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0" r:id="rId2"/>
    <p:sldId id="257" r:id="rId3"/>
    <p:sldId id="258" r:id="rId4"/>
    <p:sldId id="261" r:id="rId5"/>
    <p:sldId id="272" r:id="rId6"/>
    <p:sldId id="262" r:id="rId7"/>
    <p:sldId id="259" r:id="rId8"/>
    <p:sldId id="263" r:id="rId9"/>
    <p:sldId id="264" r:id="rId10"/>
    <p:sldId id="273" r:id="rId11"/>
    <p:sldId id="265" r:id="rId12"/>
    <p:sldId id="267" r:id="rId13"/>
    <p:sldId id="266" r:id="rId14"/>
    <p:sldId id="268" r:id="rId15"/>
    <p:sldId id="274" r:id="rId16"/>
    <p:sldId id="269" r:id="rId17"/>
    <p:sldId id="271" r:id="rId18"/>
    <p:sldId id="2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EC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02" autoAdjust="0"/>
  </p:normalViewPr>
  <p:slideViewPr>
    <p:cSldViewPr snapToGrid="0" snapToObjects="1">
      <p:cViewPr>
        <p:scale>
          <a:sx n="70" d="100"/>
          <a:sy n="70" d="100"/>
        </p:scale>
        <p:origin x="-522"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B4A54-CB27-4F4A-842C-231ECEA2D25B}" type="datetimeFigureOut">
              <a:rPr lang="en-US" smtClean="0"/>
              <a:pPr/>
              <a:t>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7143CB-9334-458B-B6DB-52A91C76B42B}" type="slidenum">
              <a:rPr lang="en-US" smtClean="0"/>
              <a:pPr/>
              <a:t>‹#›</a:t>
            </a:fld>
            <a:endParaRPr lang="en-US"/>
          </a:p>
        </p:txBody>
      </p:sp>
    </p:spTree>
    <p:extLst>
      <p:ext uri="{BB962C8B-B14F-4D97-AF65-F5344CB8AC3E}">
        <p14:creationId xmlns:p14="http://schemas.microsoft.com/office/powerpoint/2010/main" xmlns="" val="61199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9 is all about Integrating Word, Excel,</a:t>
            </a:r>
            <a:r>
              <a:rPr lang="en-US" baseline="0" dirty="0" smtClean="0"/>
              <a:t> Access and PowerPoint.</a:t>
            </a:r>
            <a:endParaRPr lang="en-US" dirty="0"/>
          </a:p>
        </p:txBody>
      </p:sp>
      <p:sp>
        <p:nvSpPr>
          <p:cNvPr id="4" name="Slide Number Placeholder 3"/>
          <p:cNvSpPr>
            <a:spLocks noGrp="1"/>
          </p:cNvSpPr>
          <p:nvPr>
            <p:ph type="sldNum" sz="quarter" idx="10"/>
          </p:nvPr>
        </p:nvSpPr>
        <p:spPr/>
        <p:txBody>
          <a:bodyPr/>
          <a:lstStyle/>
          <a:p>
            <a:fld id="{347143CB-9334-458B-B6DB-52A91C76B42B}" type="slidenum">
              <a:rPr lang="en-US" smtClean="0"/>
              <a:pPr/>
              <a:t>1</a:t>
            </a:fld>
            <a:endParaRPr lang="en-US"/>
          </a:p>
        </p:txBody>
      </p:sp>
    </p:spTree>
    <p:extLst>
      <p:ext uri="{BB962C8B-B14F-4D97-AF65-F5344CB8AC3E}">
        <p14:creationId xmlns:p14="http://schemas.microsoft.com/office/powerpoint/2010/main" xmlns="" val="236260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advantage is that if you change the chart in Excel, the chart will also be updated in Word (called the </a:t>
            </a:r>
            <a:r>
              <a:rPr lang="en-US" sz="1200" b="0" i="1" u="none" strike="noStrike" kern="1200" baseline="0" dirty="0" smtClean="0">
                <a:solidFill>
                  <a:schemeClr val="tx1"/>
                </a:solidFill>
                <a:latin typeface="+mn-lt"/>
                <a:ea typeface="+mn-ea"/>
                <a:cs typeface="+mn-cs"/>
              </a:rPr>
              <a:t>destination program</a:t>
            </a:r>
            <a:r>
              <a:rPr lang="en-US" sz="1200" b="0" i="0" u="none" strike="noStrike" kern="1200" baseline="0" dirty="0" smtClean="0">
                <a:solidFill>
                  <a:schemeClr val="tx1"/>
                </a:solidFill>
                <a:latin typeface="+mn-lt"/>
                <a:ea typeface="+mn-ea"/>
                <a:cs typeface="+mn-cs"/>
              </a:rPr>
              <a:t>) if the destination file is open on the same computer when the source file is edited. Thus, you will always have an up-to-date chart.</a:t>
            </a:r>
            <a:endParaRPr lang="en-US" dirty="0"/>
          </a:p>
        </p:txBody>
      </p:sp>
      <p:sp>
        <p:nvSpPr>
          <p:cNvPr id="4" name="Slide Number Placeholder 3"/>
          <p:cNvSpPr>
            <a:spLocks noGrp="1"/>
          </p:cNvSpPr>
          <p:nvPr>
            <p:ph type="sldNum" sz="quarter" idx="10"/>
          </p:nvPr>
        </p:nvSpPr>
        <p:spPr/>
        <p:txBody>
          <a:bodyPr/>
          <a:lstStyle/>
          <a:p>
            <a:fld id="{347143CB-9334-458B-B6DB-52A91C76B42B}" type="slidenum">
              <a:rPr lang="en-US" smtClean="0"/>
              <a:pPr/>
              <a:t>10</a:t>
            </a:fld>
            <a:endParaRPr lang="en-US"/>
          </a:p>
        </p:txBody>
      </p:sp>
    </p:spTree>
    <p:extLst>
      <p:ext uri="{BB962C8B-B14F-4D97-AF65-F5344CB8AC3E}">
        <p14:creationId xmlns:p14="http://schemas.microsoft.com/office/powerpoint/2010/main" xmlns="" val="399380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 chart selected in Excel.</a:t>
            </a:r>
            <a:r>
              <a:rPr lang="en-US" baseline="0" dirty="0" smtClean="0"/>
              <a:t> Clicking the Copy button copies the chart for insertion into the destination document.</a:t>
            </a:r>
            <a:endParaRPr lang="en-US" dirty="0" smtClean="0"/>
          </a:p>
        </p:txBody>
      </p:sp>
      <p:sp>
        <p:nvSpPr>
          <p:cNvPr id="4" name="Slide Number Placeholder 3"/>
          <p:cNvSpPr>
            <a:spLocks noGrp="1"/>
          </p:cNvSpPr>
          <p:nvPr>
            <p:ph type="sldNum" sz="quarter" idx="10"/>
          </p:nvPr>
        </p:nvSpPr>
        <p:spPr/>
        <p:txBody>
          <a:bodyPr/>
          <a:lstStyle/>
          <a:p>
            <a:fld id="{347143CB-9334-458B-B6DB-52A91C76B42B}" type="slidenum">
              <a:rPr lang="en-US" smtClean="0"/>
              <a:pPr/>
              <a:t>11</a:t>
            </a:fld>
            <a:endParaRPr lang="en-US"/>
          </a:p>
        </p:txBody>
      </p:sp>
    </p:spTree>
    <p:extLst>
      <p:ext uri="{BB962C8B-B14F-4D97-AF65-F5344CB8AC3E}">
        <p14:creationId xmlns:p14="http://schemas.microsoft.com/office/powerpoint/2010/main" xmlns="" val="401894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 chart pasted into the Word document. </a:t>
            </a:r>
            <a:r>
              <a:rPr lang="en-US" baseline="0" dirty="0" smtClean="0"/>
              <a:t>The paste option to </a:t>
            </a:r>
            <a:r>
              <a:rPr lang="en-US" i="0" baseline="0" dirty="0" smtClean="0"/>
              <a:t>Keep Source Formatting and Link Data </a:t>
            </a:r>
            <a:r>
              <a:rPr lang="en-US" baseline="0" dirty="0" smtClean="0"/>
              <a:t>was used to keep the Excel formatting and link the data to the Excel spreadsheet. Since it is linked, any changes made to the Excel spreadsheet will then show in the chart in the Word document. </a:t>
            </a:r>
            <a:r>
              <a:rPr lang="en-US" sz="1200" b="0" i="0" u="none" strike="noStrike" kern="1200" baseline="0" dirty="0" smtClean="0">
                <a:solidFill>
                  <a:schemeClr val="tx1"/>
                </a:solidFill>
                <a:latin typeface="+mn-lt"/>
                <a:ea typeface="+mn-ea"/>
                <a:cs typeface="+mn-cs"/>
              </a:rPr>
              <a:t>You can see the linked object (chart) in the Word document but the object itself is located in its original Excel file. Click the Use Destination Theme &amp; Link Data button to link the chart and change the chart formatting to match the formatting in the document.</a:t>
            </a:r>
            <a:endParaRPr lang="en-US" dirty="0" smtClean="0"/>
          </a:p>
        </p:txBody>
      </p:sp>
      <p:sp>
        <p:nvSpPr>
          <p:cNvPr id="4" name="Slide Number Placeholder 3"/>
          <p:cNvSpPr>
            <a:spLocks noGrp="1"/>
          </p:cNvSpPr>
          <p:nvPr>
            <p:ph type="sldNum" sz="quarter" idx="10"/>
          </p:nvPr>
        </p:nvSpPr>
        <p:spPr/>
        <p:txBody>
          <a:bodyPr/>
          <a:lstStyle/>
          <a:p>
            <a:fld id="{347143CB-9334-458B-B6DB-52A91C76B42B}" type="slidenum">
              <a:rPr lang="en-US" smtClean="0"/>
              <a:pPr/>
              <a:t>12</a:t>
            </a:fld>
            <a:endParaRPr lang="en-US"/>
          </a:p>
        </p:txBody>
      </p:sp>
    </p:spTree>
    <p:extLst>
      <p:ext uri="{BB962C8B-B14F-4D97-AF65-F5344CB8AC3E}">
        <p14:creationId xmlns:p14="http://schemas.microsoft.com/office/powerpoint/2010/main" xmlns="" val="4018949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change the chart style, click the Chart Tools Design tab and then select a chart style from the Chart Styles gallery. The Chart Tools Layout tab includes options for adding chart titles and data labels. This tab also includes options for changing shape styles and WordArt styles. </a:t>
            </a:r>
            <a:endParaRPr lang="en-US" dirty="0" smtClean="0"/>
          </a:p>
        </p:txBody>
      </p:sp>
      <p:sp>
        <p:nvSpPr>
          <p:cNvPr id="4" name="Slide Number Placeholder 3"/>
          <p:cNvSpPr>
            <a:spLocks noGrp="1"/>
          </p:cNvSpPr>
          <p:nvPr>
            <p:ph type="sldNum" sz="quarter" idx="10"/>
          </p:nvPr>
        </p:nvSpPr>
        <p:spPr/>
        <p:txBody>
          <a:bodyPr/>
          <a:lstStyle/>
          <a:p>
            <a:fld id="{347143CB-9334-458B-B6DB-52A91C76B42B}" type="slidenum">
              <a:rPr lang="en-US" smtClean="0"/>
              <a:pPr/>
              <a:t>13</a:t>
            </a:fld>
            <a:endParaRPr lang="en-US"/>
          </a:p>
        </p:txBody>
      </p:sp>
    </p:spTree>
    <p:extLst>
      <p:ext uri="{BB962C8B-B14F-4D97-AF65-F5344CB8AC3E}">
        <p14:creationId xmlns:p14="http://schemas.microsoft.com/office/powerpoint/2010/main" xmlns="" val="401894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Add new records to an Access database by directly typing them in or by copying the information from a Word or Excel file. Copying existing data can help you avoid mistakes that can sometimes occur when retyping data.</a:t>
            </a:r>
            <a:endParaRPr lang="en-US" dirty="0"/>
          </a:p>
        </p:txBody>
      </p:sp>
      <p:sp>
        <p:nvSpPr>
          <p:cNvPr id="4" name="Slide Number Placeholder 3"/>
          <p:cNvSpPr>
            <a:spLocks noGrp="1"/>
          </p:cNvSpPr>
          <p:nvPr>
            <p:ph type="sldNum" sz="quarter" idx="10"/>
          </p:nvPr>
        </p:nvSpPr>
        <p:spPr/>
        <p:txBody>
          <a:bodyPr/>
          <a:lstStyle/>
          <a:p>
            <a:fld id="{347143CB-9334-458B-B6DB-52A91C76B42B}" type="slidenum">
              <a:rPr lang="en-US" smtClean="0"/>
              <a:pPr/>
              <a:t>14</a:t>
            </a:fld>
            <a:endParaRPr lang="en-US"/>
          </a:p>
        </p:txBody>
      </p:sp>
    </p:spTree>
    <p:extLst>
      <p:ext uri="{BB962C8B-B14F-4D97-AF65-F5344CB8AC3E}">
        <p14:creationId xmlns:p14="http://schemas.microsoft.com/office/powerpoint/2010/main" xmlns="" val="3993802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143CB-9334-458B-B6DB-52A91C76B42B}" type="slidenum">
              <a:rPr lang="en-US" smtClean="0"/>
              <a:pPr/>
              <a:t>15</a:t>
            </a:fld>
            <a:endParaRPr lang="en-US"/>
          </a:p>
        </p:txBody>
      </p:sp>
    </p:spTree>
    <p:extLst>
      <p:ext uri="{BB962C8B-B14F-4D97-AF65-F5344CB8AC3E}">
        <p14:creationId xmlns:p14="http://schemas.microsoft.com/office/powerpoint/2010/main" xmlns="" val="3993802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 range A1:C12</a:t>
            </a:r>
            <a:r>
              <a:rPr lang="en-US" baseline="0" dirty="0" smtClean="0"/>
              <a:t> </a:t>
            </a:r>
            <a:r>
              <a:rPr lang="en-US" dirty="0" smtClean="0"/>
              <a:t> selected in Excel.</a:t>
            </a:r>
            <a:r>
              <a:rPr lang="en-US" baseline="0" dirty="0" smtClean="0"/>
              <a:t> Clicking the Copy button copies the data.</a:t>
            </a:r>
            <a:endParaRPr lang="en-US" dirty="0" smtClean="0"/>
          </a:p>
        </p:txBody>
      </p:sp>
      <p:sp>
        <p:nvSpPr>
          <p:cNvPr id="4" name="Slide Number Placeholder 3"/>
          <p:cNvSpPr>
            <a:spLocks noGrp="1"/>
          </p:cNvSpPr>
          <p:nvPr>
            <p:ph type="sldNum" sz="quarter" idx="10"/>
          </p:nvPr>
        </p:nvSpPr>
        <p:spPr/>
        <p:txBody>
          <a:bodyPr/>
          <a:lstStyle/>
          <a:p>
            <a:fld id="{347143CB-9334-458B-B6DB-52A91C76B42B}" type="slidenum">
              <a:rPr lang="en-US" smtClean="0"/>
              <a:pPr/>
              <a:t>16</a:t>
            </a:fld>
            <a:endParaRPr lang="en-US"/>
          </a:p>
        </p:txBody>
      </p:sp>
    </p:spTree>
    <p:extLst>
      <p:ext uri="{BB962C8B-B14F-4D97-AF65-F5344CB8AC3E}">
        <p14:creationId xmlns:p14="http://schemas.microsoft.com/office/powerpoint/2010/main" xmlns="" val="4018949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Paste Append selected in Access. </a:t>
            </a:r>
            <a:r>
              <a:rPr lang="en-US" sz="1200" b="0" i="0" u="none" strike="noStrike" kern="1200" baseline="0" dirty="0" smtClean="0">
                <a:solidFill>
                  <a:schemeClr val="tx1"/>
                </a:solidFill>
                <a:latin typeface="+mn-lt"/>
                <a:ea typeface="+mn-ea"/>
                <a:cs typeface="+mn-cs"/>
              </a:rPr>
              <a:t>You select the </a:t>
            </a:r>
            <a:r>
              <a:rPr lang="en-US" sz="1200" b="0" i="1" u="none" strike="noStrike" kern="1200" baseline="0" dirty="0" smtClean="0">
                <a:solidFill>
                  <a:schemeClr val="tx1"/>
                </a:solidFill>
                <a:latin typeface="+mn-lt"/>
                <a:ea typeface="+mn-ea"/>
                <a:cs typeface="+mn-cs"/>
              </a:rPr>
              <a:t>Paste Append </a:t>
            </a:r>
            <a:r>
              <a:rPr lang="en-US" sz="1200" b="0" i="0" u="none" strike="noStrike" kern="1200" baseline="0" dirty="0" smtClean="0">
                <a:solidFill>
                  <a:schemeClr val="tx1"/>
                </a:solidFill>
                <a:latin typeface="+mn-lt"/>
                <a:ea typeface="+mn-ea"/>
                <a:cs typeface="+mn-cs"/>
              </a:rPr>
              <a:t>command because you are adding records to an existing table.</a:t>
            </a:r>
            <a:endParaRPr lang="en-US" dirty="0" smtClean="0"/>
          </a:p>
        </p:txBody>
      </p:sp>
      <p:sp>
        <p:nvSpPr>
          <p:cNvPr id="4" name="Slide Number Placeholder 3"/>
          <p:cNvSpPr>
            <a:spLocks noGrp="1"/>
          </p:cNvSpPr>
          <p:nvPr>
            <p:ph type="sldNum" sz="quarter" idx="10"/>
          </p:nvPr>
        </p:nvSpPr>
        <p:spPr/>
        <p:txBody>
          <a:bodyPr/>
          <a:lstStyle/>
          <a:p>
            <a:fld id="{347143CB-9334-458B-B6DB-52A91C76B42B}" type="slidenum">
              <a:rPr lang="en-US" smtClean="0"/>
              <a:pPr/>
              <a:t>17</a:t>
            </a:fld>
            <a:endParaRPr lang="en-US"/>
          </a:p>
        </p:txBody>
      </p:sp>
    </p:spTree>
    <p:extLst>
      <p:ext uri="{BB962C8B-B14F-4D97-AF65-F5344CB8AC3E}">
        <p14:creationId xmlns:p14="http://schemas.microsoft.com/office/powerpoint/2010/main" xmlns="" val="401894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import an Excel file, click the External Data tab in Access and then click the Excel button in the Import &amp; Link group. You can then select the Excel file and specify other import options in the Import Spreadsheet Wizard dialog box. </a:t>
            </a:r>
            <a:endParaRPr lang="en-US" dirty="0" smtClean="0"/>
          </a:p>
        </p:txBody>
      </p:sp>
      <p:sp>
        <p:nvSpPr>
          <p:cNvPr id="4" name="Slide Number Placeholder 3"/>
          <p:cNvSpPr>
            <a:spLocks noGrp="1"/>
          </p:cNvSpPr>
          <p:nvPr>
            <p:ph type="sldNum" sz="quarter" idx="10"/>
          </p:nvPr>
        </p:nvSpPr>
        <p:spPr/>
        <p:txBody>
          <a:bodyPr/>
          <a:lstStyle/>
          <a:p>
            <a:fld id="{347143CB-9334-458B-B6DB-52A91C76B42B}" type="slidenum">
              <a:rPr lang="en-US" smtClean="0"/>
              <a:pPr/>
              <a:t>18</a:t>
            </a:fld>
            <a:endParaRPr lang="en-US"/>
          </a:p>
        </p:txBody>
      </p:sp>
    </p:spTree>
    <p:extLst>
      <p:ext uri="{BB962C8B-B14F-4D97-AF65-F5344CB8AC3E}">
        <p14:creationId xmlns:p14="http://schemas.microsoft.com/office/powerpoint/2010/main" xmlns="" val="401894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key advantage in using the Office 2010 suite is that you can integrate data between the application programs.</a:t>
            </a:r>
            <a:endParaRPr lang="en-US" dirty="0"/>
          </a:p>
        </p:txBody>
      </p:sp>
      <p:sp>
        <p:nvSpPr>
          <p:cNvPr id="4" name="Slide Number Placeholder 3"/>
          <p:cNvSpPr>
            <a:spLocks noGrp="1"/>
          </p:cNvSpPr>
          <p:nvPr>
            <p:ph type="sldNum" sz="quarter" idx="10"/>
          </p:nvPr>
        </p:nvSpPr>
        <p:spPr/>
        <p:txBody>
          <a:bodyPr/>
          <a:lstStyle/>
          <a:p>
            <a:fld id="{347143CB-9334-458B-B6DB-52A91C76B42B}" type="slidenum">
              <a:rPr lang="en-US" smtClean="0"/>
              <a:pPr/>
              <a:t>2</a:t>
            </a:fld>
            <a:endParaRPr lang="en-US"/>
          </a:p>
        </p:txBody>
      </p:sp>
    </p:spTree>
    <p:extLst>
      <p:ext uri="{BB962C8B-B14F-4D97-AF65-F5344CB8AC3E}">
        <p14:creationId xmlns:p14="http://schemas.microsoft.com/office/powerpoint/2010/main" xmlns="" val="219316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module, you export a Word outline of a business plan into PowerPoint to create a new presentation. You then enhance a business letter by inserting an Excel chart into a Word document. You also copy Excel data into an Access table.</a:t>
            </a:r>
            <a:endParaRPr lang="en-US" dirty="0"/>
          </a:p>
        </p:txBody>
      </p:sp>
      <p:sp>
        <p:nvSpPr>
          <p:cNvPr id="4" name="Slide Number Placeholder 3"/>
          <p:cNvSpPr>
            <a:spLocks noGrp="1"/>
          </p:cNvSpPr>
          <p:nvPr>
            <p:ph type="sldNum" sz="quarter" idx="10"/>
          </p:nvPr>
        </p:nvSpPr>
        <p:spPr/>
        <p:txBody>
          <a:bodyPr/>
          <a:lstStyle/>
          <a:p>
            <a:fld id="{347143CB-9334-458B-B6DB-52A91C76B42B}" type="slidenum">
              <a:rPr lang="en-US" smtClean="0"/>
              <a:pPr/>
              <a:t>3</a:t>
            </a:fld>
            <a:endParaRPr lang="en-US"/>
          </a:p>
        </p:txBody>
      </p:sp>
    </p:spTree>
    <p:extLst>
      <p:ext uri="{BB962C8B-B14F-4D97-AF65-F5344CB8AC3E}">
        <p14:creationId xmlns:p14="http://schemas.microsoft.com/office/powerpoint/2010/main" xmlns="" val="399380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143CB-9334-458B-B6DB-52A91C76B42B}" type="slidenum">
              <a:rPr lang="en-US" smtClean="0"/>
              <a:pPr/>
              <a:t>4</a:t>
            </a:fld>
            <a:endParaRPr lang="en-US"/>
          </a:p>
        </p:txBody>
      </p:sp>
    </p:spTree>
    <p:extLst>
      <p:ext uri="{BB962C8B-B14F-4D97-AF65-F5344CB8AC3E}">
        <p14:creationId xmlns:p14="http://schemas.microsoft.com/office/powerpoint/2010/main" xmlns="" val="399380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embed option and the link option both have an advantage over copying and pasting, because you can edit an embedded or a linked object using the tools of the source program.</a:t>
            </a:r>
            <a:endParaRPr lang="en-US" dirty="0"/>
          </a:p>
        </p:txBody>
      </p:sp>
      <p:sp>
        <p:nvSpPr>
          <p:cNvPr id="4" name="Slide Number Placeholder 3"/>
          <p:cNvSpPr>
            <a:spLocks noGrp="1"/>
          </p:cNvSpPr>
          <p:nvPr>
            <p:ph type="sldNum" sz="quarter" idx="10"/>
          </p:nvPr>
        </p:nvSpPr>
        <p:spPr/>
        <p:txBody>
          <a:bodyPr/>
          <a:lstStyle/>
          <a:p>
            <a:fld id="{347143CB-9334-458B-B6DB-52A91C76B42B}" type="slidenum">
              <a:rPr lang="en-US" smtClean="0"/>
              <a:pPr/>
              <a:t>5</a:t>
            </a:fld>
            <a:endParaRPr lang="en-US"/>
          </a:p>
        </p:txBody>
      </p:sp>
    </p:spTree>
    <p:extLst>
      <p:ext uri="{BB962C8B-B14F-4D97-AF65-F5344CB8AC3E}">
        <p14:creationId xmlns:p14="http://schemas.microsoft.com/office/powerpoint/2010/main" xmlns="" val="399380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Some people prefer to plan their PowerPoint presentations by creating an outline in Word and then exporting that content to PowerPoint to work on slide design. PowerPoint creates new slides based on the heading styles that you used in the Word outline. PowerPoint creates slide titles from text that you formatted with the Heading 1 style. Paragraphs you formatted in the Heading 2 style become the first level bulleted text. Paragraphs you formatted in the Heading 3 style become the second-level bulleted text, and so on.</a:t>
            </a:r>
            <a:endParaRPr lang="en-US" dirty="0"/>
          </a:p>
        </p:txBody>
      </p:sp>
      <p:sp>
        <p:nvSpPr>
          <p:cNvPr id="4" name="Slide Number Placeholder 3"/>
          <p:cNvSpPr>
            <a:spLocks noGrp="1"/>
          </p:cNvSpPr>
          <p:nvPr>
            <p:ph type="sldNum" sz="quarter" idx="10"/>
          </p:nvPr>
        </p:nvSpPr>
        <p:spPr/>
        <p:txBody>
          <a:bodyPr/>
          <a:lstStyle/>
          <a:p>
            <a:fld id="{347143CB-9334-458B-B6DB-52A91C76B42B}" type="slidenum">
              <a:rPr lang="en-US" smtClean="0"/>
              <a:pPr/>
              <a:t>6</a:t>
            </a:fld>
            <a:endParaRPr lang="en-US"/>
          </a:p>
        </p:txBody>
      </p:sp>
    </p:spTree>
    <p:extLst>
      <p:ext uri="{BB962C8B-B14F-4D97-AF65-F5344CB8AC3E}">
        <p14:creationId xmlns:p14="http://schemas.microsoft.com/office/powerpoint/2010/main" xmlns="" val="399380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the commands are listed in alphabetical order.</a:t>
            </a:r>
            <a:r>
              <a:rPr lang="en-US" baseline="0" dirty="0" smtClean="0"/>
              <a:t> </a:t>
            </a:r>
            <a:r>
              <a:rPr lang="en-US" sz="1200" b="0" i="0" u="none" strike="noStrike" kern="1200" baseline="0" dirty="0" smtClean="0">
                <a:solidFill>
                  <a:schemeClr val="tx1"/>
                </a:solidFill>
                <a:latin typeface="+mn-lt"/>
                <a:ea typeface="+mn-ea"/>
                <a:cs typeface="+mn-cs"/>
              </a:rPr>
              <a:t>You are saving the file in PowerPoint and the file has a </a:t>
            </a:r>
            <a:r>
              <a:rPr lang="en-US" sz="1200" b="0" i="1"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pptx</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extension, even though you initially</a:t>
            </a:r>
          </a:p>
          <a:p>
            <a:r>
              <a:rPr lang="en-US" sz="1200" b="0" i="0" u="none" strike="noStrike" kern="1200" baseline="0" dirty="0" smtClean="0">
                <a:solidFill>
                  <a:schemeClr val="tx1"/>
                </a:solidFill>
                <a:latin typeface="+mn-lt"/>
                <a:ea typeface="+mn-ea"/>
                <a:cs typeface="+mn-cs"/>
              </a:rPr>
              <a:t>opened the file in Word, with a </a:t>
            </a:r>
            <a:r>
              <a:rPr lang="en-US" sz="1200" b="0" i="1"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docx</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extension.</a:t>
            </a:r>
            <a:endParaRPr lang="en-US" dirty="0" smtClean="0"/>
          </a:p>
        </p:txBody>
      </p:sp>
      <p:sp>
        <p:nvSpPr>
          <p:cNvPr id="4" name="Slide Number Placeholder 3"/>
          <p:cNvSpPr>
            <a:spLocks noGrp="1"/>
          </p:cNvSpPr>
          <p:nvPr>
            <p:ph type="sldNum" sz="quarter" idx="10"/>
          </p:nvPr>
        </p:nvSpPr>
        <p:spPr/>
        <p:txBody>
          <a:bodyPr/>
          <a:lstStyle/>
          <a:p>
            <a:fld id="{347143CB-9334-458B-B6DB-52A91C76B42B}" type="slidenum">
              <a:rPr lang="en-US" smtClean="0"/>
              <a:pPr/>
              <a:t>7</a:t>
            </a:fld>
            <a:endParaRPr lang="en-US"/>
          </a:p>
        </p:txBody>
      </p:sp>
    </p:spTree>
    <p:extLst>
      <p:ext uri="{BB962C8B-B14F-4D97-AF65-F5344CB8AC3E}">
        <p14:creationId xmlns:p14="http://schemas.microsoft.com/office/powerpoint/2010/main" xmlns="" val="4018949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reason to export a PowerPoint presentation to Word might be to use the contents of your presentation as the basis for a report or other document. To send presentation data to Word, click the File tab, click the Save &amp; Send tab, click </a:t>
            </a:r>
            <a:r>
              <a:rPr lang="en-US" sz="1200" b="0" i="1" u="none" strike="noStrike" kern="1200" baseline="0" dirty="0" smtClean="0">
                <a:solidFill>
                  <a:schemeClr val="tx1"/>
                </a:solidFill>
                <a:latin typeface="+mn-lt"/>
                <a:ea typeface="+mn-ea"/>
                <a:cs typeface="+mn-cs"/>
              </a:rPr>
              <a:t>Create Handouts, </a:t>
            </a:r>
            <a:r>
              <a:rPr lang="en-US" sz="1200" b="0" i="0" u="none" strike="noStrike" kern="1200" baseline="0" dirty="0" smtClean="0">
                <a:solidFill>
                  <a:schemeClr val="tx1"/>
                </a:solidFill>
                <a:latin typeface="+mn-lt"/>
                <a:ea typeface="+mn-ea"/>
                <a:cs typeface="+mn-cs"/>
              </a:rPr>
              <a:t>and then click the Create Handouts button. In the Send To Microsoft Word dialog box that displays, click a layout option and then click OK. </a:t>
            </a:r>
            <a:endParaRPr lang="en-US" dirty="0" smtClean="0"/>
          </a:p>
        </p:txBody>
      </p:sp>
      <p:sp>
        <p:nvSpPr>
          <p:cNvPr id="4" name="Slide Number Placeholder 3"/>
          <p:cNvSpPr>
            <a:spLocks noGrp="1"/>
          </p:cNvSpPr>
          <p:nvPr>
            <p:ph type="sldNum" sz="quarter" idx="10"/>
          </p:nvPr>
        </p:nvSpPr>
        <p:spPr/>
        <p:txBody>
          <a:bodyPr/>
          <a:lstStyle/>
          <a:p>
            <a:fld id="{347143CB-9334-458B-B6DB-52A91C76B42B}" type="slidenum">
              <a:rPr lang="en-US" smtClean="0"/>
              <a:pPr/>
              <a:t>8</a:t>
            </a:fld>
            <a:endParaRPr lang="en-US"/>
          </a:p>
        </p:txBody>
      </p:sp>
    </p:spTree>
    <p:extLst>
      <p:ext uri="{BB962C8B-B14F-4D97-AF65-F5344CB8AC3E}">
        <p14:creationId xmlns:p14="http://schemas.microsoft.com/office/powerpoint/2010/main" xmlns="" val="4018949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copy an Excel chart to a Word document. When you do so, you have the option to link the chart. When you link the chart, you will be able to edit the object in Excel (called the </a:t>
            </a:r>
            <a:r>
              <a:rPr lang="en-US" sz="1200" b="0" i="1" u="none" strike="noStrike" kern="1200" baseline="0" dirty="0" smtClean="0">
                <a:solidFill>
                  <a:schemeClr val="tx1"/>
                </a:solidFill>
                <a:latin typeface="+mn-lt"/>
                <a:ea typeface="+mn-ea"/>
                <a:cs typeface="+mn-cs"/>
              </a:rPr>
              <a:t>source program</a:t>
            </a:r>
            <a:r>
              <a:rPr lang="en-US" sz="1200" b="0" i="0" u="none" strike="noStrike" kern="1200" baseline="0" dirty="0" smtClean="0">
                <a:solidFill>
                  <a:schemeClr val="tx1"/>
                </a:solidFill>
                <a:latin typeface="+mn-lt"/>
                <a:ea typeface="+mn-ea"/>
                <a:cs typeface="+mn-cs"/>
              </a:rPr>
              <a:t>) even though the chart is in a Word document. </a:t>
            </a:r>
            <a:endParaRPr lang="en-US" dirty="0"/>
          </a:p>
        </p:txBody>
      </p:sp>
      <p:sp>
        <p:nvSpPr>
          <p:cNvPr id="4" name="Slide Number Placeholder 3"/>
          <p:cNvSpPr>
            <a:spLocks noGrp="1"/>
          </p:cNvSpPr>
          <p:nvPr>
            <p:ph type="sldNum" sz="quarter" idx="10"/>
          </p:nvPr>
        </p:nvSpPr>
        <p:spPr/>
        <p:txBody>
          <a:bodyPr/>
          <a:lstStyle/>
          <a:p>
            <a:fld id="{347143CB-9334-458B-B6DB-52A91C76B42B}" type="slidenum">
              <a:rPr lang="en-US" smtClean="0"/>
              <a:pPr/>
              <a:t>9</a:t>
            </a:fld>
            <a:endParaRPr lang="en-US"/>
          </a:p>
        </p:txBody>
      </p:sp>
    </p:spTree>
    <p:extLst>
      <p:ext uri="{BB962C8B-B14F-4D97-AF65-F5344CB8AC3E}">
        <p14:creationId xmlns:p14="http://schemas.microsoft.com/office/powerpoint/2010/main" xmlns="" val="399380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Paradigm Publishing, Inc.</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Paradigm Publishing, Inc.</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egrate module.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239165" y="404075"/>
            <a:ext cx="2629652"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9</a:t>
            </a:r>
            <a:endParaRPr lang="en-US" sz="4500" b="1" dirty="0">
              <a:solidFill>
                <a:schemeClr val="bg1"/>
              </a:solidFill>
              <a:latin typeface="Arial Narrow"/>
              <a:cs typeface="Arial Narrow"/>
            </a:endParaRPr>
          </a:p>
        </p:txBody>
      </p:sp>
      <p:sp>
        <p:nvSpPr>
          <p:cNvPr id="4" name="Title 1"/>
          <p:cNvSpPr>
            <a:spLocks noGrp="1"/>
          </p:cNvSpPr>
          <p:nvPr>
            <p:ph type="title"/>
          </p:nvPr>
        </p:nvSpPr>
        <p:spPr>
          <a:xfrm>
            <a:off x="1980921" y="2511728"/>
            <a:ext cx="5817982" cy="1424167"/>
          </a:xfrm>
        </p:spPr>
        <p:txBody>
          <a:bodyPr>
            <a:normAutofit fontScale="90000"/>
          </a:bodyPr>
          <a:lstStyle/>
          <a:p>
            <a:r>
              <a:rPr lang="en-US" dirty="0" smtClean="0"/>
              <a:t>Integrating Word, Excel, Access, and PowerPoint</a:t>
            </a:r>
            <a:endParaRPr lang="en-US" dirty="0"/>
          </a:p>
        </p:txBody>
      </p:sp>
      <p:sp>
        <p:nvSpPr>
          <p:cNvPr id="8" name="Date Placeholder 1"/>
          <p:cNvSpPr>
            <a:spLocks noGrp="1"/>
          </p:cNvSpPr>
          <p:nvPr>
            <p:ph type="dt" sz="half" idx="10"/>
          </p:nvPr>
        </p:nvSpPr>
        <p:spPr>
          <a:xfrm>
            <a:off x="457200" y="6356350"/>
            <a:ext cx="2133600" cy="365125"/>
          </a:xfrm>
        </p:spPr>
        <p:txBody>
          <a:bodyPr/>
          <a:lstStyle/>
          <a:p>
            <a:r>
              <a:rPr lang="en-US" smtClean="0"/>
              <a:t>© Paradigm Publishing, Inc.</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p>
            <a:fld id="{C1881F87-F1D1-4E82-B161-792A900F0BBC}"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grate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457200" y="408480"/>
            <a:ext cx="9757114" cy="584775"/>
          </a:xfrm>
          <a:prstGeom prst="rect">
            <a:avLst/>
          </a:prstGeom>
          <a:noFill/>
        </p:spPr>
        <p:txBody>
          <a:bodyPr wrap="square" rtlCol="0">
            <a:spAutoFit/>
          </a:bodyPr>
          <a:lstStyle/>
          <a:p>
            <a:r>
              <a:rPr lang="en-US" sz="3200" b="1" dirty="0" smtClean="0"/>
              <a:t>Skill 2: Insert an Excel Chart in Word, continued</a:t>
            </a:r>
            <a:endParaRPr lang="en-US" sz="32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10</a:t>
            </a:fld>
            <a:endParaRPr lang="en-US"/>
          </a:p>
        </p:txBody>
      </p:sp>
      <p:sp>
        <p:nvSpPr>
          <p:cNvPr id="6" name="Content Placeholder 2"/>
          <p:cNvSpPr>
            <a:spLocks noGrp="1"/>
          </p:cNvSpPr>
          <p:nvPr>
            <p:ph idx="1"/>
          </p:nvPr>
        </p:nvSpPr>
        <p:spPr>
          <a:xfrm>
            <a:off x="457200" y="1457740"/>
            <a:ext cx="8229600" cy="4749836"/>
          </a:xfrm>
        </p:spPr>
        <p:txBody>
          <a:bodyPr>
            <a:noAutofit/>
          </a:bodyPr>
          <a:lstStyle/>
          <a:p>
            <a:r>
              <a:rPr lang="en-US" sz="2800" dirty="0" smtClean="0"/>
              <a:t>Click </a:t>
            </a:r>
            <a:r>
              <a:rPr lang="en-US" sz="2800" dirty="0"/>
              <a:t>the Word button on </a:t>
            </a:r>
            <a:r>
              <a:rPr lang="en-US" sz="2800" dirty="0" smtClean="0"/>
              <a:t>the Taskbar.</a:t>
            </a:r>
          </a:p>
          <a:p>
            <a:r>
              <a:rPr lang="en-US" sz="2800" dirty="0"/>
              <a:t>Click the Paste button </a:t>
            </a:r>
            <a:r>
              <a:rPr lang="en-US" sz="2800" dirty="0" smtClean="0"/>
              <a:t>arrow in </a:t>
            </a:r>
            <a:r>
              <a:rPr lang="en-US" sz="2800" dirty="0"/>
              <a:t>the Clipboard group </a:t>
            </a:r>
            <a:r>
              <a:rPr lang="en-US" sz="2800" dirty="0" smtClean="0"/>
              <a:t>on the </a:t>
            </a:r>
            <a:r>
              <a:rPr lang="en-US" sz="2800" dirty="0"/>
              <a:t>Home tab</a:t>
            </a:r>
            <a:r>
              <a:rPr lang="en-US" sz="2800" dirty="0" smtClean="0"/>
              <a:t>.</a:t>
            </a:r>
          </a:p>
          <a:p>
            <a:r>
              <a:rPr lang="en-US" sz="2800" dirty="0"/>
              <a:t>Click the Keep </a:t>
            </a:r>
            <a:r>
              <a:rPr lang="en-US" sz="2800" dirty="0" smtClean="0"/>
              <a:t>Source Formatting </a:t>
            </a:r>
            <a:r>
              <a:rPr lang="en-US" sz="2800" dirty="0"/>
              <a:t>&amp; Link </a:t>
            </a:r>
            <a:r>
              <a:rPr lang="en-US" sz="2800" dirty="0" smtClean="0"/>
              <a:t>Data button </a:t>
            </a:r>
            <a:r>
              <a:rPr lang="en-US" sz="2800" dirty="0"/>
              <a:t>(the </a:t>
            </a:r>
            <a:r>
              <a:rPr lang="en-US" sz="2800" dirty="0" smtClean="0"/>
              <a:t>fourth button under </a:t>
            </a:r>
            <a:r>
              <a:rPr lang="en-US" sz="2800" i="1" dirty="0"/>
              <a:t>Paste Options</a:t>
            </a:r>
            <a:r>
              <a:rPr lang="en-US" sz="2800" dirty="0" smtClean="0"/>
              <a:t>).</a:t>
            </a:r>
          </a:p>
          <a:p>
            <a:r>
              <a:rPr lang="en-US" sz="2800" dirty="0"/>
              <a:t>Save the Word document</a:t>
            </a:r>
            <a:r>
              <a:rPr lang="en-US" sz="2800" dirty="0" smtClean="0"/>
              <a:t>.</a:t>
            </a:r>
          </a:p>
          <a:p>
            <a:r>
              <a:rPr lang="en-US" sz="2800" dirty="0"/>
              <a:t>Close Word and Excel.</a:t>
            </a:r>
            <a:endParaRPr lang="en-US" sz="2100" dirty="0" smtClean="0"/>
          </a:p>
        </p:txBody>
      </p:sp>
    </p:spTree>
    <p:extLst>
      <p:ext uri="{BB962C8B-B14F-4D97-AF65-F5344CB8AC3E}">
        <p14:creationId xmlns:p14="http://schemas.microsoft.com/office/powerpoint/2010/main" xmlns="" val="1749587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grate blank.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11</a:t>
            </a:fld>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0"/>
            <a:ext cx="9144000" cy="6356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Line Callout 2 (Accent Bar) 6"/>
          <p:cNvSpPr/>
          <p:nvPr/>
        </p:nvSpPr>
        <p:spPr>
          <a:xfrm>
            <a:off x="1844150" y="772939"/>
            <a:ext cx="1745093" cy="691284"/>
          </a:xfrm>
          <a:prstGeom prst="accentCallout2">
            <a:avLst>
              <a:gd name="adj1" fmla="val 18750"/>
              <a:gd name="adj2" fmla="val -8333"/>
              <a:gd name="adj3" fmla="val 21246"/>
              <a:gd name="adj4" fmla="val -28826"/>
              <a:gd name="adj5" fmla="val -14223"/>
              <a:gd name="adj6" fmla="val -686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Copy button</a:t>
            </a:r>
            <a:endParaRPr lang="en-US" dirty="0"/>
          </a:p>
        </p:txBody>
      </p:sp>
      <p:sp>
        <p:nvSpPr>
          <p:cNvPr id="6" name="Line Callout 2 (Accent Bar) 5"/>
          <p:cNvSpPr/>
          <p:nvPr/>
        </p:nvSpPr>
        <p:spPr>
          <a:xfrm>
            <a:off x="4572001" y="3312804"/>
            <a:ext cx="1745093" cy="691284"/>
          </a:xfrm>
          <a:prstGeom prst="accentCallout2">
            <a:avLst>
              <a:gd name="adj1" fmla="val 18750"/>
              <a:gd name="adj2" fmla="val -8333"/>
              <a:gd name="adj3" fmla="val 21246"/>
              <a:gd name="adj4" fmla="val -28826"/>
              <a:gd name="adj5" fmla="val -65983"/>
              <a:gd name="adj6" fmla="val -481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Chart selected in Excel</a:t>
            </a:r>
            <a:endParaRPr lang="en-US" dirty="0"/>
          </a:p>
        </p:txBody>
      </p:sp>
      <p:sp>
        <p:nvSpPr>
          <p:cNvPr id="10" name="Line Callout 2 (Accent Bar) 9"/>
          <p:cNvSpPr/>
          <p:nvPr/>
        </p:nvSpPr>
        <p:spPr>
          <a:xfrm>
            <a:off x="3319670" y="5307255"/>
            <a:ext cx="2577547" cy="841753"/>
          </a:xfrm>
          <a:prstGeom prst="accentCallout2">
            <a:avLst>
              <a:gd name="adj1" fmla="val 18750"/>
              <a:gd name="adj2" fmla="val -8333"/>
              <a:gd name="adj3" fmla="val 21246"/>
              <a:gd name="adj4" fmla="val -28826"/>
              <a:gd name="adj5" fmla="val 104569"/>
              <a:gd name="adj6" fmla="val -4928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 Word on the taskbar to move to the Word document</a:t>
            </a:r>
            <a:endParaRPr lang="en-US" dirty="0"/>
          </a:p>
        </p:txBody>
      </p:sp>
    </p:spTree>
    <p:extLst>
      <p:ext uri="{BB962C8B-B14F-4D97-AF65-F5344CB8AC3E}">
        <p14:creationId xmlns:p14="http://schemas.microsoft.com/office/powerpoint/2010/main" xmlns="" val="2215665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grate blank.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12</a:t>
            </a:fld>
            <a:endParaRPr lang="en-US"/>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0"/>
            <a:ext cx="9144000" cy="635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Line Callout 2 (Accent Bar) 6"/>
          <p:cNvSpPr/>
          <p:nvPr/>
        </p:nvSpPr>
        <p:spPr>
          <a:xfrm>
            <a:off x="1451993" y="421616"/>
            <a:ext cx="1745093" cy="691284"/>
          </a:xfrm>
          <a:prstGeom prst="accentCallout2">
            <a:avLst>
              <a:gd name="adj1" fmla="val 18750"/>
              <a:gd name="adj2" fmla="val -8333"/>
              <a:gd name="adj3" fmla="val 21246"/>
              <a:gd name="adj4" fmla="val -19713"/>
              <a:gd name="adj5" fmla="val 10698"/>
              <a:gd name="adj6" fmla="val -6789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Paste button</a:t>
            </a:r>
            <a:endParaRPr lang="en-US" dirty="0"/>
          </a:p>
        </p:txBody>
      </p:sp>
      <p:sp>
        <p:nvSpPr>
          <p:cNvPr id="6" name="Line Callout 2 (Accent Bar) 5"/>
          <p:cNvSpPr/>
          <p:nvPr/>
        </p:nvSpPr>
        <p:spPr>
          <a:xfrm>
            <a:off x="673428" y="2023875"/>
            <a:ext cx="1745093" cy="691284"/>
          </a:xfrm>
          <a:prstGeom prst="accentCallout2">
            <a:avLst>
              <a:gd name="adj1" fmla="val 18750"/>
              <a:gd name="adj2" fmla="val -8333"/>
              <a:gd name="adj3" fmla="val 7827"/>
              <a:gd name="adj4" fmla="val -19713"/>
              <a:gd name="adj5" fmla="val -102406"/>
              <a:gd name="adj6" fmla="val 349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Paste option selected</a:t>
            </a:r>
            <a:endParaRPr lang="en-US" dirty="0"/>
          </a:p>
        </p:txBody>
      </p:sp>
      <p:sp>
        <p:nvSpPr>
          <p:cNvPr id="10" name="Line Callout 2 (Accent Bar) 9"/>
          <p:cNvSpPr/>
          <p:nvPr/>
        </p:nvSpPr>
        <p:spPr>
          <a:xfrm>
            <a:off x="6481397" y="3599051"/>
            <a:ext cx="2577547" cy="841753"/>
          </a:xfrm>
          <a:prstGeom prst="accentCallout2">
            <a:avLst>
              <a:gd name="adj1" fmla="val 18750"/>
              <a:gd name="adj2" fmla="val -8333"/>
              <a:gd name="adj3" fmla="val 779"/>
              <a:gd name="adj4" fmla="val -14430"/>
              <a:gd name="adj5" fmla="val 14831"/>
              <a:gd name="adj6" fmla="val -4311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Chart pasted into Word document</a:t>
            </a:r>
            <a:endParaRPr lang="en-US" dirty="0"/>
          </a:p>
        </p:txBody>
      </p:sp>
    </p:spTree>
    <p:extLst>
      <p:ext uri="{BB962C8B-B14F-4D97-AF65-F5344CB8AC3E}">
        <p14:creationId xmlns:p14="http://schemas.microsoft.com/office/powerpoint/2010/main" xmlns="" val="2255076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grate blank.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13</a:t>
            </a:fld>
            <a:endParaRPr lang="en-US"/>
          </a:p>
        </p:txBody>
      </p:sp>
      <p:pic>
        <p:nvPicPr>
          <p:cNvPr id="9" name="Picture 8" descr="taking-it-further.png"/>
          <p:cNvPicPr>
            <a:picLocks noChangeAspect="1"/>
          </p:cNvPicPr>
          <p:nvPr/>
        </p:nvPicPr>
        <p:blipFill>
          <a:blip r:embed="rId4"/>
          <a:stretch>
            <a:fillRect/>
          </a:stretch>
        </p:blipFill>
        <p:spPr>
          <a:xfrm>
            <a:off x="595867" y="1967829"/>
            <a:ext cx="2940959" cy="465652"/>
          </a:xfrm>
          <a:prstGeom prst="rect">
            <a:avLst/>
          </a:prstGeom>
        </p:spPr>
      </p:pic>
      <p:sp>
        <p:nvSpPr>
          <p:cNvPr id="10" name="Rounded Rectangle 9"/>
          <p:cNvSpPr/>
          <p:nvPr/>
        </p:nvSpPr>
        <p:spPr>
          <a:xfrm>
            <a:off x="442888" y="2590800"/>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a:solidFill>
                  <a:srgbClr val="0070C0"/>
                </a:solidFill>
              </a:rPr>
              <a:t>Editing and Formatting a Linked </a:t>
            </a:r>
            <a:r>
              <a:rPr lang="en-US" sz="3200" b="1" dirty="0" smtClean="0">
                <a:solidFill>
                  <a:srgbClr val="0070C0"/>
                </a:solidFill>
              </a:rPr>
              <a:t>Chart in </a:t>
            </a:r>
            <a:r>
              <a:rPr lang="en-US" sz="3200" b="1" dirty="0">
                <a:solidFill>
                  <a:srgbClr val="0070C0"/>
                </a:solidFill>
              </a:rPr>
              <a:t>Word   </a:t>
            </a:r>
            <a:r>
              <a:rPr lang="en-US" sz="3200" dirty="0">
                <a:solidFill>
                  <a:prstClr val="black">
                    <a:tint val="75000"/>
                  </a:prstClr>
                </a:solidFill>
              </a:rPr>
              <a:t>In Word, click a linked chart </a:t>
            </a:r>
            <a:r>
              <a:rPr lang="en-US" sz="3200" dirty="0" smtClean="0">
                <a:solidFill>
                  <a:prstClr val="black">
                    <a:tint val="75000"/>
                  </a:prstClr>
                </a:solidFill>
              </a:rPr>
              <a:t>to display </a:t>
            </a:r>
            <a:r>
              <a:rPr lang="en-US" sz="3200" dirty="0">
                <a:solidFill>
                  <a:prstClr val="black">
                    <a:tint val="75000"/>
                  </a:prstClr>
                </a:solidFill>
              </a:rPr>
              <a:t>the Chart Tools Design, Layout, </a:t>
            </a:r>
            <a:r>
              <a:rPr lang="en-US" sz="3200" dirty="0" smtClean="0">
                <a:solidFill>
                  <a:prstClr val="black">
                    <a:tint val="75000"/>
                  </a:prstClr>
                </a:solidFill>
              </a:rPr>
              <a:t>and Format </a:t>
            </a:r>
            <a:r>
              <a:rPr lang="en-US" sz="3200" dirty="0">
                <a:solidFill>
                  <a:prstClr val="black">
                    <a:tint val="75000"/>
                  </a:prstClr>
                </a:solidFill>
              </a:rPr>
              <a:t>tabs. You can use options on </a:t>
            </a:r>
            <a:r>
              <a:rPr lang="en-US" sz="3200" dirty="0" smtClean="0">
                <a:solidFill>
                  <a:prstClr val="black">
                    <a:tint val="75000"/>
                  </a:prstClr>
                </a:solidFill>
              </a:rPr>
              <a:t>these tabs </a:t>
            </a:r>
            <a:r>
              <a:rPr lang="en-US" sz="3200" dirty="0">
                <a:solidFill>
                  <a:prstClr val="black">
                    <a:tint val="75000"/>
                  </a:prstClr>
                </a:solidFill>
              </a:rPr>
              <a:t>to format and edit the linked </a:t>
            </a:r>
            <a:r>
              <a:rPr lang="en-US" sz="3200" dirty="0" smtClean="0">
                <a:solidFill>
                  <a:prstClr val="black">
                    <a:tint val="75000"/>
                  </a:prstClr>
                </a:solidFill>
              </a:rPr>
              <a:t>chart without </a:t>
            </a:r>
            <a:r>
              <a:rPr lang="en-US" sz="3200" dirty="0">
                <a:solidFill>
                  <a:prstClr val="black">
                    <a:tint val="75000"/>
                  </a:prstClr>
                </a:solidFill>
              </a:rPr>
              <a:t>having to leave Word.</a:t>
            </a:r>
          </a:p>
        </p:txBody>
      </p:sp>
    </p:spTree>
    <p:extLst>
      <p:ext uri="{BB962C8B-B14F-4D97-AF65-F5344CB8AC3E}">
        <p14:creationId xmlns:p14="http://schemas.microsoft.com/office/powerpoint/2010/main" xmlns="" val="511836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grate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83079" y="406142"/>
            <a:ext cx="8977842" cy="646331"/>
          </a:xfrm>
          <a:prstGeom prst="rect">
            <a:avLst/>
          </a:prstGeom>
          <a:noFill/>
        </p:spPr>
        <p:txBody>
          <a:bodyPr wrap="none" rtlCol="0">
            <a:spAutoFit/>
          </a:bodyPr>
          <a:lstStyle/>
          <a:p>
            <a:r>
              <a:rPr lang="en-US" sz="3600" b="1" dirty="0" smtClean="0"/>
              <a:t>Skill 3: Base an Access Database on Excel Data</a:t>
            </a:r>
            <a:endParaRPr lang="en-US" sz="36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14</a:t>
            </a:fld>
            <a:endParaRPr lang="en-US"/>
          </a:p>
        </p:txBody>
      </p:sp>
      <p:sp>
        <p:nvSpPr>
          <p:cNvPr id="6" name="Content Placeholder 2"/>
          <p:cNvSpPr>
            <a:spLocks noGrp="1"/>
          </p:cNvSpPr>
          <p:nvPr>
            <p:ph idx="1"/>
          </p:nvPr>
        </p:nvSpPr>
        <p:spPr>
          <a:xfrm>
            <a:off x="457200" y="1457740"/>
            <a:ext cx="8229600" cy="4898610"/>
          </a:xfrm>
        </p:spPr>
        <p:txBody>
          <a:bodyPr>
            <a:noAutofit/>
          </a:bodyPr>
          <a:lstStyle/>
          <a:p>
            <a:r>
              <a:rPr lang="en-US" sz="2800" dirty="0" smtClean="0"/>
              <a:t>Open the Access database in which you wish to insert the data.</a:t>
            </a:r>
          </a:p>
          <a:p>
            <a:r>
              <a:rPr lang="en-US" sz="2800" dirty="0"/>
              <a:t>If a security warning appears immediately below the ribbon, click the </a:t>
            </a:r>
            <a:r>
              <a:rPr lang="en-US" sz="2800" dirty="0" smtClean="0"/>
              <a:t>Enable Content </a:t>
            </a:r>
            <a:r>
              <a:rPr lang="en-US" sz="2800" dirty="0"/>
              <a:t>button</a:t>
            </a:r>
            <a:r>
              <a:rPr lang="en-US" sz="2800" dirty="0" smtClean="0"/>
              <a:t>.</a:t>
            </a:r>
          </a:p>
          <a:p>
            <a:r>
              <a:rPr lang="en-US" sz="2800" dirty="0"/>
              <a:t>Open the </a:t>
            </a:r>
            <a:r>
              <a:rPr lang="en-US" sz="2800" dirty="0" smtClean="0"/>
              <a:t>table in which you wish to insert the data. </a:t>
            </a:r>
            <a:r>
              <a:rPr lang="en-US" sz="2800" dirty="0"/>
              <a:t>The table currently does not </a:t>
            </a:r>
            <a:r>
              <a:rPr lang="en-US" sz="2800" dirty="0" smtClean="0"/>
              <a:t>contain </a:t>
            </a:r>
            <a:r>
              <a:rPr lang="en-US" sz="2800" dirty="0"/>
              <a:t>any records</a:t>
            </a:r>
            <a:r>
              <a:rPr lang="en-US" sz="2800" dirty="0" smtClean="0"/>
              <a:t>.</a:t>
            </a:r>
          </a:p>
          <a:p>
            <a:r>
              <a:rPr lang="en-US" sz="2800" dirty="0"/>
              <a:t>Open the </a:t>
            </a:r>
            <a:r>
              <a:rPr lang="en-US" sz="2800" dirty="0" smtClean="0"/>
              <a:t>Excel file that contains the data. </a:t>
            </a:r>
          </a:p>
          <a:p>
            <a:r>
              <a:rPr lang="en-US" sz="2800" dirty="0"/>
              <a:t>Select the cells that contain the data.</a:t>
            </a:r>
          </a:p>
          <a:p>
            <a:r>
              <a:rPr lang="en-US" sz="2800" dirty="0"/>
              <a:t>Click the Copy button in the Clipboard group on the Home tab.</a:t>
            </a:r>
            <a:endParaRPr lang="en-US" sz="2000" dirty="0" smtClean="0"/>
          </a:p>
          <a:p>
            <a:endParaRPr lang="en-US" sz="2000" dirty="0" smtClean="0"/>
          </a:p>
        </p:txBody>
      </p:sp>
    </p:spTree>
    <p:extLst>
      <p:ext uri="{BB962C8B-B14F-4D97-AF65-F5344CB8AC3E}">
        <p14:creationId xmlns:p14="http://schemas.microsoft.com/office/powerpoint/2010/main" xmlns="" val="885812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grate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83079" y="406142"/>
            <a:ext cx="9037667" cy="584775"/>
          </a:xfrm>
          <a:prstGeom prst="rect">
            <a:avLst/>
          </a:prstGeom>
          <a:noFill/>
        </p:spPr>
        <p:txBody>
          <a:bodyPr wrap="none" rtlCol="0">
            <a:spAutoFit/>
          </a:bodyPr>
          <a:lstStyle/>
          <a:p>
            <a:r>
              <a:rPr lang="en-US" sz="3200" b="1" dirty="0" smtClean="0"/>
              <a:t>Skill 3: Base an Access Database on Excel Data, cont.</a:t>
            </a:r>
            <a:endParaRPr lang="en-US" sz="32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15</a:t>
            </a:fld>
            <a:endParaRPr lang="en-US"/>
          </a:p>
        </p:txBody>
      </p:sp>
      <p:sp>
        <p:nvSpPr>
          <p:cNvPr id="6" name="Content Placeholder 2"/>
          <p:cNvSpPr>
            <a:spLocks noGrp="1"/>
          </p:cNvSpPr>
          <p:nvPr>
            <p:ph idx="1"/>
          </p:nvPr>
        </p:nvSpPr>
        <p:spPr>
          <a:xfrm>
            <a:off x="457200" y="1457740"/>
            <a:ext cx="8229600" cy="4898610"/>
          </a:xfrm>
        </p:spPr>
        <p:txBody>
          <a:bodyPr>
            <a:noAutofit/>
          </a:bodyPr>
          <a:lstStyle/>
          <a:p>
            <a:r>
              <a:rPr lang="en-US" sz="2800" dirty="0" smtClean="0"/>
              <a:t>Click </a:t>
            </a:r>
            <a:r>
              <a:rPr lang="en-US" sz="2800" dirty="0"/>
              <a:t>the Access button on the Taskbar</a:t>
            </a:r>
            <a:r>
              <a:rPr lang="en-US" sz="2800" dirty="0" smtClean="0"/>
              <a:t>.</a:t>
            </a:r>
          </a:p>
          <a:p>
            <a:r>
              <a:rPr lang="en-US" sz="2800" dirty="0"/>
              <a:t>Click the Paste button arrow in the Clipboard group on the Home tab</a:t>
            </a:r>
            <a:r>
              <a:rPr lang="en-US" sz="2800" dirty="0" smtClean="0"/>
              <a:t>.</a:t>
            </a:r>
          </a:p>
          <a:p>
            <a:r>
              <a:rPr lang="en-US" sz="2800" dirty="0"/>
              <a:t>Click </a:t>
            </a:r>
            <a:r>
              <a:rPr lang="en-US" sz="2800" i="1" dirty="0"/>
              <a:t>Paste Append</a:t>
            </a:r>
            <a:r>
              <a:rPr lang="en-US" sz="2800" dirty="0" smtClean="0"/>
              <a:t>.</a:t>
            </a:r>
          </a:p>
          <a:p>
            <a:r>
              <a:rPr lang="en-US" sz="2800" dirty="0"/>
              <a:t>At the warning box asking if you are sure you want to paste the </a:t>
            </a:r>
            <a:r>
              <a:rPr lang="en-US" sz="2800" dirty="0" smtClean="0"/>
              <a:t>records, click </a:t>
            </a:r>
            <a:r>
              <a:rPr lang="en-US" sz="2800" dirty="0"/>
              <a:t>Yes</a:t>
            </a:r>
            <a:r>
              <a:rPr lang="en-US" sz="2800" dirty="0" smtClean="0"/>
              <a:t>.</a:t>
            </a:r>
          </a:p>
          <a:p>
            <a:r>
              <a:rPr lang="en-US" sz="2800" dirty="0"/>
              <a:t>Close Access and Excel.</a:t>
            </a:r>
            <a:endParaRPr lang="en-US" sz="2000" dirty="0" smtClean="0"/>
          </a:p>
        </p:txBody>
      </p:sp>
    </p:spTree>
    <p:extLst>
      <p:ext uri="{BB962C8B-B14F-4D97-AF65-F5344CB8AC3E}">
        <p14:creationId xmlns:p14="http://schemas.microsoft.com/office/powerpoint/2010/main" xmlns="" val="93994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grate blank.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16</a:t>
            </a:fld>
            <a:endParaRPr 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1"/>
            <a:ext cx="9144000" cy="6356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Line Callout 2 (Accent Bar) 6"/>
          <p:cNvSpPr/>
          <p:nvPr/>
        </p:nvSpPr>
        <p:spPr>
          <a:xfrm>
            <a:off x="2427245" y="744809"/>
            <a:ext cx="1745093" cy="691284"/>
          </a:xfrm>
          <a:prstGeom prst="accentCallout2">
            <a:avLst>
              <a:gd name="adj1" fmla="val 18750"/>
              <a:gd name="adj2" fmla="val -8333"/>
              <a:gd name="adj3" fmla="val 21246"/>
              <a:gd name="adj4" fmla="val -28826"/>
              <a:gd name="adj5" fmla="val -16140"/>
              <a:gd name="adj6" fmla="val -10206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Copy button</a:t>
            </a:r>
            <a:endParaRPr lang="en-US" dirty="0"/>
          </a:p>
        </p:txBody>
      </p:sp>
      <p:sp>
        <p:nvSpPr>
          <p:cNvPr id="6" name="Line Callout 2 (Accent Bar) 5"/>
          <p:cNvSpPr/>
          <p:nvPr/>
        </p:nvSpPr>
        <p:spPr>
          <a:xfrm>
            <a:off x="2899795" y="2497795"/>
            <a:ext cx="1745093" cy="691284"/>
          </a:xfrm>
          <a:prstGeom prst="accentCallout2">
            <a:avLst>
              <a:gd name="adj1" fmla="val 18750"/>
              <a:gd name="adj2" fmla="val -8333"/>
              <a:gd name="adj3" fmla="val 21246"/>
              <a:gd name="adj4" fmla="val -28826"/>
              <a:gd name="adj5" fmla="val -65983"/>
              <a:gd name="adj6" fmla="val -481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Cells selected in Excel</a:t>
            </a:r>
            <a:endParaRPr lang="en-US" dirty="0"/>
          </a:p>
        </p:txBody>
      </p:sp>
    </p:spTree>
    <p:extLst>
      <p:ext uri="{BB962C8B-B14F-4D97-AF65-F5344CB8AC3E}">
        <p14:creationId xmlns:p14="http://schemas.microsoft.com/office/powerpoint/2010/main" xmlns="" val="1598750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grate blank.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17</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0"/>
            <a:ext cx="9144000" cy="72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Line Callout 2 (Accent Bar) 6"/>
          <p:cNvSpPr/>
          <p:nvPr/>
        </p:nvSpPr>
        <p:spPr>
          <a:xfrm>
            <a:off x="1819742" y="529803"/>
            <a:ext cx="1745093" cy="691284"/>
          </a:xfrm>
          <a:prstGeom prst="accentCallout2">
            <a:avLst>
              <a:gd name="adj1" fmla="val 18750"/>
              <a:gd name="adj2" fmla="val -8333"/>
              <a:gd name="adj3" fmla="val 21246"/>
              <a:gd name="adj4" fmla="val -28826"/>
              <a:gd name="adj5" fmla="val 6864"/>
              <a:gd name="adj6" fmla="val -6561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Paste button</a:t>
            </a:r>
            <a:endParaRPr lang="en-US" dirty="0"/>
          </a:p>
        </p:txBody>
      </p:sp>
      <p:sp>
        <p:nvSpPr>
          <p:cNvPr id="6" name="Line Callout 2 (Accent Bar) 5"/>
          <p:cNvSpPr/>
          <p:nvPr/>
        </p:nvSpPr>
        <p:spPr>
          <a:xfrm>
            <a:off x="2024269" y="2208325"/>
            <a:ext cx="1938131" cy="691284"/>
          </a:xfrm>
          <a:prstGeom prst="accentCallout2">
            <a:avLst>
              <a:gd name="adj1" fmla="val 18750"/>
              <a:gd name="adj2" fmla="val -8333"/>
              <a:gd name="adj3" fmla="val 21246"/>
              <a:gd name="adj4" fmla="val -28826"/>
              <a:gd name="adj5" fmla="val -65983"/>
              <a:gd name="adj6" fmla="val -481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Paste Append selected in Access</a:t>
            </a:r>
            <a:endParaRPr lang="en-US" dirty="0"/>
          </a:p>
        </p:txBody>
      </p:sp>
    </p:spTree>
    <p:extLst>
      <p:ext uri="{BB962C8B-B14F-4D97-AF65-F5344CB8AC3E}">
        <p14:creationId xmlns:p14="http://schemas.microsoft.com/office/powerpoint/2010/main" xmlns="" val="3611534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grate blank.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18</a:t>
            </a:fld>
            <a:endParaRPr lang="en-US"/>
          </a:p>
        </p:txBody>
      </p:sp>
      <p:pic>
        <p:nvPicPr>
          <p:cNvPr id="9" name="Picture 8" descr="taking-it-further.png"/>
          <p:cNvPicPr>
            <a:picLocks noChangeAspect="1"/>
          </p:cNvPicPr>
          <p:nvPr/>
        </p:nvPicPr>
        <p:blipFill>
          <a:blip r:embed="rId4"/>
          <a:stretch>
            <a:fillRect/>
          </a:stretch>
        </p:blipFill>
        <p:spPr>
          <a:xfrm>
            <a:off x="595867" y="1967829"/>
            <a:ext cx="2940959" cy="465652"/>
          </a:xfrm>
          <a:prstGeom prst="rect">
            <a:avLst/>
          </a:prstGeom>
        </p:spPr>
      </p:pic>
      <p:sp>
        <p:nvSpPr>
          <p:cNvPr id="10" name="Rounded Rectangle 9"/>
          <p:cNvSpPr/>
          <p:nvPr/>
        </p:nvSpPr>
        <p:spPr>
          <a:xfrm>
            <a:off x="442888" y="2590800"/>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Importing Excel Data  </a:t>
            </a:r>
            <a:r>
              <a:rPr lang="en-US" sz="3200" dirty="0" smtClean="0">
                <a:solidFill>
                  <a:prstClr val="black">
                    <a:tint val="75000"/>
                  </a:prstClr>
                </a:solidFill>
              </a:rPr>
              <a:t>Another </a:t>
            </a:r>
            <a:r>
              <a:rPr lang="en-US" sz="3200" dirty="0">
                <a:solidFill>
                  <a:prstClr val="black">
                    <a:tint val="75000"/>
                  </a:prstClr>
                </a:solidFill>
              </a:rPr>
              <a:t>way </a:t>
            </a:r>
            <a:r>
              <a:rPr lang="en-US" sz="3200" dirty="0" smtClean="0">
                <a:solidFill>
                  <a:prstClr val="black">
                    <a:tint val="75000"/>
                  </a:prstClr>
                </a:solidFill>
              </a:rPr>
              <a:t>to enter </a:t>
            </a:r>
            <a:r>
              <a:rPr lang="en-US" sz="3200" dirty="0">
                <a:solidFill>
                  <a:prstClr val="black">
                    <a:tint val="75000"/>
                  </a:prstClr>
                </a:solidFill>
              </a:rPr>
              <a:t>data into an Access table is to </a:t>
            </a:r>
            <a:r>
              <a:rPr lang="en-US" sz="3200" dirty="0" smtClean="0">
                <a:solidFill>
                  <a:prstClr val="black">
                    <a:tint val="75000"/>
                  </a:prstClr>
                </a:solidFill>
              </a:rPr>
              <a:t>import the </a:t>
            </a:r>
            <a:r>
              <a:rPr lang="en-US" sz="3200" dirty="0">
                <a:solidFill>
                  <a:prstClr val="black">
                    <a:tint val="75000"/>
                  </a:prstClr>
                </a:solidFill>
              </a:rPr>
              <a:t>data from an existing Excel file. </a:t>
            </a:r>
            <a:r>
              <a:rPr lang="en-US" sz="3200" dirty="0" smtClean="0">
                <a:solidFill>
                  <a:prstClr val="black">
                    <a:tint val="75000"/>
                  </a:prstClr>
                </a:solidFill>
              </a:rPr>
              <a:t>When you </a:t>
            </a:r>
            <a:r>
              <a:rPr lang="en-US" sz="3200" dirty="0">
                <a:solidFill>
                  <a:prstClr val="black">
                    <a:tint val="75000"/>
                  </a:prstClr>
                </a:solidFill>
              </a:rPr>
              <a:t>import data, the file is converted for </a:t>
            </a:r>
            <a:r>
              <a:rPr lang="en-US" sz="3200" dirty="0" smtClean="0">
                <a:solidFill>
                  <a:prstClr val="black">
                    <a:tint val="75000"/>
                  </a:prstClr>
                </a:solidFill>
              </a:rPr>
              <a:t>use by </a:t>
            </a:r>
            <a:r>
              <a:rPr lang="en-US" sz="3200" dirty="0">
                <a:solidFill>
                  <a:prstClr val="black">
                    <a:tint val="75000"/>
                  </a:prstClr>
                </a:solidFill>
              </a:rPr>
              <a:t>the destination application.</a:t>
            </a:r>
          </a:p>
        </p:txBody>
      </p:sp>
    </p:spTree>
    <p:extLst>
      <p:ext uri="{BB962C8B-B14F-4D97-AF65-F5344CB8AC3E}">
        <p14:creationId xmlns:p14="http://schemas.microsoft.com/office/powerpoint/2010/main" xmlns="" val="194995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2</a:t>
            </a:fld>
            <a:endParaRPr lang="en-US"/>
          </a:p>
        </p:txBody>
      </p:sp>
      <p:grpSp>
        <p:nvGrpSpPr>
          <p:cNvPr id="7" name="Group 6"/>
          <p:cNvGrpSpPr/>
          <p:nvPr/>
        </p:nvGrpSpPr>
        <p:grpSpPr>
          <a:xfrm>
            <a:off x="0" y="132522"/>
            <a:ext cx="9144000" cy="6858000"/>
            <a:chOff x="0" y="0"/>
            <a:chExt cx="9144000" cy="6858000"/>
          </a:xfrm>
        </p:grpSpPr>
        <p:pic>
          <p:nvPicPr>
            <p:cNvPr id="4" name="Picture 3" descr="Integrate Opener.jpg"/>
            <p:cNvPicPr>
              <a:picLocks noChangeAspect="1"/>
            </p:cNvPicPr>
            <p:nvPr/>
          </p:nvPicPr>
          <p:blipFill>
            <a:blip r:embed="rId3"/>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10000" y="2281239"/>
              <a:ext cx="2743200" cy="170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33675" y="3271839"/>
              <a:ext cx="3819525"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073965" y="4233449"/>
              <a:ext cx="2743200" cy="159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2" name="Date Placeholder 1"/>
          <p:cNvSpPr txBox="1">
            <a:spLocks/>
          </p:cNvSpPr>
          <p:nvPr/>
        </p:nvSpPr>
        <p:spPr>
          <a:xfrm>
            <a:off x="609600" y="65087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 Paradigm Publishing, Inc.</a:t>
            </a:r>
            <a:endParaRPr lang="en-US" dirty="0"/>
          </a:p>
        </p:txBody>
      </p:sp>
      <p:sp>
        <p:nvSpPr>
          <p:cNvPr id="13" name="Slide Number Placeholder 3"/>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881F87-F1D1-4E82-B161-792A900F0BBC}"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grate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009072" y="364779"/>
            <a:ext cx="3125856" cy="646331"/>
          </a:xfrm>
          <a:prstGeom prst="rect">
            <a:avLst/>
          </a:prstGeom>
          <a:noFill/>
        </p:spPr>
        <p:txBody>
          <a:bodyPr wrap="none" rtlCol="0">
            <a:spAutoFit/>
          </a:bodyPr>
          <a:lstStyle/>
          <a:p>
            <a:r>
              <a:rPr lang="en-US" sz="3600" b="1" dirty="0" smtClean="0"/>
              <a:t>Skills You Learn</a:t>
            </a:r>
            <a:endParaRPr lang="en-US" sz="36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3</a:t>
            </a:fld>
            <a:endParaRPr lang="en-US"/>
          </a:p>
        </p:txBody>
      </p:sp>
      <p:sp>
        <p:nvSpPr>
          <p:cNvPr id="6" name="Content Placeholder 2"/>
          <p:cNvSpPr>
            <a:spLocks noGrp="1"/>
          </p:cNvSpPr>
          <p:nvPr>
            <p:ph idx="1"/>
          </p:nvPr>
        </p:nvSpPr>
        <p:spPr>
          <a:xfrm>
            <a:off x="457200" y="1882006"/>
            <a:ext cx="8229600" cy="4312317"/>
          </a:xfrm>
        </p:spPr>
        <p:txBody>
          <a:bodyPr>
            <a:normAutofit/>
          </a:bodyPr>
          <a:lstStyle/>
          <a:p>
            <a:r>
              <a:rPr lang="en-US" sz="4400" dirty="0" smtClean="0"/>
              <a:t>Export a Word Outline to PowerPoint</a:t>
            </a:r>
          </a:p>
          <a:p>
            <a:r>
              <a:rPr lang="en-US" sz="4400" dirty="0" smtClean="0"/>
              <a:t>Insert an Excel Chart in Word</a:t>
            </a:r>
          </a:p>
          <a:p>
            <a:r>
              <a:rPr lang="en-US" sz="4400" dirty="0" smtClean="0"/>
              <a:t>Base an Access database on Excel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grate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2037940" y="364779"/>
            <a:ext cx="5068119" cy="646331"/>
          </a:xfrm>
          <a:prstGeom prst="rect">
            <a:avLst/>
          </a:prstGeom>
          <a:noFill/>
        </p:spPr>
        <p:txBody>
          <a:bodyPr wrap="none" rtlCol="0">
            <a:spAutoFit/>
          </a:bodyPr>
          <a:lstStyle/>
          <a:p>
            <a:r>
              <a:rPr lang="en-US" sz="3600" b="1" dirty="0" smtClean="0"/>
              <a:t>Guidelines for Integrating</a:t>
            </a:r>
            <a:endParaRPr lang="en-US" sz="36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4</a:t>
            </a:fld>
            <a:endParaRPr lang="en-US"/>
          </a:p>
        </p:txBody>
      </p:sp>
      <p:sp>
        <p:nvSpPr>
          <p:cNvPr id="6" name="Content Placeholder 2"/>
          <p:cNvSpPr>
            <a:spLocks noGrp="1"/>
          </p:cNvSpPr>
          <p:nvPr>
            <p:ph idx="1"/>
          </p:nvPr>
        </p:nvSpPr>
        <p:spPr>
          <a:xfrm>
            <a:off x="457200" y="1285462"/>
            <a:ext cx="8229600" cy="4749836"/>
          </a:xfrm>
        </p:spPr>
        <p:txBody>
          <a:bodyPr>
            <a:noAutofit/>
          </a:bodyPr>
          <a:lstStyle/>
          <a:p>
            <a:r>
              <a:rPr lang="en-US" sz="2800" i="1" dirty="0"/>
              <a:t>Integrating </a:t>
            </a:r>
            <a:r>
              <a:rPr lang="en-US" sz="2800" dirty="0"/>
              <a:t>means that you bring </a:t>
            </a:r>
            <a:r>
              <a:rPr lang="en-US" sz="2800" dirty="0" smtClean="0"/>
              <a:t>together two </a:t>
            </a:r>
            <a:r>
              <a:rPr lang="en-US" sz="2800" dirty="0"/>
              <a:t>or more different application files</a:t>
            </a:r>
            <a:r>
              <a:rPr lang="en-US" sz="2800" dirty="0" smtClean="0"/>
              <a:t>.</a:t>
            </a:r>
          </a:p>
          <a:p>
            <a:r>
              <a:rPr lang="en-US" sz="2800" dirty="0"/>
              <a:t>First you create a document or file in </a:t>
            </a:r>
            <a:r>
              <a:rPr lang="en-US" sz="2800" dirty="0" smtClean="0"/>
              <a:t>the Office </a:t>
            </a:r>
            <a:r>
              <a:rPr lang="en-US" sz="2800" dirty="0"/>
              <a:t>application that best suits the </a:t>
            </a:r>
            <a:r>
              <a:rPr lang="en-US" sz="2800" dirty="0" smtClean="0"/>
              <a:t> data</a:t>
            </a:r>
            <a:r>
              <a:rPr lang="en-US" sz="2800" dirty="0"/>
              <a:t>. That application is called the </a:t>
            </a:r>
            <a:r>
              <a:rPr lang="en-US" sz="2800" i="1" dirty="0" smtClean="0"/>
              <a:t>source </a:t>
            </a:r>
            <a:r>
              <a:rPr lang="en-US" sz="2800" dirty="0" smtClean="0"/>
              <a:t>program.</a:t>
            </a:r>
          </a:p>
          <a:p>
            <a:r>
              <a:rPr lang="en-US" sz="2800" dirty="0"/>
              <a:t>Then you copy </a:t>
            </a:r>
            <a:r>
              <a:rPr lang="en-US" sz="2800" dirty="0" smtClean="0"/>
              <a:t>or export </a:t>
            </a:r>
            <a:r>
              <a:rPr lang="en-US" sz="2800" dirty="0"/>
              <a:t>that file or its data to </a:t>
            </a:r>
            <a:r>
              <a:rPr lang="en-US" sz="2800" dirty="0" smtClean="0"/>
              <a:t>one of </a:t>
            </a:r>
            <a:r>
              <a:rPr lang="en-US" sz="2800" dirty="0"/>
              <a:t>the other applications, </a:t>
            </a:r>
            <a:r>
              <a:rPr lang="en-US" sz="2800" dirty="0" smtClean="0"/>
              <a:t>called the </a:t>
            </a:r>
            <a:r>
              <a:rPr lang="en-US" sz="2800" i="1" dirty="0"/>
              <a:t>destination </a:t>
            </a:r>
            <a:r>
              <a:rPr lang="en-US" sz="2800" dirty="0" smtClean="0"/>
              <a:t>program.</a:t>
            </a:r>
            <a:endParaRPr lang="en-US" sz="1900" dirty="0" smtClean="0"/>
          </a:p>
          <a:p>
            <a:endParaRPr lang="en-US" sz="1900" dirty="0" smtClean="0"/>
          </a:p>
        </p:txBody>
      </p:sp>
    </p:spTree>
    <p:extLst>
      <p:ext uri="{BB962C8B-B14F-4D97-AF65-F5344CB8AC3E}">
        <p14:creationId xmlns:p14="http://schemas.microsoft.com/office/powerpoint/2010/main" xmlns="" val="1709615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grate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870857" y="364779"/>
            <a:ext cx="8401051" cy="646331"/>
          </a:xfrm>
          <a:prstGeom prst="rect">
            <a:avLst/>
          </a:prstGeom>
          <a:noFill/>
        </p:spPr>
        <p:txBody>
          <a:bodyPr wrap="square" rtlCol="0">
            <a:spAutoFit/>
          </a:bodyPr>
          <a:lstStyle/>
          <a:p>
            <a:r>
              <a:rPr lang="en-US" sz="3600" b="1" dirty="0" smtClean="0"/>
              <a:t>Guidelines for Integrating, continued</a:t>
            </a:r>
            <a:endParaRPr lang="en-US" sz="36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5</a:t>
            </a:fld>
            <a:endParaRPr lang="en-US" dirty="0"/>
          </a:p>
        </p:txBody>
      </p:sp>
      <p:sp>
        <p:nvSpPr>
          <p:cNvPr id="6" name="Content Placeholder 2"/>
          <p:cNvSpPr>
            <a:spLocks noGrp="1"/>
          </p:cNvSpPr>
          <p:nvPr>
            <p:ph idx="1"/>
          </p:nvPr>
        </p:nvSpPr>
        <p:spPr>
          <a:xfrm>
            <a:off x="457200" y="1285462"/>
            <a:ext cx="8229600" cy="4749836"/>
          </a:xfrm>
        </p:spPr>
        <p:txBody>
          <a:bodyPr>
            <a:noAutofit/>
          </a:bodyPr>
          <a:lstStyle/>
          <a:p>
            <a:r>
              <a:rPr lang="en-US" sz="2800" dirty="0" smtClean="0"/>
              <a:t>When </a:t>
            </a:r>
            <a:r>
              <a:rPr lang="en-US" sz="2800" dirty="0"/>
              <a:t>you integrate data or objects from </a:t>
            </a:r>
            <a:r>
              <a:rPr lang="en-US" sz="2800" dirty="0" smtClean="0"/>
              <a:t>one application </a:t>
            </a:r>
            <a:r>
              <a:rPr lang="en-US" sz="2800" dirty="0"/>
              <a:t>into another, you can </a:t>
            </a:r>
            <a:r>
              <a:rPr lang="en-US" sz="2800" dirty="0" smtClean="0"/>
              <a:t>choose between </a:t>
            </a:r>
            <a:r>
              <a:rPr lang="en-US" sz="2800" dirty="0"/>
              <a:t>two methods: 1) copying and </a:t>
            </a:r>
            <a:r>
              <a:rPr lang="en-US" sz="2800" dirty="0" smtClean="0"/>
              <a:t>pasting or 2) embedding </a:t>
            </a:r>
            <a:r>
              <a:rPr lang="en-US" sz="2800" dirty="0"/>
              <a:t>or </a:t>
            </a:r>
            <a:r>
              <a:rPr lang="en-US" sz="2800" dirty="0" smtClean="0"/>
              <a:t>linking the </a:t>
            </a:r>
            <a:r>
              <a:rPr lang="en-US" sz="2800" dirty="0"/>
              <a:t>data or object</a:t>
            </a:r>
            <a:r>
              <a:rPr lang="en-US" sz="2800" dirty="0" smtClean="0"/>
              <a:t>. </a:t>
            </a:r>
          </a:p>
          <a:p>
            <a:r>
              <a:rPr lang="en-US" sz="2800" dirty="0"/>
              <a:t>Embedding and linking are notably </a:t>
            </a:r>
            <a:r>
              <a:rPr lang="en-US" sz="2800" dirty="0" smtClean="0"/>
              <a:t>different. </a:t>
            </a:r>
          </a:p>
          <a:p>
            <a:pPr lvl="1"/>
            <a:r>
              <a:rPr lang="en-US" sz="2400" dirty="0" smtClean="0"/>
              <a:t>When </a:t>
            </a:r>
            <a:r>
              <a:rPr lang="en-US" sz="2400" dirty="0"/>
              <a:t>you </a:t>
            </a:r>
            <a:r>
              <a:rPr lang="en-US" sz="2400" i="1" dirty="0"/>
              <a:t>embed </a:t>
            </a:r>
            <a:r>
              <a:rPr lang="en-US" sz="2400" dirty="0"/>
              <a:t>an object, such as a</a:t>
            </a:r>
            <a:r>
              <a:rPr lang="en-US" sz="2400" dirty="0" smtClean="0"/>
              <a:t>n Excel chart </a:t>
            </a:r>
            <a:r>
              <a:rPr lang="en-US" sz="2400" dirty="0"/>
              <a:t>in a Word document, the chart </a:t>
            </a:r>
            <a:r>
              <a:rPr lang="en-US" sz="2400" dirty="0" smtClean="0"/>
              <a:t>becomes a </a:t>
            </a:r>
            <a:r>
              <a:rPr lang="en-US" sz="2400" dirty="0"/>
              <a:t>separate object in the </a:t>
            </a:r>
            <a:r>
              <a:rPr lang="en-US" sz="2400" dirty="0" smtClean="0"/>
              <a:t>Word </a:t>
            </a:r>
            <a:r>
              <a:rPr lang="en-US" sz="2400" dirty="0"/>
              <a:t>document</a:t>
            </a:r>
            <a:r>
              <a:rPr lang="en-US" sz="2400" dirty="0" smtClean="0"/>
              <a:t>.</a:t>
            </a:r>
          </a:p>
          <a:p>
            <a:pPr lvl="1"/>
            <a:r>
              <a:rPr lang="en-US" sz="2400" dirty="0"/>
              <a:t>In contrast, if you </a:t>
            </a:r>
            <a:r>
              <a:rPr lang="en-US" sz="2400" i="1" dirty="0"/>
              <a:t>link </a:t>
            </a:r>
            <a:r>
              <a:rPr lang="en-US" sz="2400" dirty="0"/>
              <a:t>the chart, it then </a:t>
            </a:r>
            <a:r>
              <a:rPr lang="en-US" sz="2400" dirty="0" smtClean="0"/>
              <a:t>resides, or </a:t>
            </a:r>
            <a:r>
              <a:rPr lang="en-US" sz="2400" dirty="0"/>
              <a:t>has its home, in the Excel </a:t>
            </a:r>
            <a:r>
              <a:rPr lang="en-US" sz="2400" dirty="0" smtClean="0"/>
              <a:t>workbook. Because </a:t>
            </a:r>
            <a:r>
              <a:rPr lang="en-US" sz="2400" dirty="0"/>
              <a:t>it is a linked </a:t>
            </a:r>
            <a:r>
              <a:rPr lang="en-US" sz="2400" dirty="0" smtClean="0"/>
              <a:t>object, when </a:t>
            </a:r>
            <a:r>
              <a:rPr lang="en-US" sz="2400" dirty="0"/>
              <a:t>you change the chart in the </a:t>
            </a:r>
            <a:r>
              <a:rPr lang="en-US" sz="2400" dirty="0" smtClean="0"/>
              <a:t>Excel workbook</a:t>
            </a:r>
            <a:r>
              <a:rPr lang="en-US" sz="2400" dirty="0"/>
              <a:t>, it will automatically be updated </a:t>
            </a:r>
            <a:r>
              <a:rPr lang="en-US" sz="2400" dirty="0" smtClean="0"/>
              <a:t>in the </a:t>
            </a:r>
            <a:r>
              <a:rPr lang="en-US" sz="2400" dirty="0"/>
              <a:t>Word document.</a:t>
            </a:r>
            <a:endParaRPr lang="en-US" sz="1600" dirty="0" smtClean="0"/>
          </a:p>
        </p:txBody>
      </p:sp>
    </p:spTree>
    <p:extLst>
      <p:ext uri="{BB962C8B-B14F-4D97-AF65-F5344CB8AC3E}">
        <p14:creationId xmlns:p14="http://schemas.microsoft.com/office/powerpoint/2010/main" xmlns="" val="3801629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grate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191890" y="408480"/>
            <a:ext cx="8760219" cy="646331"/>
          </a:xfrm>
          <a:prstGeom prst="rect">
            <a:avLst/>
          </a:prstGeom>
          <a:noFill/>
        </p:spPr>
        <p:txBody>
          <a:bodyPr wrap="none" rtlCol="0">
            <a:spAutoFit/>
          </a:bodyPr>
          <a:lstStyle/>
          <a:p>
            <a:r>
              <a:rPr lang="en-US" sz="3600" b="1" dirty="0" smtClean="0"/>
              <a:t>Skill 1: Export a Word Outline to PowerPoint</a:t>
            </a:r>
            <a:endParaRPr lang="en-US" sz="36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6</a:t>
            </a:fld>
            <a:endParaRPr lang="en-US"/>
          </a:p>
        </p:txBody>
      </p:sp>
      <p:sp>
        <p:nvSpPr>
          <p:cNvPr id="6" name="Content Placeholder 2"/>
          <p:cNvSpPr>
            <a:spLocks noGrp="1"/>
          </p:cNvSpPr>
          <p:nvPr>
            <p:ph idx="1"/>
          </p:nvPr>
        </p:nvSpPr>
        <p:spPr>
          <a:xfrm>
            <a:off x="457200" y="1285462"/>
            <a:ext cx="8229600" cy="4749836"/>
          </a:xfrm>
        </p:spPr>
        <p:txBody>
          <a:bodyPr>
            <a:noAutofit/>
          </a:bodyPr>
          <a:lstStyle/>
          <a:p>
            <a:r>
              <a:rPr lang="en-US" sz="2400" dirty="0" smtClean="0"/>
              <a:t>Open the Word file you wish to use in your presentation.</a:t>
            </a:r>
          </a:p>
          <a:p>
            <a:r>
              <a:rPr lang="en-US" sz="2400" dirty="0"/>
              <a:t>Click the Customize Quick Access Toolbar button</a:t>
            </a:r>
            <a:r>
              <a:rPr lang="en-US" sz="2400" dirty="0" smtClean="0"/>
              <a:t>.</a:t>
            </a:r>
          </a:p>
          <a:p>
            <a:r>
              <a:rPr lang="en-US" sz="2400" dirty="0"/>
              <a:t>Click </a:t>
            </a:r>
            <a:r>
              <a:rPr lang="en-US" sz="2400" i="1" dirty="0"/>
              <a:t>More Commands </a:t>
            </a:r>
            <a:r>
              <a:rPr lang="en-US" sz="2400" dirty="0"/>
              <a:t>at the drop-down list</a:t>
            </a:r>
            <a:r>
              <a:rPr lang="en-US" sz="2400" dirty="0" smtClean="0"/>
              <a:t>.</a:t>
            </a:r>
          </a:p>
          <a:p>
            <a:r>
              <a:rPr lang="en-US" sz="2400" dirty="0"/>
              <a:t>Click the </a:t>
            </a:r>
            <a:r>
              <a:rPr lang="en-US" sz="2400" i="1" dirty="0"/>
              <a:t>Choose commands from </a:t>
            </a:r>
            <a:r>
              <a:rPr lang="en-US" sz="2400" dirty="0"/>
              <a:t>list box arrow</a:t>
            </a:r>
            <a:r>
              <a:rPr lang="en-US" sz="2400" dirty="0" smtClean="0"/>
              <a:t>.</a:t>
            </a:r>
          </a:p>
          <a:p>
            <a:r>
              <a:rPr lang="en-US" sz="2400" dirty="0"/>
              <a:t>Click </a:t>
            </a:r>
            <a:r>
              <a:rPr lang="en-US" sz="2400" i="1" dirty="0"/>
              <a:t>All Commands</a:t>
            </a:r>
            <a:r>
              <a:rPr lang="en-US" sz="2400" dirty="0" smtClean="0"/>
              <a:t>.</a:t>
            </a:r>
          </a:p>
          <a:p>
            <a:r>
              <a:rPr lang="en-US" sz="2400" dirty="0"/>
              <a:t>Scroll through the list box and then double-click </a:t>
            </a:r>
            <a:r>
              <a:rPr lang="en-US" sz="2400" i="1" dirty="0"/>
              <a:t>Send to </a:t>
            </a:r>
            <a:r>
              <a:rPr lang="en-US" sz="2400" i="1" dirty="0" smtClean="0"/>
              <a:t>Microsoft PowerPoint</a:t>
            </a:r>
            <a:r>
              <a:rPr lang="en-US" sz="2400" dirty="0" smtClean="0"/>
              <a:t>. </a:t>
            </a:r>
            <a:r>
              <a:rPr lang="en-US" sz="2400" dirty="0"/>
              <a:t>Click OK</a:t>
            </a:r>
            <a:r>
              <a:rPr lang="en-US" sz="2400" dirty="0" smtClean="0"/>
              <a:t>.</a:t>
            </a:r>
          </a:p>
          <a:p>
            <a:r>
              <a:rPr lang="en-US" sz="2400" dirty="0"/>
              <a:t>Click the Send to Microsoft PowerPoint button in the Quick Access </a:t>
            </a:r>
            <a:r>
              <a:rPr lang="en-US" sz="2400" dirty="0" smtClean="0"/>
              <a:t>toolbar. PowerPoint </a:t>
            </a:r>
            <a:r>
              <a:rPr lang="en-US" sz="2400" dirty="0"/>
              <a:t>opens and the presentation displays on the screen</a:t>
            </a:r>
            <a:r>
              <a:rPr lang="en-US" sz="2400" dirty="0" smtClean="0"/>
              <a:t>.</a:t>
            </a:r>
          </a:p>
          <a:p>
            <a:r>
              <a:rPr lang="en-US" sz="2400" dirty="0"/>
              <a:t>Save the PowerPoint </a:t>
            </a:r>
            <a:r>
              <a:rPr lang="en-US" sz="2400" dirty="0" smtClean="0"/>
              <a:t>presentation.</a:t>
            </a:r>
          </a:p>
        </p:txBody>
      </p:sp>
    </p:spTree>
    <p:extLst>
      <p:ext uri="{BB962C8B-B14F-4D97-AF65-F5344CB8AC3E}">
        <p14:creationId xmlns:p14="http://schemas.microsoft.com/office/powerpoint/2010/main" xmlns="" val="2849473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grate blank.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7</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1"/>
            <a:ext cx="9144000" cy="6356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Line Callout 2 (Accent Bar) 5"/>
          <p:cNvSpPr/>
          <p:nvPr/>
        </p:nvSpPr>
        <p:spPr>
          <a:xfrm>
            <a:off x="1546919" y="571458"/>
            <a:ext cx="1745093" cy="691284"/>
          </a:xfrm>
          <a:prstGeom prst="accentCallout2">
            <a:avLst>
              <a:gd name="adj1" fmla="val 18750"/>
              <a:gd name="adj2" fmla="val -8333"/>
              <a:gd name="adj3" fmla="val 21246"/>
              <a:gd name="adj4" fmla="val -28826"/>
              <a:gd name="adj5" fmla="val -60232"/>
              <a:gd name="adj6" fmla="val -5802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Quick Access Toolbar</a:t>
            </a:r>
            <a:endParaRPr lang="en-US" dirty="0"/>
          </a:p>
        </p:txBody>
      </p:sp>
      <p:sp>
        <p:nvSpPr>
          <p:cNvPr id="7" name="Line Callout 2 (Accent Bar) 6"/>
          <p:cNvSpPr/>
          <p:nvPr/>
        </p:nvSpPr>
        <p:spPr>
          <a:xfrm>
            <a:off x="6553200" y="1678014"/>
            <a:ext cx="1745093" cy="691284"/>
          </a:xfrm>
          <a:prstGeom prst="accentCallout2">
            <a:avLst>
              <a:gd name="adj1" fmla="val 18750"/>
              <a:gd name="adj2" fmla="val -8333"/>
              <a:gd name="adj3" fmla="val 21246"/>
              <a:gd name="adj4" fmla="val -28826"/>
              <a:gd name="adj5" fmla="val -71734"/>
              <a:gd name="adj6" fmla="val -4966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Commands drop-down list</a:t>
            </a:r>
            <a:endParaRPr lang="en-US" dirty="0"/>
          </a:p>
        </p:txBody>
      </p:sp>
      <p:sp>
        <p:nvSpPr>
          <p:cNvPr id="8" name="Line Callout 2 (Accent Bar) 7"/>
          <p:cNvSpPr/>
          <p:nvPr/>
        </p:nvSpPr>
        <p:spPr>
          <a:xfrm>
            <a:off x="6553199" y="4320209"/>
            <a:ext cx="1848679" cy="838671"/>
          </a:xfrm>
          <a:prstGeom prst="accentCallout2">
            <a:avLst>
              <a:gd name="adj1" fmla="val 18750"/>
              <a:gd name="adj2" fmla="val -8333"/>
              <a:gd name="adj3" fmla="val 21246"/>
              <a:gd name="adj4" fmla="val -28826"/>
              <a:gd name="adj5" fmla="val 43288"/>
              <a:gd name="adj6" fmla="val -686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Send to Microsoft PowerPoint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grate blank.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8</a:t>
            </a:fld>
            <a:endParaRPr lang="en-US"/>
          </a:p>
        </p:txBody>
      </p:sp>
      <p:pic>
        <p:nvPicPr>
          <p:cNvPr id="9" name="Picture 8" descr="taking-it-further.png"/>
          <p:cNvPicPr>
            <a:picLocks noChangeAspect="1"/>
          </p:cNvPicPr>
          <p:nvPr/>
        </p:nvPicPr>
        <p:blipFill>
          <a:blip r:embed="rId4"/>
          <a:stretch>
            <a:fillRect/>
          </a:stretch>
        </p:blipFill>
        <p:spPr>
          <a:xfrm>
            <a:off x="595867" y="1967829"/>
            <a:ext cx="2940959" cy="465652"/>
          </a:xfrm>
          <a:prstGeom prst="rect">
            <a:avLst/>
          </a:prstGeom>
        </p:spPr>
      </p:pic>
      <p:sp>
        <p:nvSpPr>
          <p:cNvPr id="10" name="Rounded Rectangle 9"/>
          <p:cNvSpPr/>
          <p:nvPr/>
        </p:nvSpPr>
        <p:spPr>
          <a:xfrm>
            <a:off x="442889" y="2590800"/>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Exporting a PowerPoint </a:t>
            </a:r>
            <a:r>
              <a:rPr lang="en-US" sz="3200" b="1" dirty="0" smtClean="0">
                <a:solidFill>
                  <a:srgbClr val="0070C0"/>
                </a:solidFill>
              </a:rPr>
              <a:t>Presentation to </a:t>
            </a:r>
            <a:r>
              <a:rPr lang="en-US" sz="3200" b="1" dirty="0">
                <a:solidFill>
                  <a:srgbClr val="0070C0"/>
                </a:solidFill>
              </a:rPr>
              <a:t>Word   </a:t>
            </a:r>
            <a:r>
              <a:rPr lang="en-US" sz="3200" dirty="0">
                <a:solidFill>
                  <a:prstClr val="black">
                    <a:tint val="75000"/>
                  </a:prstClr>
                </a:solidFill>
              </a:rPr>
              <a:t>You can also export a </a:t>
            </a:r>
            <a:r>
              <a:rPr lang="en-US" sz="3200" dirty="0" smtClean="0">
                <a:solidFill>
                  <a:prstClr val="black">
                    <a:tint val="75000"/>
                  </a:prstClr>
                </a:solidFill>
              </a:rPr>
              <a:t>PowerPoint presentation </a:t>
            </a:r>
            <a:r>
              <a:rPr lang="en-US" sz="3200" dirty="0">
                <a:solidFill>
                  <a:prstClr val="black">
                    <a:tint val="75000"/>
                  </a:prstClr>
                </a:solidFill>
              </a:rPr>
              <a:t>to Word. You may want to </a:t>
            </a:r>
            <a:r>
              <a:rPr lang="en-US" sz="3200" dirty="0" smtClean="0">
                <a:solidFill>
                  <a:prstClr val="black">
                    <a:tint val="75000"/>
                  </a:prstClr>
                </a:solidFill>
              </a:rPr>
              <a:t>do this </a:t>
            </a:r>
            <a:r>
              <a:rPr lang="en-US" sz="3200" dirty="0">
                <a:solidFill>
                  <a:prstClr val="black">
                    <a:tint val="75000"/>
                  </a:prstClr>
                </a:solidFill>
              </a:rPr>
              <a:t>so that you can use Word’s features </a:t>
            </a:r>
            <a:r>
              <a:rPr lang="en-US" sz="3200" dirty="0" smtClean="0">
                <a:solidFill>
                  <a:prstClr val="black">
                    <a:tint val="75000"/>
                  </a:prstClr>
                </a:solidFill>
              </a:rPr>
              <a:t>to customize </a:t>
            </a:r>
            <a:r>
              <a:rPr lang="en-US" sz="3200" dirty="0">
                <a:solidFill>
                  <a:prstClr val="black">
                    <a:tint val="75000"/>
                  </a:prstClr>
                </a:solidFill>
              </a:rPr>
              <a:t>your handout formatting.</a:t>
            </a:r>
          </a:p>
        </p:txBody>
      </p:sp>
    </p:spTree>
    <p:extLst>
      <p:ext uri="{BB962C8B-B14F-4D97-AF65-F5344CB8AC3E}">
        <p14:creationId xmlns:p14="http://schemas.microsoft.com/office/powerpoint/2010/main" xmlns="" val="3864946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grate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984607" y="408480"/>
            <a:ext cx="7174785" cy="646331"/>
          </a:xfrm>
          <a:prstGeom prst="rect">
            <a:avLst/>
          </a:prstGeom>
          <a:noFill/>
        </p:spPr>
        <p:txBody>
          <a:bodyPr wrap="none" rtlCol="0">
            <a:spAutoFit/>
          </a:bodyPr>
          <a:lstStyle/>
          <a:p>
            <a:r>
              <a:rPr lang="en-US" sz="3600" b="1" dirty="0" smtClean="0"/>
              <a:t>Skill 2: Insert an Excel Chart in Word</a:t>
            </a:r>
            <a:endParaRPr lang="en-US" sz="36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C1881F87-F1D1-4E82-B161-792A900F0BBC}" type="slidenum">
              <a:rPr lang="en-US" smtClean="0"/>
              <a:pPr/>
              <a:t>9</a:t>
            </a:fld>
            <a:endParaRPr lang="en-US"/>
          </a:p>
        </p:txBody>
      </p:sp>
      <p:sp>
        <p:nvSpPr>
          <p:cNvPr id="6" name="Content Placeholder 2"/>
          <p:cNvSpPr>
            <a:spLocks noGrp="1"/>
          </p:cNvSpPr>
          <p:nvPr>
            <p:ph idx="1"/>
          </p:nvPr>
        </p:nvSpPr>
        <p:spPr>
          <a:xfrm>
            <a:off x="457200" y="1457740"/>
            <a:ext cx="8229600" cy="4749836"/>
          </a:xfrm>
        </p:spPr>
        <p:txBody>
          <a:bodyPr>
            <a:noAutofit/>
          </a:bodyPr>
          <a:lstStyle/>
          <a:p>
            <a:r>
              <a:rPr lang="en-US" sz="2800" dirty="0" smtClean="0"/>
              <a:t>Open the Word file in which you wish to insert the chart.</a:t>
            </a:r>
          </a:p>
          <a:p>
            <a:r>
              <a:rPr lang="en-US" sz="2800" dirty="0"/>
              <a:t>Press Ctrl + End to move the insertion point to the end of the </a:t>
            </a:r>
            <a:r>
              <a:rPr lang="en-US" sz="2800" dirty="0" smtClean="0"/>
              <a:t>document or click in the document at the place of insertion.</a:t>
            </a:r>
          </a:p>
          <a:p>
            <a:r>
              <a:rPr lang="en-US" sz="2800" dirty="0" smtClean="0"/>
              <a:t>Open the Excel file that contains the chart.</a:t>
            </a:r>
          </a:p>
          <a:p>
            <a:r>
              <a:rPr lang="en-US" sz="2800" dirty="0"/>
              <a:t>Click a blank area of the chart to select it</a:t>
            </a:r>
            <a:r>
              <a:rPr lang="en-US" sz="2800" dirty="0" smtClean="0"/>
              <a:t>.</a:t>
            </a:r>
          </a:p>
          <a:p>
            <a:r>
              <a:rPr lang="en-US" sz="2800" dirty="0"/>
              <a:t>Click the Copy button </a:t>
            </a:r>
            <a:r>
              <a:rPr lang="en-US" sz="2800" dirty="0" smtClean="0"/>
              <a:t>in the </a:t>
            </a:r>
            <a:r>
              <a:rPr lang="en-US" sz="2800" dirty="0"/>
              <a:t>Clipboard group on </a:t>
            </a:r>
            <a:r>
              <a:rPr lang="en-US" sz="2800" dirty="0" smtClean="0"/>
              <a:t>the Home </a:t>
            </a:r>
            <a:r>
              <a:rPr lang="en-US" sz="2800" dirty="0"/>
              <a:t>tab</a:t>
            </a:r>
            <a:r>
              <a:rPr lang="en-US" sz="2800" dirty="0" smtClean="0"/>
              <a:t>.</a:t>
            </a:r>
            <a:endParaRPr lang="en-US" sz="2100" dirty="0" smtClean="0"/>
          </a:p>
          <a:p>
            <a:endParaRPr lang="en-US" sz="2100" dirty="0" smtClean="0"/>
          </a:p>
        </p:txBody>
      </p:sp>
    </p:spTree>
    <p:extLst>
      <p:ext uri="{BB962C8B-B14F-4D97-AF65-F5344CB8AC3E}">
        <p14:creationId xmlns:p14="http://schemas.microsoft.com/office/powerpoint/2010/main" xmlns="" val="886103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TotalTime>
  <Words>1684</Words>
  <Application>Microsoft Office PowerPoint</Application>
  <PresentationFormat>On-screen Show (4:3)</PresentationFormat>
  <Paragraphs>138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Integrating Word, Excel, Access, and PowerPoint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EMC Paradigm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 a</dc:creator>
  <cp:lastModifiedBy>williamsll</cp:lastModifiedBy>
  <cp:revision>23</cp:revision>
  <dcterms:created xsi:type="dcterms:W3CDTF">2010-12-13T15:16:37Z</dcterms:created>
  <dcterms:modified xsi:type="dcterms:W3CDTF">2011-12-01T13:38:47Z</dcterms:modified>
</cp:coreProperties>
</file>