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4" r:id="rId2"/>
    <p:sldId id="265" r:id="rId3"/>
    <p:sldId id="261" r:id="rId4"/>
    <p:sldId id="269" r:id="rId5"/>
    <p:sldId id="266" r:id="rId6"/>
    <p:sldId id="260" r:id="rId7"/>
    <p:sldId id="270" r:id="rId8"/>
    <p:sldId id="300" r:id="rId9"/>
    <p:sldId id="262" r:id="rId10"/>
    <p:sldId id="274" r:id="rId11"/>
    <p:sldId id="271" r:id="rId12"/>
    <p:sldId id="276" r:id="rId13"/>
    <p:sldId id="277" r:id="rId14"/>
    <p:sldId id="273" r:id="rId15"/>
    <p:sldId id="278" r:id="rId16"/>
    <p:sldId id="272" r:id="rId17"/>
    <p:sldId id="279" r:id="rId18"/>
    <p:sldId id="282" r:id="rId19"/>
    <p:sldId id="283" r:id="rId20"/>
    <p:sldId id="280" r:id="rId21"/>
    <p:sldId id="285" r:id="rId22"/>
    <p:sldId id="298" r:id="rId23"/>
    <p:sldId id="286" r:id="rId24"/>
    <p:sldId id="288" r:id="rId25"/>
    <p:sldId id="289" r:id="rId26"/>
    <p:sldId id="290" r:id="rId27"/>
    <p:sldId id="287" r:id="rId28"/>
    <p:sldId id="294" r:id="rId29"/>
    <p:sldId id="291" r:id="rId30"/>
    <p:sldId id="295" r:id="rId31"/>
    <p:sldId id="296" r:id="rId32"/>
    <p:sldId id="299"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4" autoAdjust="0"/>
  </p:normalViewPr>
  <p:slideViewPr>
    <p:cSldViewPr>
      <p:cViewPr>
        <p:scale>
          <a:sx n="77" d="100"/>
          <a:sy n="77" d="100"/>
        </p:scale>
        <p:origin x="-322" y="1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AB1-6AA2-41EA-AEF8-335FEBFD7E83}"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0C75-8375-4C2C-9379-C488CF754E44}" type="slidenum">
              <a:rPr lang="en-US" smtClean="0"/>
              <a:pPr/>
              <a:t>‹#›</a:t>
            </a:fld>
            <a:endParaRPr lang="en-US"/>
          </a:p>
        </p:txBody>
      </p:sp>
    </p:spTree>
    <p:extLst>
      <p:ext uri="{BB962C8B-B14F-4D97-AF65-F5344CB8AC3E}">
        <p14:creationId xmlns:p14="http://schemas.microsoft.com/office/powerpoint/2010/main" val="17478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8, you learn about Microsoft PowerPoint 2010. Chapter 1 covers creating a presentation including entering and editing text. Chapter 2 deals with changing formatting in Slide Master</a:t>
            </a:r>
            <a:r>
              <a:rPr lang="en-US" baseline="0" dirty="0" smtClean="0"/>
              <a:t> View</a:t>
            </a:r>
            <a:r>
              <a:rPr lang="en-US" dirty="0" smtClean="0"/>
              <a:t> that help improve the look of your documents. In Chapter 3, you add visual</a:t>
            </a:r>
            <a:r>
              <a:rPr lang="en-US" baseline="0" dirty="0" smtClean="0"/>
              <a:t> elements and sound </a:t>
            </a:r>
            <a:r>
              <a:rPr lang="en-US" dirty="0" smtClean="0"/>
              <a:t>to add visual appeal. Finally, Chapter 4 covers completing, running and sharing your show.</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a:t>
            </a:fld>
            <a:endParaRPr lang="en-US"/>
          </a:p>
        </p:txBody>
      </p:sp>
    </p:spTree>
    <p:extLst>
      <p:ext uri="{BB962C8B-B14F-4D97-AF65-F5344CB8AC3E}">
        <p14:creationId xmlns:p14="http://schemas.microsoft.com/office/powerpoint/2010/main" val="224046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 can also advance one slide by pressing the Page Down key. </a:t>
            </a:r>
            <a:endParaRPr lang="en-US" b="1"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you see Slide 2 in Slide Show view. You can go back one slide by pressing the Page Up key.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left arrow button in the Slide Show toolbar on the bottom-left corner of the screen to navigate from Slide 4 to Slide 3 (Chocolate Symbolism).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Right-click the current slide and click </a:t>
            </a:r>
            <a:r>
              <a:rPr lang="en-US" i="1" dirty="0" smtClean="0"/>
              <a:t>End Show</a:t>
            </a:r>
            <a:r>
              <a:rPr lang="en-US" dirty="0" smtClean="0"/>
              <a:t> in the shortcut menu. This returns you to the Normal view.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13</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these tools from the Slide Show toolbar in the bottom-left corner of the slide. Click the Pen button and then click </a:t>
            </a:r>
            <a:r>
              <a:rPr lang="en-US" i="1" dirty="0" smtClean="0"/>
              <a:t>Pen</a:t>
            </a:r>
            <a:r>
              <a:rPr lang="en-US" dirty="0" smtClean="0"/>
              <a:t> in the pop-up menu to turn the mouse pointer into a small circle. Using the mouse, draw a circle around a key word on the slide. Erase the markings you made on the slide by clicking the Pen button and then clicking the </a:t>
            </a:r>
            <a:r>
              <a:rPr lang="en-US" i="1" dirty="0" smtClean="0"/>
              <a:t>Erase All Ink on Slide </a:t>
            </a:r>
            <a:r>
              <a:rPr lang="en-US" dirty="0" smtClean="0"/>
              <a:t>option. Note that you cannot access the Slide Show toolbar when you set up your show to run automatically.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speaker will be present to run the show, you need to record timings for how long each slide should display before advancing to the next slide. PowerPoint uses those timings to automatically advance the show.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15</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Notice the Rehearse Timings button selected in </a:t>
            </a:r>
            <a:r>
              <a:rPr lang="en-US" b="1" dirty="0" smtClean="0"/>
              <a:t>M8-C4-S3-ChocolateInMovies</a:t>
            </a:r>
            <a:r>
              <a:rPr lang="en-US" dirty="0" smtClean="0"/>
              <a:t>.</a:t>
            </a:r>
            <a:r>
              <a:rPr lang="en-US" b="1" dirty="0" smtClean="0"/>
              <a:t>pptx</a:t>
            </a:r>
            <a:r>
              <a:rPr lang="en-US" dirty="0" smtClean="0"/>
              <a:t>.  </a:t>
            </a:r>
            <a:r>
              <a:rPr lang="en-US" b="0" dirty="0" smtClean="0"/>
              <a:t>You can also allow the timer to run and then press Enter when you wish to stop the timer. </a:t>
            </a:r>
            <a:endParaRPr lang="en-US" b="0"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to provide an appropriate amount of time for the slide to display, depending on the amount of information on the slide.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record a narration, you can save timings that match the length of each slide’s narration. Use the Record Slide Show button in the Set Up group on the Slide Show tab to record a narration, such as the one contained in the Notes area of the movie slide show.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show type determines how a show is played back. There are three playback options. One option is to have the presentation given by a live speaker. With this choice, the speaker provides information and would typically forward each slide when he or she is ready to go to the next topic. Another option is to allow the show to be run by a viewer using onscreen controls. The final option is to have the show run on its own, continuously looping through the slide series over and over again. When you set up a show to run on its own, the timings you save determine when the show moves from one slide to another.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19</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chapter in the PowerPoint module deals with completing, running, and sharing your show. </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a:t>
            </a:fld>
            <a:endParaRPr lang="en-US"/>
          </a:p>
        </p:txBody>
      </p:sp>
    </p:spTree>
    <p:extLst>
      <p:ext uri="{BB962C8B-B14F-4D97-AF65-F5344CB8AC3E}">
        <p14:creationId xmlns:p14="http://schemas.microsoft.com/office/powerpoint/2010/main" val="329875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you see the Set Up Show options open in </a:t>
            </a:r>
            <a:r>
              <a:rPr lang="en-US" b="1" dirty="0" smtClean="0"/>
              <a:t>M8-C4-S4-ChocolateInMovies</a:t>
            </a:r>
            <a:r>
              <a:rPr lang="en-US" dirty="0" smtClean="0"/>
              <a:t>.</a:t>
            </a:r>
            <a:r>
              <a:rPr lang="en-US" b="1" dirty="0" smtClean="0"/>
              <a:t>pptx</a:t>
            </a:r>
            <a:r>
              <a:rPr lang="en-US" dirty="0" smtClean="0"/>
              <a:t>. When you select the Browsed at a kiosk (full screen) setting, viewers cannot control the show.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you have a large presentation about student government, you might want to create a shorter version of only those slides specifically about school administration. To create a custom show, first click the Slide Show tab, click the Custom Slide Show button in the Start Slide Show group, and then click </a:t>
            </a:r>
            <a:r>
              <a:rPr lang="en-US" i="1" dirty="0" smtClean="0"/>
              <a:t>Custom Shows </a:t>
            </a:r>
            <a:r>
              <a:rPr lang="en-US" dirty="0" smtClean="0"/>
              <a:t>from the drop-down list to open the Custom Show dialog box. </a:t>
            </a:r>
          </a:p>
          <a:p>
            <a:endParaRPr lang="en-US" dirty="0" smtClean="0"/>
          </a:p>
          <a:p>
            <a:r>
              <a:rPr lang="en-US" dirty="0" smtClean="0"/>
              <a:t>Click the New button to open the Define Custom Show dialog box. Name the custom slide show by typing the name in the Slide show name text box. Choose a slide you wish to include in your show by clicking the slide number on the left. Click the Add button to move that slide to the Slides in custom show list. When you have added all the slides you want to include in your custom show, click OK and then click Close. Your custom show will then be available as a Custom show selection in the Set Up Show dialog box. Access that box by clicking the Set Up Slide Show button in the Set Up group.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1 after you believe that you know the correct answer. The correct answer will be displayed. Then click the Answer button for Question 2 and the answer will appear. Continue repeating these steps for all four questions in order. When complete, click the Next Slide button.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 finalized your presentation and checked your spelling, you may want to print copies of it. You can print full-page slides, print audience handouts that include any of several combinations of single or multiple slides oriented horizontally or vertically on the page,</a:t>
            </a:r>
            <a:r>
              <a:rPr lang="en-US" baseline="0" dirty="0" smtClean="0"/>
              <a:t> </a:t>
            </a:r>
            <a:r>
              <a:rPr lang="en-US" dirty="0" smtClean="0"/>
              <a:t>or print each slide with its accompanying speaker notes.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23</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want to print a subset of slides, click the first setting (by default, </a:t>
            </a:r>
            <a:r>
              <a:rPr lang="en-US" i="1" dirty="0" smtClean="0"/>
              <a:t>Print All Slides</a:t>
            </a:r>
            <a:r>
              <a:rPr lang="en-US" dirty="0" smtClean="0"/>
              <a:t>) and choose to print the currently active slide or click </a:t>
            </a:r>
            <a:r>
              <a:rPr lang="en-US" i="1" dirty="0" smtClean="0"/>
              <a:t>Custom Range </a:t>
            </a:r>
            <a:r>
              <a:rPr lang="en-US" dirty="0" smtClean="0"/>
              <a:t>and enter a range of slides to print. In the </a:t>
            </a:r>
            <a:r>
              <a:rPr lang="en-US" i="1" dirty="0" smtClean="0"/>
              <a:t>Print Layout</a:t>
            </a:r>
            <a:r>
              <a:rPr lang="en-US" dirty="0" smtClean="0"/>
              <a:t> section, you have two other options: </a:t>
            </a:r>
            <a:r>
              <a:rPr lang="en-US" i="1" dirty="0" smtClean="0"/>
              <a:t>Full Page Slides</a:t>
            </a:r>
            <a:r>
              <a:rPr lang="en-US" dirty="0" smtClean="0"/>
              <a:t> or </a:t>
            </a:r>
            <a:r>
              <a:rPr lang="en-US" i="1" dirty="0" smtClean="0"/>
              <a:t>Outline</a:t>
            </a:r>
            <a:r>
              <a:rPr lang="en-US" dirty="0" smtClean="0"/>
              <a:t>. The default option is </a:t>
            </a:r>
            <a:r>
              <a:rPr lang="en-US" i="1" dirty="0" smtClean="0"/>
              <a:t>Full Page Slides</a:t>
            </a:r>
            <a:r>
              <a:rPr lang="en-US" dirty="0" smtClean="0"/>
              <a: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choose to collate copies so that multiple copies print as sets (rather than printing three page 1s in a stack, three page 2s in a stack, and so on). You can also choose to print in color or on both sides of the paper (which may require that you turn over the paper in your printer after printing the first side). All these options are available in the Print menu.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25</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 provides a powerful feature for broadcasting your presentation online in real time. Broadcasting is completely free and uses the PowerPoint Broadcast Service, so you don’t even need your own website to broadcast. However, you are required to first have a Windows Live account, which is also free and is easy to set up by visiting www.WindowsLive.com. </a:t>
            </a:r>
          </a:p>
          <a:p>
            <a:endParaRPr lang="en-US" dirty="0" smtClean="0"/>
          </a:p>
          <a:p>
            <a:r>
              <a:rPr lang="en-US" dirty="0" smtClean="0"/>
              <a:t>If it is not already open, open </a:t>
            </a:r>
            <a:r>
              <a:rPr lang="en-US" b="1" dirty="0" smtClean="0"/>
              <a:t>M8-C4-S4-ChocolateInMovies.pptx</a:t>
            </a:r>
            <a:r>
              <a:rPr lang="en-US" dirty="0" smtClean="0"/>
              <a:t>, the file you saved in Skill 4, and save the file as </a:t>
            </a:r>
            <a:r>
              <a:rPr lang="en-US" b="1" dirty="0" smtClean="0"/>
              <a:t>Lastname-M8-C4-S6-ChocolateInMovies</a:t>
            </a:r>
            <a:r>
              <a:rPr lang="en-US" dirty="0" smtClean="0"/>
              <a:t>, but replace </a:t>
            </a:r>
            <a:r>
              <a:rPr lang="en-US" i="1" dirty="0" err="1" smtClean="0"/>
              <a:t>Lastname</a:t>
            </a:r>
            <a:r>
              <a:rPr lang="en-US" dirty="0" smtClean="0"/>
              <a:t> with your last name. Be sure to save the file in your Module 8 working folder on your storage medium.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26</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broadcast </a:t>
            </a:r>
            <a:r>
              <a:rPr lang="en-US" b="1" dirty="0" smtClean="0"/>
              <a:t>Lastname-M8-C4-S6-ChocolateInMovies.pptx</a:t>
            </a:r>
            <a:r>
              <a:rPr lang="en-US" b="1" baseline="0" dirty="0" smtClean="0"/>
              <a:t> </a:t>
            </a:r>
            <a:r>
              <a:rPr lang="en-US" b="0" baseline="0" dirty="0" smtClean="0"/>
              <a:t>to the Web, start by c</a:t>
            </a:r>
            <a:r>
              <a:rPr lang="en-US" dirty="0" smtClean="0"/>
              <a:t>licking the File tab. Click the Save &amp; Send tab</a:t>
            </a:r>
            <a:r>
              <a:rPr lang="en-US" baseline="0" dirty="0" smtClean="0"/>
              <a:t> and then c</a:t>
            </a:r>
            <a:r>
              <a:rPr lang="en-US" dirty="0" smtClean="0"/>
              <a:t>lick </a:t>
            </a:r>
            <a:r>
              <a:rPr lang="en-US" i="1" dirty="0" smtClean="0"/>
              <a:t>Broadcast Slide Show </a:t>
            </a:r>
            <a:r>
              <a:rPr lang="en-US" dirty="0" smtClean="0"/>
              <a:t>in the Save &amp; Send category. Click the Broadcast Slide Show option in the Broadcast Slide Show category.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28</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Broadcast Slide Show dialog box, click </a:t>
            </a:r>
            <a:r>
              <a:rPr lang="en-US" i="1" dirty="0" smtClean="0"/>
              <a:t>Send in Email </a:t>
            </a:r>
            <a:r>
              <a:rPr lang="en-US" dirty="0" smtClean="0"/>
              <a:t>and send the link to yourself. Click the Start Slide Show button to begin the live presentation. Individuals who have followed the hyperlink can watch the presentation as you run it. The slides advance automatically according to the timings set in the slide show.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29</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finish the contents of your presentation, you are not quite done. You should always perform a final spelling check to make sure that no embarrassing errors lurk in your text. You also have to specify settings for how your slide show should run. The settings control how your show moves forward from slide to slide, either manually with a click or key press, or automatically using recorded slide timings. You can also set up a show to loop continuously so that it plays over and over again.</a:t>
            </a:r>
          </a:p>
          <a:p>
            <a:endParaRPr lang="en-US" dirty="0" smtClean="0"/>
          </a:p>
          <a:p>
            <a:r>
              <a:rPr lang="en-US" dirty="0" smtClean="0"/>
              <a:t>You might want to print a copy of your slides for your own reference, print handouts for your audience, or print speaker notes that you would use while presenting or for studying the topic later. You can also use the powerful tools in PowerPoint to broadcast your presentation online where it can be viewed by others as you navigate through the slides.</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a:t>
            </a:fld>
            <a:endParaRPr lang="en-US"/>
          </a:p>
        </p:txBody>
      </p:sp>
    </p:spTree>
    <p:extLst>
      <p:ext uri="{BB962C8B-B14F-4D97-AF65-F5344CB8AC3E}">
        <p14:creationId xmlns:p14="http://schemas.microsoft.com/office/powerpoint/2010/main" val="80255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Click the End Broadcast button</a:t>
            </a:r>
            <a:r>
              <a:rPr lang="en-US" baseline="0" dirty="0" smtClean="0"/>
              <a:t> on the Broadcast tab to end the broadcast.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Windows Live account login and password. You can set the file to be shared and share the Windows Live SkyDrive link with others.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5 after you believe that you know the correct answer. The correct answer will be displayed. Then click the Answer button for Question 6 and the answer will appear. Continue repeating these steps for all four questions in order. When complete, click the Next Slide button.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PowerPoint Chapter 4 tasks.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33</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that your spelling be correct so your audience takes your message seriously. PowerPoint’s built-in spelling check feature handles most of this for you, but you need to make a few decisions along the way.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4</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M8-C4-S1-ChocolateInMovies.pptx</a:t>
            </a:r>
            <a:r>
              <a:rPr lang="en-US" b="0" dirty="0" smtClean="0"/>
              <a:t>,</a:t>
            </a:r>
            <a:r>
              <a:rPr lang="en-US" dirty="0" smtClean="0"/>
              <a:t> you can see the Spelling dialog box open and it is prompting for a spelling change for “</a:t>
            </a:r>
            <a:r>
              <a:rPr lang="en-US" i="1" dirty="0" err="1" smtClean="0"/>
              <a:t>Chocolat</a:t>
            </a:r>
            <a:r>
              <a:rPr lang="en-US" i="1" dirty="0" smtClean="0"/>
              <a:t>.</a:t>
            </a:r>
            <a:r>
              <a:rPr lang="en-US" dirty="0" smtClean="0"/>
              <a:t>” You can select Ignore</a:t>
            </a:r>
            <a:r>
              <a:rPr lang="en-US" baseline="0" dirty="0" smtClean="0"/>
              <a:t> or Ignore All if you know the word is spelled correctly.  </a:t>
            </a:r>
            <a:r>
              <a:rPr lang="en-US" b="0" dirty="0" smtClean="0"/>
              <a:t>If you are certain that a word only appears once, it is okay to click Ignore. But if it is possible that a word appears more than once, choose Ignore All.</a:t>
            </a:r>
            <a:endParaRPr lang="en-US" b="0"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5</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often use a word that the spelling check questions, such as your company name or your last name, you can add that word to the spelling check dictionary. Just click the Add button when that word is questioned as you run the spelling check. Once you add a word to the dictionary, it no longer appears in the Not in Dictionary text box.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run a slide show by switching to Slide Show view. The tools available in that view help you to navigate through your slides. Depending </a:t>
            </a:r>
            <a:r>
              <a:rPr lang="en-US" dirty="0" smtClean="0"/>
              <a:t>on whether </a:t>
            </a:r>
            <a:r>
              <a:rPr lang="en-US" dirty="0" smtClean="0"/>
              <a:t>you have set up a show to advance manually or automatically, running a show works differently. In this skill, you work with a show </a:t>
            </a:r>
            <a:r>
              <a:rPr lang="en-US" dirty="0" smtClean="0"/>
              <a:t>set up </a:t>
            </a:r>
            <a:r>
              <a:rPr lang="en-US" dirty="0" smtClean="0"/>
              <a:t>to advance manually. </a:t>
            </a:r>
          </a:p>
          <a:p>
            <a:endParaRPr lang="en-US" dirty="0" smtClean="0"/>
          </a:p>
          <a:p>
            <a:r>
              <a:rPr lang="en-US" dirty="0" smtClean="0"/>
              <a:t>If it is not already open, open the file you saved in the previous skill. You will not be making changes to this file in this skill.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7</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8</a:t>
            </a:fld>
            <a:endParaRPr lang="en-US"/>
          </a:p>
        </p:txBody>
      </p:sp>
    </p:spTree>
    <p:extLst>
      <p:ext uri="{BB962C8B-B14F-4D97-AF65-F5344CB8AC3E}">
        <p14:creationId xmlns:p14="http://schemas.microsoft.com/office/powerpoint/2010/main" val="199261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in </a:t>
            </a:r>
            <a:r>
              <a:rPr lang="en-US" b="1" dirty="0" smtClean="0"/>
              <a:t>M8-C4-S1-ChocolateInMovies.pptx</a:t>
            </a:r>
            <a:r>
              <a:rPr lang="en-US" dirty="0" smtClean="0"/>
              <a:t>, you see</a:t>
            </a:r>
            <a:r>
              <a:rPr lang="en-US" baseline="0" dirty="0" smtClean="0"/>
              <a:t> the From Beginning button on the Slide Show tab. </a:t>
            </a:r>
            <a:r>
              <a:rPr lang="en-US" dirty="0" smtClean="0"/>
              <a:t>If you are using an LCD display or television to  show your presentation, check the device’s user manual to make sure you set up the display equipment properly.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9</a:t>
            </a:fld>
            <a:endParaRPr lang="en-US"/>
          </a:p>
        </p:txBody>
      </p:sp>
    </p:spTree>
    <p:extLst>
      <p:ext uri="{BB962C8B-B14F-4D97-AF65-F5344CB8AC3E}">
        <p14:creationId xmlns:p14="http://schemas.microsoft.com/office/powerpoint/2010/main" val="172228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6851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4640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7162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4296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8385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2143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14695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42152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5406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0720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7153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pPr/>
              <a:t>‹#›</a:t>
            </a:fld>
            <a:endParaRPr lang="en-US"/>
          </a:p>
        </p:txBody>
      </p:sp>
    </p:spTree>
    <p:extLst>
      <p:ext uri="{BB962C8B-B14F-4D97-AF65-F5344CB8AC3E}">
        <p14:creationId xmlns:p14="http://schemas.microsoft.com/office/powerpoint/2010/main" val="8317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8</a:t>
            </a:r>
            <a:endParaRPr lang="en-US" sz="4500" b="1" dirty="0">
              <a:solidFill>
                <a:schemeClr val="bg1"/>
              </a:solidFill>
              <a:latin typeface="Arial Narrow"/>
              <a:cs typeface="Arial Narrow"/>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pPr/>
              <a:t>1</a:t>
            </a:fld>
            <a:endParaRPr lang="en-US"/>
          </a:p>
        </p:txBody>
      </p:sp>
      <p:sp>
        <p:nvSpPr>
          <p:cNvPr id="7" name="Date Placeholder 5"/>
          <p:cNvSpPr>
            <a:spLocks noGrp="1"/>
          </p:cNvSpPr>
          <p:nvPr>
            <p:ph type="ftr" sz="quarter" idx="11"/>
          </p:nvPr>
        </p:nvSpPr>
        <p:spPr>
          <a:xfrm>
            <a:off x="0" y="6356350"/>
            <a:ext cx="2895600" cy="365125"/>
          </a:xfrm>
        </p:spPr>
        <p:txBody>
          <a:bodyPr/>
          <a:lstStyle/>
          <a:p>
            <a:r>
              <a:rPr lang="en-US" dirty="0"/>
              <a:t>© Paradigm Publishing, Inc.</a:t>
            </a:r>
          </a:p>
        </p:txBody>
      </p:sp>
      <p:sp>
        <p:nvSpPr>
          <p:cNvPr id="8" name="Title 1"/>
          <p:cNvSpPr>
            <a:spLocks noGrp="1"/>
          </p:cNvSpPr>
          <p:nvPr>
            <p:ph type="title"/>
          </p:nvPr>
        </p:nvSpPr>
        <p:spPr>
          <a:xfrm>
            <a:off x="3208786" y="274638"/>
            <a:ext cx="5817982" cy="1143000"/>
          </a:xfrm>
        </p:spPr>
        <p:txBody>
          <a:bodyPr>
            <a:normAutofit fontScale="90000"/>
          </a:bodyPr>
          <a:lstStyle/>
          <a:p>
            <a:r>
              <a:rPr lang="en-US" dirty="0" smtClean="0"/>
              <a:t>Microsoft PowerPoint 2010</a:t>
            </a:r>
            <a:endParaRPr lang="en-US" dirty="0"/>
          </a:p>
        </p:txBody>
      </p:sp>
      <p:sp>
        <p:nvSpPr>
          <p:cNvPr id="10" name="Content Placeholder 2"/>
          <p:cNvSpPr>
            <a:spLocks noGrp="1"/>
          </p:cNvSpPr>
          <p:nvPr>
            <p:ph idx="1"/>
          </p:nvPr>
        </p:nvSpPr>
        <p:spPr>
          <a:xfrm>
            <a:off x="685800" y="1905000"/>
            <a:ext cx="7772400" cy="4114800"/>
          </a:xfrm>
        </p:spPr>
        <p:txBody>
          <a:bodyPr>
            <a:noAutofit/>
          </a:bodyPr>
          <a:lstStyle/>
          <a:p>
            <a:pPr marL="0" indent="0">
              <a:buNone/>
            </a:pPr>
            <a:r>
              <a:rPr lang="en-US" sz="3400" dirty="0" smtClean="0"/>
              <a:t>Chapter 1: Creating a Presentation</a:t>
            </a:r>
          </a:p>
          <a:p>
            <a:pPr marL="0" indent="0">
              <a:buNone/>
            </a:pPr>
            <a:r>
              <a:rPr lang="en-US" sz="3400" dirty="0" smtClean="0"/>
              <a:t>Chapter 2: Working with Slide Masters and</a:t>
            </a:r>
          </a:p>
          <a:p>
            <a:pPr marL="1936750" indent="-1936750">
              <a:buNone/>
            </a:pPr>
            <a:r>
              <a:rPr lang="en-US" sz="3400" dirty="0" smtClean="0"/>
              <a:t>	Handouts </a:t>
            </a:r>
          </a:p>
          <a:p>
            <a:pPr marL="1936750" indent="-1936750">
              <a:buNone/>
            </a:pPr>
            <a:r>
              <a:rPr lang="en-US" sz="3400" dirty="0" smtClean="0"/>
              <a:t>Chapter 3: Adding Visual Elements and Sound</a:t>
            </a:r>
          </a:p>
          <a:p>
            <a:pPr marL="1936750" indent="-1936750">
              <a:buNone/>
            </a:pPr>
            <a:r>
              <a:rPr lang="en-US" sz="3400" dirty="0" smtClean="0"/>
              <a:t>Chapter 4: Completing, Running, and Sharing Your Show</a:t>
            </a:r>
            <a:endParaRPr lang="en-US" sz="3400" dirty="0"/>
          </a:p>
        </p:txBody>
      </p:sp>
    </p:spTree>
    <p:extLst>
      <p:ext uri="{BB962C8B-B14F-4D97-AF65-F5344CB8AC3E}">
        <p14:creationId xmlns:p14="http://schemas.microsoft.com/office/powerpoint/2010/main" val="3744706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3" y="1647825"/>
            <a:ext cx="87534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Border and Accent Bar) 5"/>
          <p:cNvSpPr/>
          <p:nvPr/>
        </p:nvSpPr>
        <p:spPr>
          <a:xfrm>
            <a:off x="6324600" y="2057400"/>
            <a:ext cx="1565030" cy="762000"/>
          </a:xfrm>
          <a:prstGeom prst="accentBorderCallout1">
            <a:avLst>
              <a:gd name="adj1" fmla="val 18750"/>
              <a:gd name="adj2" fmla="val -8333"/>
              <a:gd name="adj3" fmla="val 130522"/>
              <a:gd name="adj4" fmla="val -3733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Backspace key</a:t>
            </a:r>
            <a:endParaRPr lang="en-US" sz="1600" dirty="0"/>
          </a:p>
        </p:txBody>
      </p:sp>
      <p:sp>
        <p:nvSpPr>
          <p:cNvPr id="7" name="Line Callout 1 (Border and Accent Bar) 6"/>
          <p:cNvSpPr/>
          <p:nvPr/>
        </p:nvSpPr>
        <p:spPr>
          <a:xfrm>
            <a:off x="7564356" y="4731049"/>
            <a:ext cx="1565030" cy="907752"/>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r>
              <a:rPr lang="en-US" dirty="0" smtClean="0"/>
              <a:t>ight Arrow key</a:t>
            </a:r>
            <a:endParaRPr lang="en-US" sz="1600" dirty="0"/>
          </a:p>
        </p:txBody>
      </p:sp>
      <p:sp>
        <p:nvSpPr>
          <p:cNvPr id="8" name="Line Callout 2 (Accent Bar) 7"/>
          <p:cNvSpPr/>
          <p:nvPr/>
        </p:nvSpPr>
        <p:spPr>
          <a:xfrm>
            <a:off x="3962400" y="3410211"/>
            <a:ext cx="1532390" cy="844848"/>
          </a:xfrm>
          <a:prstGeom prst="accentCallout2">
            <a:avLst>
              <a:gd name="adj1" fmla="val 3194"/>
              <a:gd name="adj2" fmla="val 109849"/>
              <a:gd name="adj3" fmla="val 24820"/>
              <a:gd name="adj4" fmla="val 110124"/>
              <a:gd name="adj5" fmla="val 142084"/>
              <a:gd name="adj6" fmla="val 13882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Left Arrow key </a:t>
            </a:r>
            <a:endParaRPr lang="en-US" sz="1600" dirty="0"/>
          </a:p>
        </p:txBody>
      </p:sp>
      <p:sp>
        <p:nvSpPr>
          <p:cNvPr id="9" name="Line Callout 2 (Accent Bar) 8"/>
          <p:cNvSpPr/>
          <p:nvPr/>
        </p:nvSpPr>
        <p:spPr>
          <a:xfrm>
            <a:off x="419622" y="3886200"/>
            <a:ext cx="1532390" cy="844848"/>
          </a:xfrm>
          <a:prstGeom prst="accentCallout2">
            <a:avLst>
              <a:gd name="adj1" fmla="val 3194"/>
              <a:gd name="adj2" fmla="val 109849"/>
              <a:gd name="adj3" fmla="val 24820"/>
              <a:gd name="adj4" fmla="val 110124"/>
              <a:gd name="adj5" fmla="val 76848"/>
              <a:gd name="adj6" fmla="val 14944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Spacebar </a:t>
            </a:r>
            <a:endParaRPr lang="en-US" sz="1600" dirty="0"/>
          </a:p>
        </p:txBody>
      </p:sp>
    </p:spTree>
    <p:extLst>
      <p:ext uri="{BB962C8B-B14F-4D97-AF65-F5344CB8AC3E}">
        <p14:creationId xmlns:p14="http://schemas.microsoft.com/office/powerpoint/2010/main" val="313845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2-S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7" name="Line Callout 1 (Border and Accent Bar) 6"/>
          <p:cNvSpPr/>
          <p:nvPr/>
        </p:nvSpPr>
        <p:spPr>
          <a:xfrm>
            <a:off x="6629400" y="1926725"/>
            <a:ext cx="1908090" cy="816476"/>
          </a:xfrm>
          <a:prstGeom prst="accentBorderCallout1">
            <a:avLst>
              <a:gd name="adj1" fmla="val 18750"/>
              <a:gd name="adj2" fmla="val -8333"/>
              <a:gd name="adj3" fmla="val 174108"/>
              <a:gd name="adj4" fmla="val -6162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Go to </a:t>
            </a:r>
            <a:r>
              <a:rPr lang="en-US" dirty="0" smtClean="0"/>
              <a:t>Slide</a:t>
            </a:r>
            <a:r>
              <a:rPr lang="en-US" sz="1600" dirty="0"/>
              <a:t> </a:t>
            </a:r>
            <a:r>
              <a:rPr lang="en-US" dirty="0" smtClean="0"/>
              <a:t>option </a:t>
            </a:r>
            <a:endParaRPr lang="en-US" dirty="0"/>
          </a:p>
        </p:txBody>
      </p:sp>
    </p:spTree>
    <p:extLst>
      <p:ext uri="{BB962C8B-B14F-4D97-AF65-F5344CB8AC3E}">
        <p14:creationId xmlns:p14="http://schemas.microsoft.com/office/powerpoint/2010/main" val="78633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2-S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75"/>
            <a:ext cx="9144000" cy="6320425"/>
          </a:xfrm>
          <a:prstGeom prst="rect">
            <a:avLst/>
          </a:prstGeom>
          <a:noFill/>
          <a:ln>
            <a:noFill/>
          </a:ln>
        </p:spPr>
      </p:pic>
      <p:sp>
        <p:nvSpPr>
          <p:cNvPr id="7" name="Line Callout 1 (Border and Accent Bar) 6"/>
          <p:cNvSpPr/>
          <p:nvPr/>
        </p:nvSpPr>
        <p:spPr>
          <a:xfrm>
            <a:off x="1295400" y="5453190"/>
            <a:ext cx="1565030" cy="762000"/>
          </a:xfrm>
          <a:prstGeom prst="accentBorderCallout1">
            <a:avLst>
              <a:gd name="adj1" fmla="val 18750"/>
              <a:gd name="adj2" fmla="val -8333"/>
              <a:gd name="adj3" fmla="val 92713"/>
              <a:gd name="adj4" fmla="val -7414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Left </a:t>
            </a:r>
            <a:r>
              <a:rPr lang="en-US" dirty="0"/>
              <a:t>arrow </a:t>
            </a:r>
            <a:r>
              <a:rPr lang="en-US" dirty="0" smtClean="0"/>
              <a:t>button</a:t>
            </a:r>
            <a:endParaRPr lang="en-US" sz="1600" dirty="0"/>
          </a:p>
        </p:txBody>
      </p:sp>
    </p:spTree>
    <p:extLst>
      <p:ext uri="{BB962C8B-B14F-4D97-AF65-F5344CB8AC3E}">
        <p14:creationId xmlns:p14="http://schemas.microsoft.com/office/powerpoint/2010/main" val="181985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13</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01"/>
            <a:ext cx="9144000" cy="6397982"/>
          </a:xfrm>
          <a:prstGeom prst="rect">
            <a:avLst/>
          </a:prstGeom>
          <a:noFill/>
          <a:ln>
            <a:noFill/>
          </a:ln>
        </p:spPr>
      </p:pic>
      <p:sp>
        <p:nvSpPr>
          <p:cNvPr id="10" name="Line Callout 1 (Border and Accent Bar) 9"/>
          <p:cNvSpPr/>
          <p:nvPr/>
        </p:nvSpPr>
        <p:spPr>
          <a:xfrm>
            <a:off x="6858000" y="3276600"/>
            <a:ext cx="1828800" cy="609600"/>
          </a:xfrm>
          <a:prstGeom prst="accentBorderCallout1">
            <a:avLst>
              <a:gd name="adj1" fmla="val 18750"/>
              <a:gd name="adj2" fmla="val -8333"/>
              <a:gd name="adj3" fmla="val 124864"/>
              <a:gd name="adj4" fmla="val -4947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End Show option</a:t>
            </a:r>
            <a:endParaRPr lang="en-US" sz="1600" dirty="0"/>
          </a:p>
        </p:txBody>
      </p:sp>
    </p:spTree>
    <p:extLst>
      <p:ext uri="{BB962C8B-B14F-4D97-AF65-F5344CB8AC3E}">
        <p14:creationId xmlns:p14="http://schemas.microsoft.com/office/powerpoint/2010/main" val="1243661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14</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94464"/>
            <a:ext cx="8243911" cy="257809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Highlighting Slides During a Show </a:t>
            </a:r>
            <a:r>
              <a:rPr lang="en-US" sz="3200" b="1" dirty="0" smtClean="0">
                <a:solidFill>
                  <a:srgbClr val="005FD4"/>
                </a:solidFill>
                <a:latin typeface="Calibri" pitchFamily="34" charset="0"/>
                <a:cs typeface="Calibri" pitchFamily="34" charset="0"/>
              </a:rPr>
              <a:t> </a:t>
            </a:r>
            <a:r>
              <a:rPr lang="en-US" sz="3200" dirty="0" smtClean="0">
                <a:solidFill>
                  <a:prstClr val="black">
                    <a:tint val="75000"/>
                  </a:prstClr>
                </a:solidFill>
              </a:rPr>
              <a:t>When running </a:t>
            </a:r>
            <a:r>
              <a:rPr lang="en-US" sz="3200" dirty="0">
                <a:solidFill>
                  <a:prstClr val="black">
                    <a:tint val="75000"/>
                  </a:prstClr>
                </a:solidFill>
              </a:rPr>
              <a:t>a slide show manually, a presenter</a:t>
            </a:r>
          </a:p>
          <a:p>
            <a:pPr lvl="0" algn="ctr"/>
            <a:r>
              <a:rPr lang="en-US" sz="3200" dirty="0">
                <a:solidFill>
                  <a:prstClr val="black">
                    <a:tint val="75000"/>
                  </a:prstClr>
                </a:solidFill>
              </a:rPr>
              <a:t>can use the digital pen or a highlighter </a:t>
            </a:r>
            <a:r>
              <a:rPr lang="en-US" sz="3200" dirty="0" smtClean="0">
                <a:solidFill>
                  <a:prstClr val="black">
                    <a:tint val="75000"/>
                  </a:prstClr>
                </a:solidFill>
              </a:rPr>
              <a:t>to draw </a:t>
            </a:r>
            <a:r>
              <a:rPr lang="en-US" sz="3200" dirty="0">
                <a:solidFill>
                  <a:prstClr val="black">
                    <a:tint val="75000"/>
                  </a:prstClr>
                </a:solidFill>
              </a:rPr>
              <a:t>viewers’ attention to specific items on </a:t>
            </a:r>
            <a:r>
              <a:rPr lang="en-US" sz="3200" dirty="0" smtClean="0">
                <a:solidFill>
                  <a:prstClr val="black">
                    <a:tint val="75000"/>
                  </a:prstClr>
                </a:solidFill>
              </a:rPr>
              <a:t>a slide</a:t>
            </a:r>
            <a:r>
              <a:rPr lang="en-US" sz="3200" dirty="0">
                <a:solidFill>
                  <a:prstClr val="black">
                    <a:tint val="75000"/>
                  </a:prstClr>
                </a:solidFill>
              </a:rPr>
              <a:t>.</a:t>
            </a:r>
          </a:p>
        </p:txBody>
      </p:sp>
      <p:pic>
        <p:nvPicPr>
          <p:cNvPr id="7" name="Picture 6" descr="taking-it-further.png"/>
          <p:cNvPicPr>
            <a:picLocks noChangeAspect="1"/>
          </p:cNvPicPr>
          <p:nvPr/>
        </p:nvPicPr>
        <p:blipFill>
          <a:blip r:embed="rId4" cstate="print"/>
          <a:stretch>
            <a:fillRect/>
          </a:stretch>
        </p:blipFill>
        <p:spPr>
          <a:xfrm>
            <a:off x="545123" y="2795986"/>
            <a:ext cx="2940959" cy="465652"/>
          </a:xfrm>
          <a:prstGeom prst="rect">
            <a:avLst/>
          </a:prstGeom>
        </p:spPr>
      </p:pic>
    </p:spTree>
    <p:extLst>
      <p:ext uri="{BB962C8B-B14F-4D97-AF65-F5344CB8AC3E}">
        <p14:creationId xmlns:p14="http://schemas.microsoft.com/office/powerpoint/2010/main" val="1596667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2483" y="381000"/>
            <a:ext cx="9144000" cy="646331"/>
          </a:xfrm>
          <a:prstGeom prst="rect">
            <a:avLst/>
          </a:prstGeom>
          <a:noFill/>
        </p:spPr>
        <p:txBody>
          <a:bodyPr wrap="square" rtlCol="0">
            <a:spAutoFit/>
          </a:bodyPr>
          <a:lstStyle/>
          <a:p>
            <a:pPr algn="ctr"/>
            <a:r>
              <a:rPr lang="en-US" sz="3600" b="1" dirty="0"/>
              <a:t>Skill </a:t>
            </a:r>
            <a:r>
              <a:rPr lang="en-US" sz="3600" b="1" dirty="0" smtClean="0"/>
              <a:t>3</a:t>
            </a:r>
            <a:r>
              <a:rPr lang="en-US" sz="3600" b="1" dirty="0"/>
              <a:t>: Rehearse Timings</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15</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429512" y="1507342"/>
            <a:ext cx="8335108" cy="4524315"/>
          </a:xfrm>
          <a:prstGeom prst="rect">
            <a:avLst/>
          </a:prstGeom>
        </p:spPr>
        <p:txBody>
          <a:bodyPr wrap="square">
            <a:spAutoFit/>
          </a:bodyPr>
          <a:lstStyle/>
          <a:p>
            <a:pPr marL="457200" indent="-457200">
              <a:buFont typeface="Arial" pitchFamily="34" charset="0"/>
              <a:buChar char="•"/>
            </a:pPr>
            <a:r>
              <a:rPr lang="en-US" sz="2400" dirty="0" smtClean="0"/>
              <a:t>Click </a:t>
            </a:r>
            <a:r>
              <a:rPr lang="en-US" sz="2400" dirty="0"/>
              <a:t>the Slide Show tab.</a:t>
            </a:r>
          </a:p>
          <a:p>
            <a:pPr marL="457200" indent="-457200">
              <a:buFont typeface="Arial" pitchFamily="34" charset="0"/>
              <a:buChar char="•"/>
            </a:pPr>
            <a:r>
              <a:rPr lang="en-US" sz="2400" dirty="0" smtClean="0"/>
              <a:t>Click </a:t>
            </a:r>
            <a:r>
              <a:rPr lang="en-US" sz="2400" dirty="0"/>
              <a:t>the Rehearse Timings button in the Set Up group. Read the slide </a:t>
            </a:r>
            <a:r>
              <a:rPr lang="en-US" sz="2400" dirty="0" smtClean="0"/>
              <a:t>while the </a:t>
            </a:r>
            <a:r>
              <a:rPr lang="en-US" sz="2400" dirty="0"/>
              <a:t>timer runs. Note how long it takes to read the slide </a:t>
            </a:r>
            <a:r>
              <a:rPr lang="en-US" sz="2400" dirty="0" smtClean="0"/>
              <a:t>content by noting the </a:t>
            </a:r>
            <a:r>
              <a:rPr lang="en-US" sz="2400" dirty="0"/>
              <a:t>time in the </a:t>
            </a:r>
            <a:r>
              <a:rPr lang="en-US" sz="2400" i="1" dirty="0"/>
              <a:t>Recording</a:t>
            </a:r>
            <a:r>
              <a:rPr lang="en-US" sz="2400" dirty="0"/>
              <a:t> dialog box.</a:t>
            </a:r>
          </a:p>
          <a:p>
            <a:pPr marL="457200" indent="-457200">
              <a:buFont typeface="Arial" pitchFamily="34" charset="0"/>
              <a:buChar char="•"/>
            </a:pPr>
            <a:r>
              <a:rPr lang="en-US" sz="2400" dirty="0" smtClean="0"/>
              <a:t>Select </a:t>
            </a:r>
            <a:r>
              <a:rPr lang="en-US" sz="2400" dirty="0"/>
              <a:t>the time in the timing box (to make the timer stop running), </a:t>
            </a:r>
            <a:r>
              <a:rPr lang="en-US" sz="2400" dirty="0" smtClean="0"/>
              <a:t>type the time, </a:t>
            </a:r>
            <a:r>
              <a:rPr lang="en-US" sz="2400" dirty="0"/>
              <a:t>and then press Enter.</a:t>
            </a:r>
          </a:p>
          <a:p>
            <a:pPr marL="457200" indent="-457200">
              <a:buFont typeface="Arial" pitchFamily="34" charset="0"/>
              <a:buChar char="•"/>
            </a:pPr>
            <a:r>
              <a:rPr lang="en-US" sz="2400" dirty="0" smtClean="0"/>
              <a:t>Type the times </a:t>
            </a:r>
            <a:r>
              <a:rPr lang="en-US" sz="2400" dirty="0"/>
              <a:t>in the timing </a:t>
            </a:r>
            <a:r>
              <a:rPr lang="en-US" sz="2400" dirty="0" smtClean="0"/>
              <a:t>boxes </a:t>
            </a:r>
            <a:r>
              <a:rPr lang="en-US" sz="2400" dirty="0"/>
              <a:t>for </a:t>
            </a:r>
            <a:r>
              <a:rPr lang="en-US" sz="2400" dirty="0" smtClean="0"/>
              <a:t>the rest of your slides.</a:t>
            </a:r>
            <a:endParaRPr lang="en-US" sz="2400" dirty="0"/>
          </a:p>
          <a:p>
            <a:pPr marL="457200" indent="-457200">
              <a:buFont typeface="Arial" pitchFamily="34" charset="0"/>
              <a:buChar char="•"/>
            </a:pPr>
            <a:r>
              <a:rPr lang="en-US" sz="2400" dirty="0" smtClean="0"/>
              <a:t>At </a:t>
            </a:r>
            <a:r>
              <a:rPr lang="en-US" sz="2400" dirty="0"/>
              <a:t>the warning box indicating </a:t>
            </a:r>
            <a:r>
              <a:rPr lang="en-US" sz="2400" dirty="0" smtClean="0"/>
              <a:t>the </a:t>
            </a:r>
            <a:r>
              <a:rPr lang="en-US" sz="2400" dirty="0"/>
              <a:t>total </a:t>
            </a:r>
            <a:r>
              <a:rPr lang="en-US" sz="2400" dirty="0" smtClean="0"/>
              <a:t>time, </a:t>
            </a:r>
            <a:r>
              <a:rPr lang="en-US" sz="2400" dirty="0"/>
              <a:t>click Yes. </a:t>
            </a:r>
            <a:r>
              <a:rPr lang="en-US" sz="2400" dirty="0" smtClean="0"/>
              <a:t>This opens </a:t>
            </a:r>
            <a:r>
              <a:rPr lang="en-US" sz="2400" dirty="0"/>
              <a:t>the presentation in Slide Sorter view. </a:t>
            </a:r>
            <a:r>
              <a:rPr lang="en-US" sz="2400" dirty="0" smtClean="0"/>
              <a:t> You </a:t>
            </a:r>
            <a:r>
              <a:rPr lang="en-US" sz="2400" dirty="0"/>
              <a:t>can see the assigned </a:t>
            </a:r>
            <a:r>
              <a:rPr lang="en-US" sz="2400" dirty="0" smtClean="0"/>
              <a:t>times for </a:t>
            </a:r>
            <a:r>
              <a:rPr lang="en-US" sz="2400" dirty="0"/>
              <a:t>each slide in the presentation.</a:t>
            </a:r>
          </a:p>
          <a:p>
            <a:pPr marL="457200" indent="-457200">
              <a:buFont typeface="Arial" pitchFamily="34" charset="0"/>
              <a:buChar char="•"/>
            </a:pPr>
            <a:r>
              <a:rPr lang="en-US" sz="2400" dirty="0" smtClean="0"/>
              <a:t>Save </a:t>
            </a:r>
            <a:r>
              <a:rPr lang="en-US" sz="2400" dirty="0"/>
              <a:t>the file</a:t>
            </a:r>
            <a:r>
              <a:rPr lang="en-US" sz="2400" dirty="0" smtClean="0"/>
              <a:t>. </a:t>
            </a:r>
            <a:endParaRPr lang="en-US" sz="2400" b="1" dirty="0"/>
          </a:p>
        </p:txBody>
      </p:sp>
    </p:spTree>
    <p:extLst>
      <p:ext uri="{BB962C8B-B14F-4D97-AF65-F5344CB8AC3E}">
        <p14:creationId xmlns:p14="http://schemas.microsoft.com/office/powerpoint/2010/main" val="116614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3-S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7" name="Line Callout 1 (Border and Accent Bar) 6"/>
          <p:cNvSpPr/>
          <p:nvPr/>
        </p:nvSpPr>
        <p:spPr>
          <a:xfrm>
            <a:off x="4136756" y="457200"/>
            <a:ext cx="1981200" cy="604434"/>
          </a:xfrm>
          <a:prstGeom prst="accentBorderCallout1">
            <a:avLst>
              <a:gd name="adj1" fmla="val 18750"/>
              <a:gd name="adj2" fmla="val -8333"/>
              <a:gd name="adj3" fmla="val -7757"/>
              <a:gd name="adj4" fmla="val -3913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Slide Show tab</a:t>
            </a:r>
            <a:endParaRPr lang="en-US" sz="1600" dirty="0"/>
          </a:p>
        </p:txBody>
      </p:sp>
      <p:sp>
        <p:nvSpPr>
          <p:cNvPr id="8" name="Line Callout 2 (Accent Bar) 7"/>
          <p:cNvSpPr/>
          <p:nvPr/>
        </p:nvSpPr>
        <p:spPr>
          <a:xfrm>
            <a:off x="457200" y="802188"/>
            <a:ext cx="1760990" cy="798012"/>
          </a:xfrm>
          <a:prstGeom prst="accentCallout2">
            <a:avLst>
              <a:gd name="adj1" fmla="val 3194"/>
              <a:gd name="adj2" fmla="val 109849"/>
              <a:gd name="adj3" fmla="val 24820"/>
              <a:gd name="adj4" fmla="val 110124"/>
              <a:gd name="adj5" fmla="val -2399"/>
              <a:gd name="adj6" fmla="val 13580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Rehearse </a:t>
            </a:r>
            <a:r>
              <a:rPr lang="en-US" dirty="0"/>
              <a:t>Timings </a:t>
            </a:r>
            <a:r>
              <a:rPr lang="en-US" dirty="0" smtClean="0"/>
              <a:t>button </a:t>
            </a:r>
            <a:endParaRPr lang="en-US" sz="1600" dirty="0"/>
          </a:p>
        </p:txBody>
      </p:sp>
    </p:spTree>
    <p:extLst>
      <p:ext uri="{BB962C8B-B14F-4D97-AF65-F5344CB8AC3E}">
        <p14:creationId xmlns:p14="http://schemas.microsoft.com/office/powerpoint/2010/main" val="2702079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3-S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7" name="Line Callout 1 (Border and Accent Bar) 6"/>
          <p:cNvSpPr/>
          <p:nvPr/>
        </p:nvSpPr>
        <p:spPr>
          <a:xfrm>
            <a:off x="2667000" y="901874"/>
            <a:ext cx="1905000" cy="762000"/>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Select the </a:t>
            </a:r>
            <a:r>
              <a:rPr lang="en-US" dirty="0" smtClean="0"/>
              <a:t>time</a:t>
            </a:r>
            <a:endParaRPr lang="en-US" sz="1600" dirty="0"/>
          </a:p>
        </p:txBody>
      </p:sp>
    </p:spTree>
    <p:extLst>
      <p:ext uri="{BB962C8B-B14F-4D97-AF65-F5344CB8AC3E}">
        <p14:creationId xmlns:p14="http://schemas.microsoft.com/office/powerpoint/2010/main" val="423495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18</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810000"/>
            <a:ext cx="8243911" cy="22625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Calibri" pitchFamily="34" charset="0"/>
                <a:cs typeface="Calibri" pitchFamily="34" charset="0"/>
              </a:rPr>
              <a:t>Recording a Narration </a:t>
            </a:r>
            <a:r>
              <a:rPr lang="en-US" sz="3600" b="1" dirty="0" smtClean="0">
                <a:solidFill>
                  <a:srgbClr val="005FD4"/>
                </a:solidFill>
                <a:latin typeface="Calibri" pitchFamily="34" charset="0"/>
                <a:cs typeface="Calibri" pitchFamily="34" charset="0"/>
              </a:rPr>
              <a:t> </a:t>
            </a:r>
            <a:r>
              <a:rPr lang="en-US" sz="3600" dirty="0" smtClean="0">
                <a:solidFill>
                  <a:prstClr val="black">
                    <a:tint val="75000"/>
                  </a:prstClr>
                </a:solidFill>
              </a:rPr>
              <a:t>If </a:t>
            </a:r>
            <a:r>
              <a:rPr lang="en-US" sz="3600" dirty="0">
                <a:solidFill>
                  <a:prstClr val="black">
                    <a:tint val="75000"/>
                  </a:prstClr>
                </a:solidFill>
              </a:rPr>
              <a:t>you wish</a:t>
            </a:r>
            <a:r>
              <a:rPr lang="en-US" sz="3600" dirty="0" smtClean="0">
                <a:solidFill>
                  <a:prstClr val="black">
                    <a:tint val="75000"/>
                  </a:prstClr>
                </a:solidFill>
              </a:rPr>
              <a:t>, you </a:t>
            </a:r>
            <a:r>
              <a:rPr lang="en-US" sz="3600" dirty="0">
                <a:solidFill>
                  <a:prstClr val="black">
                    <a:tint val="75000"/>
                  </a:prstClr>
                </a:solidFill>
              </a:rPr>
              <a:t>can record a narration to play </a:t>
            </a:r>
            <a:r>
              <a:rPr lang="en-US" sz="3600" dirty="0" smtClean="0">
                <a:solidFill>
                  <a:prstClr val="black">
                    <a:tint val="75000"/>
                  </a:prstClr>
                </a:solidFill>
              </a:rPr>
              <a:t>along with </a:t>
            </a:r>
            <a:r>
              <a:rPr lang="en-US" sz="3600" dirty="0">
                <a:solidFill>
                  <a:prstClr val="black">
                    <a:tint val="75000"/>
                  </a:prstClr>
                </a:solidFill>
              </a:rPr>
              <a:t>your slide show.</a:t>
            </a:r>
          </a:p>
        </p:txBody>
      </p:sp>
      <p:pic>
        <p:nvPicPr>
          <p:cNvPr id="7" name="Picture 6" descr="taking-it-further.png"/>
          <p:cNvPicPr>
            <a:picLocks noChangeAspect="1"/>
          </p:cNvPicPr>
          <p:nvPr/>
        </p:nvPicPr>
        <p:blipFill>
          <a:blip r:embed="rId4" cstate="print"/>
          <a:stretch>
            <a:fillRect/>
          </a:stretch>
        </p:blipFill>
        <p:spPr>
          <a:xfrm>
            <a:off x="466330" y="3159891"/>
            <a:ext cx="2940959" cy="465652"/>
          </a:xfrm>
          <a:prstGeom prst="rect">
            <a:avLst/>
          </a:prstGeom>
        </p:spPr>
      </p:pic>
    </p:spTree>
    <p:extLst>
      <p:ext uri="{BB962C8B-B14F-4D97-AF65-F5344CB8AC3E}">
        <p14:creationId xmlns:p14="http://schemas.microsoft.com/office/powerpoint/2010/main" val="3485873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0439" y="381000"/>
            <a:ext cx="9144000" cy="646331"/>
          </a:xfrm>
          <a:prstGeom prst="rect">
            <a:avLst/>
          </a:prstGeom>
          <a:noFill/>
        </p:spPr>
        <p:txBody>
          <a:bodyPr wrap="square" rtlCol="0">
            <a:spAutoFit/>
          </a:bodyPr>
          <a:lstStyle/>
          <a:p>
            <a:pPr algn="ctr"/>
            <a:r>
              <a:rPr lang="en-US" sz="3600" b="1" dirty="0"/>
              <a:t>Skill </a:t>
            </a:r>
            <a:r>
              <a:rPr lang="en-US" sz="3600" b="1" dirty="0" smtClean="0"/>
              <a:t>4: </a:t>
            </a:r>
            <a:r>
              <a:rPr lang="en-US" sz="3600" b="1" dirty="0"/>
              <a:t>Set Up the Show</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19</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838200" y="1703780"/>
            <a:ext cx="7391400" cy="4093428"/>
          </a:xfrm>
          <a:prstGeom prst="rect">
            <a:avLst/>
          </a:prstGeom>
        </p:spPr>
        <p:txBody>
          <a:bodyPr wrap="square">
            <a:spAutoFit/>
          </a:bodyPr>
          <a:lstStyle/>
          <a:p>
            <a:pPr marL="457200" indent="-457200">
              <a:buFont typeface="Arial" pitchFamily="34" charset="0"/>
              <a:buChar char="•"/>
            </a:pPr>
            <a:r>
              <a:rPr lang="en-US" sz="2600" dirty="0" smtClean="0"/>
              <a:t>Click </a:t>
            </a:r>
            <a:r>
              <a:rPr lang="en-US" sz="2600" dirty="0"/>
              <a:t>the Slide Show tab.</a:t>
            </a:r>
          </a:p>
          <a:p>
            <a:pPr marL="457200" indent="-457200">
              <a:buFont typeface="Arial" pitchFamily="34" charset="0"/>
              <a:buChar char="•"/>
            </a:pPr>
            <a:r>
              <a:rPr lang="en-US" sz="2600" dirty="0" smtClean="0"/>
              <a:t>Click </a:t>
            </a:r>
            <a:r>
              <a:rPr lang="en-US" sz="2600" dirty="0"/>
              <a:t>the Set Up Slide Show button in the Set Up group.</a:t>
            </a:r>
          </a:p>
          <a:p>
            <a:pPr marL="457200" indent="-457200">
              <a:buFont typeface="Arial" pitchFamily="34" charset="0"/>
              <a:buChar char="•"/>
            </a:pPr>
            <a:r>
              <a:rPr lang="en-US" sz="2600" dirty="0" smtClean="0"/>
              <a:t>Click </a:t>
            </a:r>
            <a:r>
              <a:rPr lang="en-US" sz="2600" dirty="0"/>
              <a:t>the </a:t>
            </a:r>
            <a:r>
              <a:rPr lang="en-US" sz="2600" i="1" dirty="0"/>
              <a:t>Browsed at a kiosk (full screen) </a:t>
            </a:r>
            <a:r>
              <a:rPr lang="en-US" sz="2600" dirty="0"/>
              <a:t>option in the </a:t>
            </a:r>
            <a:r>
              <a:rPr lang="en-US" sz="2600" i="1" dirty="0" smtClean="0"/>
              <a:t>Show type </a:t>
            </a:r>
            <a:r>
              <a:rPr lang="en-US" sz="2600" dirty="0"/>
              <a:t>section.</a:t>
            </a:r>
          </a:p>
          <a:p>
            <a:pPr marL="457200" indent="-457200">
              <a:buFont typeface="Arial" pitchFamily="34" charset="0"/>
              <a:buChar char="•"/>
            </a:pPr>
            <a:r>
              <a:rPr lang="en-US" sz="2600" dirty="0" smtClean="0"/>
              <a:t>Confirm </a:t>
            </a:r>
            <a:r>
              <a:rPr lang="en-US" sz="2600" dirty="0"/>
              <a:t>that the </a:t>
            </a:r>
            <a:r>
              <a:rPr lang="en-US" sz="2600" i="1" dirty="0"/>
              <a:t>Using timings, if present </a:t>
            </a:r>
            <a:r>
              <a:rPr lang="en-US" sz="2600" dirty="0"/>
              <a:t>option is selected in the </a:t>
            </a:r>
            <a:r>
              <a:rPr lang="en-US" sz="2600" i="1" dirty="0" smtClean="0"/>
              <a:t>Advance slides </a:t>
            </a:r>
            <a:r>
              <a:rPr lang="en-US" sz="2600" dirty="0"/>
              <a:t>section.</a:t>
            </a:r>
          </a:p>
          <a:p>
            <a:pPr marL="457200" indent="-457200">
              <a:buFont typeface="Arial" pitchFamily="34" charset="0"/>
              <a:buChar char="•"/>
            </a:pPr>
            <a:r>
              <a:rPr lang="en-US" sz="2600" dirty="0" smtClean="0"/>
              <a:t>Click </a:t>
            </a:r>
            <a:r>
              <a:rPr lang="en-US" sz="2600" dirty="0"/>
              <a:t>OK</a:t>
            </a:r>
            <a:r>
              <a:rPr lang="en-US" sz="2600" dirty="0" smtClean="0"/>
              <a:t>. </a:t>
            </a:r>
            <a:endParaRPr lang="en-US" sz="2600" dirty="0"/>
          </a:p>
          <a:p>
            <a:pPr marL="457200" indent="-457200">
              <a:buFont typeface="Arial" pitchFamily="34" charset="0"/>
              <a:buChar char="•"/>
            </a:pPr>
            <a:r>
              <a:rPr lang="en-US" sz="2600" dirty="0" smtClean="0"/>
              <a:t>Save </a:t>
            </a:r>
            <a:r>
              <a:rPr lang="en-US" sz="2600" dirty="0"/>
              <a:t>the file</a:t>
            </a:r>
            <a:r>
              <a:rPr lang="en-US" sz="2600" dirty="0" smtClean="0"/>
              <a:t>. </a:t>
            </a:r>
            <a:endParaRPr lang="en-US" sz="2600" dirty="0"/>
          </a:p>
          <a:p>
            <a:pPr marL="457200" indent="-457200">
              <a:buFont typeface="Arial" pitchFamily="34" charset="0"/>
              <a:buChar char="•"/>
            </a:pPr>
            <a:r>
              <a:rPr lang="en-US" sz="2600" dirty="0" smtClean="0"/>
              <a:t>Run </a:t>
            </a:r>
            <a:r>
              <a:rPr lang="en-US" sz="2600" dirty="0"/>
              <a:t>the show. </a:t>
            </a:r>
            <a:r>
              <a:rPr lang="en-US" sz="2600" dirty="0" smtClean="0"/>
              <a:t>Press Esc </a:t>
            </a:r>
            <a:r>
              <a:rPr lang="en-US" sz="2600" dirty="0"/>
              <a:t>to close it when it’s done</a:t>
            </a:r>
            <a:r>
              <a:rPr lang="en-US" sz="2600" dirty="0" smtClean="0"/>
              <a:t>. </a:t>
            </a:r>
            <a:endParaRPr lang="en-US" sz="2600" b="1" dirty="0"/>
          </a:p>
        </p:txBody>
      </p:sp>
    </p:spTree>
    <p:extLst>
      <p:ext uri="{BB962C8B-B14F-4D97-AF65-F5344CB8AC3E}">
        <p14:creationId xmlns:p14="http://schemas.microsoft.com/office/powerpoint/2010/main" val="695091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Opener.jpg"/>
          <p:cNvPicPr>
            <a:picLocks noChangeAspect="1"/>
          </p:cNvPicPr>
          <p:nvPr/>
        </p:nvPicPr>
        <p:blipFill>
          <a:blip r:embed="rId3" cstate="print"/>
          <a:stretch>
            <a:fillRect/>
          </a:stretch>
        </p:blipFill>
        <p:spPr>
          <a:xfrm>
            <a:off x="0" y="0"/>
            <a:ext cx="9144000" cy="6858000"/>
          </a:xfrm>
          <a:prstGeom prst="rect">
            <a:avLst/>
          </a:prstGeom>
        </p:spPr>
      </p:pic>
      <p:sp>
        <p:nvSpPr>
          <p:cNvPr id="2" name="Rectangle 1"/>
          <p:cNvSpPr/>
          <p:nvPr/>
        </p:nvSpPr>
        <p:spPr>
          <a:xfrm>
            <a:off x="430061" y="5257800"/>
            <a:ext cx="5156283" cy="1200329"/>
          </a:xfrm>
          <a:prstGeom prst="rect">
            <a:avLst/>
          </a:prstGeom>
        </p:spPr>
        <p:txBody>
          <a:bodyPr wrap="none">
            <a:spAutoFit/>
          </a:bodyPr>
          <a:lstStyle/>
          <a:p>
            <a:r>
              <a:rPr lang="en-US" sz="3600" b="1" dirty="0"/>
              <a:t>Completing, Running, </a:t>
            </a:r>
            <a:r>
              <a:rPr lang="en-US" sz="3600" b="1" dirty="0" smtClean="0"/>
              <a:t>and</a:t>
            </a:r>
          </a:p>
          <a:p>
            <a:r>
              <a:rPr lang="en-US" sz="3600" b="1" dirty="0"/>
              <a:t>Sharing Your Show</a:t>
            </a:r>
          </a:p>
        </p:txBody>
      </p:sp>
      <p:sp>
        <p:nvSpPr>
          <p:cNvPr id="6" name="Slide Number Placeholder 5"/>
          <p:cNvSpPr>
            <a:spLocks noGrp="1"/>
          </p:cNvSpPr>
          <p:nvPr>
            <p:ph type="sldNum" sz="quarter" idx="12"/>
          </p:nvPr>
        </p:nvSpPr>
        <p:spPr/>
        <p:txBody>
          <a:bodyPr/>
          <a:lstStyle/>
          <a:p>
            <a:fld id="{C1881F87-F1D1-4E82-B161-792A900F0BBC}" type="slidenum">
              <a:rPr lang="en-US" smtClean="0"/>
              <a:pPr/>
              <a:t>2</a:t>
            </a:fld>
            <a:endParaRPr lang="en-US"/>
          </a:p>
        </p:txBody>
      </p:sp>
      <p:sp>
        <p:nvSpPr>
          <p:cNvPr id="13" name="Date Placeholder 5"/>
          <p:cNvSpPr>
            <a:spLocks noGrp="1"/>
          </p:cNvSpPr>
          <p:nvPr>
            <p:ph type="ftr" sz="quarter" idx="11"/>
          </p:nvPr>
        </p:nvSpPr>
        <p:spPr>
          <a:xfrm>
            <a:off x="0" y="6316596"/>
            <a:ext cx="2895600" cy="365125"/>
          </a:xfrm>
        </p:spPr>
        <p:txBody>
          <a:bodyPr/>
          <a:lstStyle/>
          <a:p>
            <a:r>
              <a:rPr lang="en-US" dirty="0"/>
              <a:t>© Paradigm Publishing, Inc.</a:t>
            </a:r>
          </a:p>
        </p:txBody>
      </p:sp>
      <p:sp>
        <p:nvSpPr>
          <p:cNvPr id="7" name="Rectangle 6"/>
          <p:cNvSpPr/>
          <p:nvPr/>
        </p:nvSpPr>
        <p:spPr>
          <a:xfrm>
            <a:off x="514660" y="4807124"/>
            <a:ext cx="1631216" cy="523220"/>
          </a:xfrm>
          <a:prstGeom prst="rect">
            <a:avLst/>
          </a:prstGeom>
        </p:spPr>
        <p:txBody>
          <a:bodyPr wrap="none">
            <a:spAutoFit/>
          </a:bodyPr>
          <a:lstStyle/>
          <a:p>
            <a:pPr lvl="0">
              <a:spcBef>
                <a:spcPct val="20000"/>
              </a:spcBef>
            </a:pPr>
            <a:r>
              <a:rPr lang="en-US" sz="2800" b="1" dirty="0">
                <a:solidFill>
                  <a:prstClr val="black"/>
                </a:solidFill>
              </a:rPr>
              <a:t>Chapter </a:t>
            </a:r>
            <a:r>
              <a:rPr lang="en-US" sz="2800" b="1" dirty="0" smtClean="0">
                <a:solidFill>
                  <a:prstClr val="black"/>
                </a:solidFill>
              </a:rPr>
              <a:t>4</a:t>
            </a:r>
            <a:endParaRPr lang="en-US" sz="2800" b="1"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752600"/>
            <a:ext cx="4940724" cy="292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541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4-S2-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8" name="Line Callout 1 (Border and Accent Bar) 7"/>
          <p:cNvSpPr/>
          <p:nvPr/>
        </p:nvSpPr>
        <p:spPr>
          <a:xfrm>
            <a:off x="6120394" y="2043830"/>
            <a:ext cx="1880605" cy="851770"/>
          </a:xfrm>
          <a:prstGeom prst="accentBorderCallout1">
            <a:avLst>
              <a:gd name="adj1" fmla="val 18750"/>
              <a:gd name="adj2" fmla="val -8333"/>
              <a:gd name="adj3" fmla="val 94099"/>
              <a:gd name="adj4" fmla="val -10056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Set Up Show option</a:t>
            </a:r>
            <a:r>
              <a:rPr lang="en-US" sz="1600" dirty="0"/>
              <a:t>s</a:t>
            </a:r>
          </a:p>
        </p:txBody>
      </p:sp>
      <p:sp>
        <p:nvSpPr>
          <p:cNvPr id="13" name="Line Callout 1 (Border and Accent Bar) 12"/>
          <p:cNvSpPr/>
          <p:nvPr/>
        </p:nvSpPr>
        <p:spPr>
          <a:xfrm>
            <a:off x="3429000" y="625354"/>
            <a:ext cx="1565030" cy="746246"/>
          </a:xfrm>
          <a:prstGeom prst="accentBorderCallout1">
            <a:avLst>
              <a:gd name="adj1" fmla="val 18750"/>
              <a:gd name="adj2" fmla="val -8333"/>
              <a:gd name="adj3" fmla="val 4480"/>
              <a:gd name="adj4" fmla="val -6925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 </a:t>
            </a:r>
            <a:r>
              <a:rPr lang="en-US" dirty="0"/>
              <a:t>Up Slide Show </a:t>
            </a:r>
            <a:r>
              <a:rPr lang="en-US" dirty="0" smtClean="0"/>
              <a:t>button </a:t>
            </a:r>
            <a:endParaRPr lang="en-US" dirty="0"/>
          </a:p>
        </p:txBody>
      </p:sp>
    </p:spTree>
    <p:extLst>
      <p:ext uri="{BB962C8B-B14F-4D97-AF65-F5344CB8AC3E}">
        <p14:creationId xmlns:p14="http://schemas.microsoft.com/office/powerpoint/2010/main" val="1584282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581400"/>
            <a:ext cx="8243911" cy="24911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Calibri" pitchFamily="34" charset="0"/>
                <a:cs typeface="Calibri" pitchFamily="34" charset="0"/>
              </a:rPr>
              <a:t>Creating a Custom Show </a:t>
            </a:r>
            <a:r>
              <a:rPr lang="en-US" sz="3600" b="1" dirty="0" smtClean="0">
                <a:solidFill>
                  <a:srgbClr val="005FD4"/>
                </a:solidFill>
                <a:latin typeface="Calibri" pitchFamily="34" charset="0"/>
                <a:cs typeface="Calibri" pitchFamily="34" charset="0"/>
              </a:rPr>
              <a:t> </a:t>
            </a:r>
            <a:r>
              <a:rPr lang="en-US" sz="3200" dirty="0" smtClean="0">
                <a:solidFill>
                  <a:prstClr val="black">
                    <a:tint val="75000"/>
                  </a:prstClr>
                </a:solidFill>
              </a:rPr>
              <a:t>Creating a custom </a:t>
            </a:r>
            <a:r>
              <a:rPr lang="en-US" sz="3200" dirty="0">
                <a:solidFill>
                  <a:prstClr val="black">
                    <a:tint val="75000"/>
                  </a:prstClr>
                </a:solidFill>
              </a:rPr>
              <a:t>show allows you to select </a:t>
            </a:r>
            <a:r>
              <a:rPr lang="en-US" sz="3200" dirty="0" smtClean="0">
                <a:solidFill>
                  <a:prstClr val="black">
                    <a:tint val="75000"/>
                  </a:prstClr>
                </a:solidFill>
              </a:rPr>
              <a:t>only certain </a:t>
            </a:r>
            <a:r>
              <a:rPr lang="en-US" sz="3200" dirty="0">
                <a:solidFill>
                  <a:prstClr val="black">
                    <a:tint val="75000"/>
                  </a:prstClr>
                </a:solidFill>
              </a:rPr>
              <a:t>slides from those in a </a:t>
            </a:r>
            <a:r>
              <a:rPr lang="en-US" sz="3200" dirty="0" smtClean="0">
                <a:solidFill>
                  <a:prstClr val="black">
                    <a:tint val="75000"/>
                  </a:prstClr>
                </a:solidFill>
              </a:rPr>
              <a:t>larger presentation</a:t>
            </a:r>
            <a:r>
              <a:rPr lang="en-US" sz="3200" dirty="0">
                <a:solidFill>
                  <a:prstClr val="black">
                    <a:tint val="75000"/>
                  </a:prstClr>
                </a:solidFill>
              </a:rPr>
              <a:t>.</a:t>
            </a:r>
          </a:p>
        </p:txBody>
      </p:sp>
      <p:pic>
        <p:nvPicPr>
          <p:cNvPr id="7" name="Picture 6" descr="taking-it-further.png"/>
          <p:cNvPicPr>
            <a:picLocks noChangeAspect="1"/>
          </p:cNvPicPr>
          <p:nvPr/>
        </p:nvPicPr>
        <p:blipFill>
          <a:blip r:embed="rId4" cstate="print"/>
          <a:stretch>
            <a:fillRect/>
          </a:stretch>
        </p:blipFill>
        <p:spPr>
          <a:xfrm>
            <a:off x="545123" y="2997868"/>
            <a:ext cx="2940959" cy="465652"/>
          </a:xfrm>
          <a:prstGeom prst="rect">
            <a:avLst/>
          </a:prstGeom>
        </p:spPr>
      </p:pic>
    </p:spTree>
    <p:extLst>
      <p:ext uri="{BB962C8B-B14F-4D97-AF65-F5344CB8AC3E}">
        <p14:creationId xmlns:p14="http://schemas.microsoft.com/office/powerpoint/2010/main" val="2024589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a:ln>
            <a:solidFill>
              <a:schemeClr val="accent6"/>
            </a:solidFill>
          </a:ln>
        </p:spPr>
      </p:pic>
      <p:sp>
        <p:nvSpPr>
          <p:cNvPr id="3" name="Slide Number Placeholder 2"/>
          <p:cNvSpPr>
            <a:spLocks noGrp="1"/>
          </p:cNvSpPr>
          <p:nvPr>
            <p:ph type="sldNum" sz="quarter" idx="12"/>
          </p:nvPr>
        </p:nvSpPr>
        <p:spPr/>
        <p:txBody>
          <a:bodyPr/>
          <a:lstStyle/>
          <a:p>
            <a:fld id="{C1881F87-F1D1-4E82-B161-792A900F0BBC}" type="slidenum">
              <a:rPr lang="en-US" smtClean="0"/>
              <a:pPr/>
              <a:t>22</a:t>
            </a:fld>
            <a:endParaRPr lang="en-US" dirty="0"/>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78505"/>
            <a:ext cx="2124171" cy="523220"/>
          </a:xfrm>
          <a:prstGeom prst="rect">
            <a:avLst/>
          </a:prstGeom>
        </p:spPr>
        <p:txBody>
          <a:bodyPr wrap="none">
            <a:spAutoFit/>
          </a:bodyPr>
          <a:lstStyle/>
          <a:p>
            <a:r>
              <a:rPr lang="en-US" sz="2800" b="1" dirty="0"/>
              <a:t>Checkpoint 1</a:t>
            </a:r>
          </a:p>
        </p:txBody>
      </p:sp>
      <p:sp>
        <p:nvSpPr>
          <p:cNvPr id="7" name="Content Placeholder 5"/>
          <p:cNvSpPr txBox="1">
            <a:spLocks/>
          </p:cNvSpPr>
          <p:nvPr/>
        </p:nvSpPr>
        <p:spPr>
          <a:xfrm>
            <a:off x="428596" y="542026"/>
            <a:ext cx="4186238" cy="2810774"/>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Clr>
                <a:schemeClr val="accent1"/>
              </a:buClr>
              <a:buSzPct val="80000"/>
              <a:buFont typeface="+mj-lt"/>
              <a:buAutoNum type="arabicParenR"/>
            </a:pPr>
            <a:r>
              <a:rPr lang="en-US" sz="1900" dirty="0"/>
              <a:t>If you want the spelling check feature to </a:t>
            </a:r>
            <a:r>
              <a:rPr lang="en-US" sz="1900" dirty="0" smtClean="0"/>
              <a:t>leave all </a:t>
            </a:r>
            <a:r>
              <a:rPr lang="en-US" sz="1900" dirty="0"/>
              <a:t>instances of a spelling alone, choose </a:t>
            </a:r>
            <a:r>
              <a:rPr lang="en-US" sz="1900" dirty="0" smtClean="0"/>
              <a:t>this while </a:t>
            </a:r>
            <a:r>
              <a:rPr lang="en-US" sz="1900" dirty="0"/>
              <a:t>running the spelling </a:t>
            </a:r>
            <a:r>
              <a:rPr lang="en-US" sz="1900" dirty="0" smtClean="0"/>
              <a:t>check.</a:t>
            </a:r>
          </a:p>
          <a:p>
            <a:pPr lvl="1">
              <a:spcBef>
                <a:spcPts val="0"/>
              </a:spcBef>
              <a:buClr>
                <a:schemeClr val="accent1"/>
              </a:buClr>
              <a:buSzPct val="80000"/>
              <a:buFont typeface="+mj-lt"/>
              <a:buAutoNum type="alphaLcPeriod"/>
            </a:pPr>
            <a:r>
              <a:rPr lang="en-US" sz="1900" dirty="0"/>
              <a:t>Ignore</a:t>
            </a:r>
          </a:p>
          <a:p>
            <a:pPr lvl="1">
              <a:spcBef>
                <a:spcPts val="0"/>
              </a:spcBef>
              <a:buClr>
                <a:schemeClr val="accent1"/>
              </a:buClr>
              <a:buSzPct val="80000"/>
              <a:buFont typeface="+mj-lt"/>
              <a:buAutoNum type="alphaLcPeriod"/>
            </a:pPr>
            <a:r>
              <a:rPr lang="en-US" sz="1900" dirty="0" smtClean="0"/>
              <a:t>Ignore </a:t>
            </a:r>
            <a:r>
              <a:rPr lang="en-US" sz="1900" dirty="0"/>
              <a:t>All</a:t>
            </a:r>
          </a:p>
          <a:p>
            <a:pPr lvl="1">
              <a:spcBef>
                <a:spcPts val="0"/>
              </a:spcBef>
              <a:buClr>
                <a:schemeClr val="accent1"/>
              </a:buClr>
              <a:buSzPct val="80000"/>
              <a:buFont typeface="+mj-lt"/>
              <a:buAutoNum type="alphaLcPeriod"/>
            </a:pPr>
            <a:r>
              <a:rPr lang="en-US" sz="1900" dirty="0" smtClean="0"/>
              <a:t>Change </a:t>
            </a:r>
            <a:r>
              <a:rPr lang="en-US" sz="1900" dirty="0"/>
              <a:t>All</a:t>
            </a:r>
          </a:p>
          <a:p>
            <a:pPr lvl="1">
              <a:spcBef>
                <a:spcPts val="0"/>
              </a:spcBef>
              <a:buClr>
                <a:schemeClr val="accent1"/>
              </a:buClr>
              <a:buSzPct val="80000"/>
              <a:buFont typeface="+mj-lt"/>
              <a:buAutoNum type="alphaLcPeriod"/>
            </a:pPr>
            <a:r>
              <a:rPr lang="en-US" sz="1900" dirty="0" smtClean="0"/>
              <a:t>None </a:t>
            </a:r>
            <a:r>
              <a:rPr lang="en-US" sz="1900" dirty="0"/>
              <a:t>of the above</a:t>
            </a:r>
            <a:endParaRPr lang="en-CA" sz="1900" dirty="0" smtClean="0"/>
          </a:p>
        </p:txBody>
      </p:sp>
      <p:sp>
        <p:nvSpPr>
          <p:cNvPr id="8" name="Content Placeholder 5"/>
          <p:cNvSpPr txBox="1">
            <a:spLocks/>
          </p:cNvSpPr>
          <p:nvPr/>
        </p:nvSpPr>
        <p:spPr>
          <a:xfrm>
            <a:off x="428596" y="3505200"/>
            <a:ext cx="4186238" cy="2841812"/>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1313" indent="-341313">
              <a:buFont typeface="+mj-lt"/>
              <a:buAutoNum type="arabicParenR" startAt="2"/>
            </a:pPr>
            <a:r>
              <a:rPr lang="en-US" sz="1900" dirty="0"/>
              <a:t>The spelling check feature is based </a:t>
            </a:r>
            <a:r>
              <a:rPr lang="en-US" sz="1900" dirty="0" smtClean="0"/>
              <a:t>on</a:t>
            </a:r>
            <a:endParaRPr lang="en-US" sz="1900" dirty="0"/>
          </a:p>
          <a:p>
            <a:pPr lvl="1">
              <a:spcBef>
                <a:spcPts val="0"/>
              </a:spcBef>
            </a:pPr>
            <a:r>
              <a:rPr lang="en-US" sz="1900" dirty="0"/>
              <a:t>an online dictionary.</a:t>
            </a:r>
          </a:p>
          <a:p>
            <a:pPr lvl="1">
              <a:spcBef>
                <a:spcPts val="0"/>
              </a:spcBef>
            </a:pPr>
            <a:r>
              <a:rPr lang="en-US" sz="1900" dirty="0" smtClean="0"/>
              <a:t>your </a:t>
            </a:r>
            <a:r>
              <a:rPr lang="en-US" sz="1900" dirty="0"/>
              <a:t>past spelling choices.</a:t>
            </a:r>
          </a:p>
          <a:p>
            <a:pPr lvl="1">
              <a:spcBef>
                <a:spcPts val="0"/>
              </a:spcBef>
            </a:pPr>
            <a:r>
              <a:rPr lang="en-US" sz="1900" dirty="0" smtClean="0"/>
              <a:t>a </a:t>
            </a:r>
            <a:r>
              <a:rPr lang="en-US" sz="1900" dirty="0"/>
              <a:t>built-in dictionary.</a:t>
            </a:r>
          </a:p>
          <a:p>
            <a:pPr lvl="1">
              <a:spcBef>
                <a:spcPts val="0"/>
              </a:spcBef>
            </a:pPr>
            <a:r>
              <a:rPr lang="en-US" sz="1900" dirty="0" smtClean="0"/>
              <a:t>Wikipedia</a:t>
            </a:r>
            <a:r>
              <a:rPr lang="en-US" sz="1900" dirty="0"/>
              <a:t>.</a:t>
            </a:r>
            <a:endParaRPr lang="en-CA" sz="1900" dirty="0"/>
          </a:p>
        </p:txBody>
      </p:sp>
      <p:sp>
        <p:nvSpPr>
          <p:cNvPr id="9" name="Content Placeholder 6"/>
          <p:cNvSpPr txBox="1">
            <a:spLocks/>
          </p:cNvSpPr>
          <p:nvPr/>
        </p:nvSpPr>
        <p:spPr>
          <a:xfrm>
            <a:off x="4687858" y="542026"/>
            <a:ext cx="4184651" cy="2810774"/>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Clr>
                <a:schemeClr val="accent1"/>
              </a:buClr>
              <a:buSzPct val="80000"/>
              <a:buFont typeface="+mj-lt"/>
              <a:buAutoNum type="arabicParenR" startAt="3"/>
            </a:pPr>
            <a:r>
              <a:rPr lang="en-US" sz="1900" dirty="0">
                <a:latin typeface="Calibri" pitchFamily="34" charset="0"/>
                <a:cs typeface="Calibri" pitchFamily="34" charset="0"/>
              </a:rPr>
              <a:t>Before you give an in-person presentation to </a:t>
            </a:r>
            <a:r>
              <a:rPr lang="en-US" sz="1900" dirty="0" smtClean="0">
                <a:latin typeface="Calibri" pitchFamily="34" charset="0"/>
                <a:cs typeface="Calibri" pitchFamily="34" charset="0"/>
              </a:rPr>
              <a:t>a large </a:t>
            </a:r>
            <a:r>
              <a:rPr lang="en-US" sz="1900" dirty="0">
                <a:latin typeface="Calibri" pitchFamily="34" charset="0"/>
                <a:cs typeface="Calibri" pitchFamily="34" charset="0"/>
              </a:rPr>
              <a:t>group, you </a:t>
            </a:r>
            <a:r>
              <a:rPr lang="en-US" sz="1900" dirty="0" smtClean="0">
                <a:latin typeface="Calibri" pitchFamily="34" charset="0"/>
                <a:cs typeface="Calibri" pitchFamily="34" charset="0"/>
              </a:rPr>
              <a:t>must</a:t>
            </a:r>
            <a:endParaRPr lang="en-US" sz="1900" dirty="0"/>
          </a:p>
          <a:p>
            <a:pPr marL="857250" lvl="1" indent="-457200">
              <a:spcBef>
                <a:spcPts val="0"/>
              </a:spcBef>
              <a:buClr>
                <a:schemeClr val="accent1"/>
              </a:buClr>
              <a:buSzPct val="80000"/>
              <a:buFont typeface="+mj-lt"/>
              <a:buAutoNum type="alphaLcPeriod"/>
            </a:pPr>
            <a:r>
              <a:rPr lang="en-US" sz="1900" dirty="0" smtClean="0"/>
              <a:t>obtain </a:t>
            </a:r>
            <a:r>
              <a:rPr lang="en-US" sz="1900" dirty="0"/>
              <a:t>a copyright for the materials.</a:t>
            </a:r>
          </a:p>
          <a:p>
            <a:pPr marL="857250" lvl="1" indent="-457200">
              <a:spcBef>
                <a:spcPts val="0"/>
              </a:spcBef>
              <a:buClr>
                <a:schemeClr val="accent1"/>
              </a:buClr>
              <a:buSzPct val="80000"/>
              <a:buFont typeface="+mj-lt"/>
              <a:buAutoNum type="alphaLcPeriod"/>
            </a:pPr>
            <a:r>
              <a:rPr lang="en-US" sz="1900" dirty="0" smtClean="0"/>
              <a:t>connect </a:t>
            </a:r>
            <a:r>
              <a:rPr lang="en-US" sz="1900" dirty="0"/>
              <a:t>display equipment to </a:t>
            </a:r>
            <a:r>
              <a:rPr lang="en-US" sz="1900" dirty="0" smtClean="0"/>
              <a:t>your computer</a:t>
            </a:r>
            <a:r>
              <a:rPr lang="en-US" sz="1900" dirty="0"/>
              <a:t>.</a:t>
            </a:r>
          </a:p>
          <a:p>
            <a:pPr marL="857250" lvl="1" indent="-457200">
              <a:spcBef>
                <a:spcPts val="0"/>
              </a:spcBef>
              <a:buClr>
                <a:schemeClr val="accent1"/>
              </a:buClr>
              <a:buSzPct val="80000"/>
              <a:buFont typeface="+mj-lt"/>
              <a:buAutoNum type="alphaLcPeriod"/>
            </a:pPr>
            <a:r>
              <a:rPr lang="en-US" sz="1900" dirty="0" smtClean="0"/>
              <a:t>save </a:t>
            </a:r>
            <a:r>
              <a:rPr lang="en-US" sz="1900" dirty="0"/>
              <a:t>a backup copy.</a:t>
            </a:r>
          </a:p>
          <a:p>
            <a:pPr marL="857250" lvl="1" indent="-457200">
              <a:spcBef>
                <a:spcPts val="0"/>
              </a:spcBef>
              <a:buClr>
                <a:schemeClr val="accent1"/>
              </a:buClr>
              <a:buSzPct val="80000"/>
              <a:buFont typeface="+mj-lt"/>
              <a:buAutoNum type="alphaLcPeriod"/>
            </a:pPr>
            <a:r>
              <a:rPr lang="en-US" sz="1900" dirty="0" smtClean="0"/>
              <a:t>add </a:t>
            </a:r>
            <a:r>
              <a:rPr lang="en-US" sz="1900" dirty="0"/>
              <a:t>timings</a:t>
            </a:r>
            <a:r>
              <a:rPr lang="en-US" sz="1900" dirty="0" smtClean="0"/>
              <a:t>.</a:t>
            </a:r>
            <a:endParaRPr lang="en-US" sz="1900" dirty="0"/>
          </a:p>
        </p:txBody>
      </p:sp>
      <p:sp>
        <p:nvSpPr>
          <p:cNvPr id="11" name="TextBox 10"/>
          <p:cNvSpPr txBox="1"/>
          <p:nvPr/>
        </p:nvSpPr>
        <p:spPr>
          <a:xfrm>
            <a:off x="3356215" y="303387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291583" y="603788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582575" y="303387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Content Placeholder 5"/>
          <p:cNvSpPr txBox="1">
            <a:spLocks/>
          </p:cNvSpPr>
          <p:nvPr/>
        </p:nvSpPr>
        <p:spPr>
          <a:xfrm>
            <a:off x="4686271" y="3505200"/>
            <a:ext cx="4186238" cy="285526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1313" indent="-341313">
              <a:spcBef>
                <a:spcPts val="0"/>
              </a:spcBef>
              <a:buFont typeface="+mj-lt"/>
              <a:buAutoNum type="arabicParenR" startAt="4"/>
            </a:pPr>
            <a:r>
              <a:rPr lang="en-US" sz="1900" dirty="0"/>
              <a:t>One way to manually advance from one slide </a:t>
            </a:r>
            <a:r>
              <a:rPr lang="en-US" sz="1900" dirty="0" smtClean="0"/>
              <a:t>to the </a:t>
            </a:r>
            <a:r>
              <a:rPr lang="en-US" sz="1900" dirty="0"/>
              <a:t>next is </a:t>
            </a:r>
            <a:r>
              <a:rPr lang="en-US" sz="1900" dirty="0" smtClean="0"/>
              <a:t>to </a:t>
            </a:r>
            <a:endParaRPr lang="en-US" sz="1900" dirty="0"/>
          </a:p>
          <a:p>
            <a:pPr marL="693738" lvl="1" indent="-236538">
              <a:spcBef>
                <a:spcPts val="0"/>
              </a:spcBef>
            </a:pPr>
            <a:r>
              <a:rPr lang="en-US" sz="1900" dirty="0" smtClean="0"/>
              <a:t> click </a:t>
            </a:r>
            <a:r>
              <a:rPr lang="en-US" sz="1900" dirty="0"/>
              <a:t>your left mouse button.</a:t>
            </a:r>
          </a:p>
          <a:p>
            <a:pPr marL="693738" lvl="1" indent="-236538">
              <a:spcBef>
                <a:spcPts val="0"/>
              </a:spcBef>
            </a:pPr>
            <a:r>
              <a:rPr lang="en-US" sz="1900" dirty="0" smtClean="0"/>
              <a:t> </a:t>
            </a:r>
            <a:r>
              <a:rPr lang="en-US" sz="1900" dirty="0"/>
              <a:t>press Backspace.</a:t>
            </a:r>
          </a:p>
          <a:p>
            <a:pPr marL="693738" lvl="1" indent="-236538">
              <a:spcBef>
                <a:spcPts val="0"/>
              </a:spcBef>
            </a:pPr>
            <a:r>
              <a:rPr lang="en-US" sz="1900" dirty="0" smtClean="0"/>
              <a:t> press </a:t>
            </a:r>
            <a:r>
              <a:rPr lang="en-US" sz="1900" dirty="0"/>
              <a:t>Escape.</a:t>
            </a:r>
          </a:p>
          <a:p>
            <a:pPr marL="693738" lvl="1" indent="-236538">
              <a:spcBef>
                <a:spcPts val="0"/>
              </a:spcBef>
            </a:pPr>
            <a:r>
              <a:rPr lang="en-US" sz="1900" dirty="0" smtClean="0"/>
              <a:t> All </a:t>
            </a:r>
            <a:r>
              <a:rPr lang="en-US" sz="1900" dirty="0"/>
              <a:t>of the above</a:t>
            </a:r>
            <a:endParaRPr lang="en-CA" sz="1900" dirty="0"/>
          </a:p>
        </p:txBody>
      </p:sp>
      <p:sp>
        <p:nvSpPr>
          <p:cNvPr id="15" name="TextBox 14"/>
          <p:cNvSpPr txBox="1"/>
          <p:nvPr/>
        </p:nvSpPr>
        <p:spPr>
          <a:xfrm>
            <a:off x="7605539" y="5674059"/>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6" name="TextBox 15"/>
          <p:cNvSpPr txBox="1"/>
          <p:nvPr/>
        </p:nvSpPr>
        <p:spPr>
          <a:xfrm>
            <a:off x="7620276" y="6016799"/>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25680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2" end="2"/>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5"/>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3446" y="381000"/>
            <a:ext cx="9144000" cy="646331"/>
          </a:xfrm>
          <a:prstGeom prst="rect">
            <a:avLst/>
          </a:prstGeom>
          <a:noFill/>
        </p:spPr>
        <p:txBody>
          <a:bodyPr wrap="square" rtlCol="0">
            <a:spAutoFit/>
          </a:bodyPr>
          <a:lstStyle/>
          <a:p>
            <a:pPr algn="ctr"/>
            <a:r>
              <a:rPr lang="en-US" sz="3600" b="1" dirty="0"/>
              <a:t>Skill 5: Print Presentation Notes</a:t>
            </a:r>
          </a:p>
        </p:txBody>
      </p:sp>
      <p:sp>
        <p:nvSpPr>
          <p:cNvPr id="3" name="Slide Number Placeholder 2"/>
          <p:cNvSpPr>
            <a:spLocks noGrp="1"/>
          </p:cNvSpPr>
          <p:nvPr>
            <p:ph type="sldNum" sz="quarter" idx="12"/>
          </p:nvPr>
        </p:nvSpPr>
        <p:spPr/>
        <p:txBody>
          <a:bodyPr/>
          <a:lstStyle/>
          <a:p>
            <a:fld id="{C1881F87-F1D1-4E82-B161-792A900F0BBC}" type="slidenum">
              <a:rPr lang="en-US" smtClean="0"/>
              <a:pPr/>
              <a:t>23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1081454" y="1720840"/>
            <a:ext cx="6934200" cy="4524315"/>
          </a:xfrm>
          <a:prstGeom prst="rect">
            <a:avLst/>
          </a:prstGeom>
        </p:spPr>
        <p:txBody>
          <a:bodyPr wrap="square">
            <a:spAutoFit/>
          </a:bodyPr>
          <a:lstStyle/>
          <a:p>
            <a:pPr marL="457200" indent="-457200">
              <a:buFont typeface="+mj-lt"/>
              <a:buAutoNum type="arabicPeriod"/>
            </a:pPr>
            <a:r>
              <a:rPr lang="en-US" sz="3200" dirty="0" smtClean="0"/>
              <a:t>Click </a:t>
            </a:r>
            <a:r>
              <a:rPr lang="en-US" sz="3200" dirty="0"/>
              <a:t>the File tab</a:t>
            </a:r>
            <a:r>
              <a:rPr lang="en-US" sz="3200" dirty="0" smtClean="0"/>
              <a:t>. </a:t>
            </a:r>
            <a:endParaRPr lang="en-US" sz="3200" dirty="0"/>
          </a:p>
          <a:p>
            <a:pPr marL="457200" indent="-457200">
              <a:buFont typeface="+mj-lt"/>
              <a:buAutoNum type="arabicPeriod"/>
            </a:pPr>
            <a:r>
              <a:rPr lang="en-US" sz="3200" dirty="0" smtClean="0"/>
              <a:t>Click </a:t>
            </a:r>
            <a:r>
              <a:rPr lang="en-US" sz="3200" dirty="0"/>
              <a:t>the Print tab</a:t>
            </a:r>
            <a:r>
              <a:rPr lang="en-US" sz="3200" dirty="0" smtClean="0"/>
              <a:t>. </a:t>
            </a:r>
            <a:endParaRPr lang="en-US" sz="3200" dirty="0"/>
          </a:p>
          <a:p>
            <a:pPr marL="457200" indent="-457200">
              <a:buFont typeface="+mj-lt"/>
              <a:buAutoNum type="arabicPeriod"/>
            </a:pPr>
            <a:r>
              <a:rPr lang="en-US" sz="3200" dirty="0" smtClean="0"/>
              <a:t>In </a:t>
            </a:r>
            <a:r>
              <a:rPr lang="en-US" sz="3200" dirty="0"/>
              <a:t>the Settings category, click the </a:t>
            </a:r>
            <a:r>
              <a:rPr lang="en-US" sz="3200" i="1" dirty="0" smtClean="0"/>
              <a:t>Full Page Slides </a:t>
            </a:r>
            <a:r>
              <a:rPr lang="en-US" sz="3200" dirty="0" smtClean="0"/>
              <a:t>option.</a:t>
            </a:r>
            <a:endParaRPr lang="en-US" sz="3200" dirty="0"/>
          </a:p>
          <a:p>
            <a:pPr marL="457200" indent="-457200">
              <a:buFont typeface="+mj-lt"/>
              <a:buAutoNum type="arabicPeriod"/>
            </a:pPr>
            <a:r>
              <a:rPr lang="en-US" sz="3200" dirty="0" smtClean="0"/>
              <a:t>In </a:t>
            </a:r>
            <a:r>
              <a:rPr lang="en-US" sz="3200" dirty="0"/>
              <a:t>the </a:t>
            </a:r>
            <a:r>
              <a:rPr lang="en-US" sz="3200" i="1" dirty="0"/>
              <a:t>Print Layout </a:t>
            </a:r>
            <a:r>
              <a:rPr lang="en-US" sz="3200" dirty="0"/>
              <a:t>section of the drop-down list, click </a:t>
            </a:r>
            <a:r>
              <a:rPr lang="en-US" sz="3200" i="1" dirty="0"/>
              <a:t>Notes Pages</a:t>
            </a:r>
            <a:r>
              <a:rPr lang="en-US" sz="3200" dirty="0" smtClean="0"/>
              <a:t>. </a:t>
            </a:r>
            <a:endParaRPr lang="en-US" sz="3200" dirty="0"/>
          </a:p>
          <a:p>
            <a:pPr marL="457200" indent="-457200">
              <a:buFont typeface="+mj-lt"/>
              <a:buAutoNum type="arabicPeriod"/>
            </a:pPr>
            <a:r>
              <a:rPr lang="en-US" sz="3200" dirty="0" smtClean="0"/>
              <a:t>Click </a:t>
            </a:r>
            <a:r>
              <a:rPr lang="en-US" sz="3200" dirty="0"/>
              <a:t>the Print </a:t>
            </a:r>
            <a:r>
              <a:rPr lang="en-US" sz="3200" dirty="0" smtClean="0"/>
              <a:t>button. The slides in the </a:t>
            </a:r>
            <a:r>
              <a:rPr lang="en-US" sz="3200" dirty="0"/>
              <a:t>presentation print as Notes pages on your default printer</a:t>
            </a:r>
            <a:r>
              <a:rPr lang="en-US" sz="3200" dirty="0" smtClean="0"/>
              <a:t>. </a:t>
            </a:r>
            <a:endParaRPr lang="en-US" sz="3200" b="1" dirty="0"/>
          </a:p>
        </p:txBody>
      </p:sp>
    </p:spTree>
    <p:extLst>
      <p:ext uri="{BB962C8B-B14F-4D97-AF65-F5344CB8AC3E}">
        <p14:creationId xmlns:p14="http://schemas.microsoft.com/office/powerpoint/2010/main" val="2122866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24</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5-S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p:spPr>
      </p:pic>
      <p:sp>
        <p:nvSpPr>
          <p:cNvPr id="7" name="Line Callout 1 (Border and Accent Bar) 6"/>
          <p:cNvSpPr/>
          <p:nvPr/>
        </p:nvSpPr>
        <p:spPr>
          <a:xfrm>
            <a:off x="1441940" y="1752600"/>
            <a:ext cx="1565030" cy="762000"/>
          </a:xfrm>
          <a:prstGeom prst="accentBorderCallout1">
            <a:avLst>
              <a:gd name="adj1" fmla="val 18750"/>
              <a:gd name="adj2" fmla="val -8333"/>
              <a:gd name="adj3" fmla="val 96001"/>
              <a:gd name="adj4" fmla="val -6854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Print </a:t>
            </a:r>
            <a:r>
              <a:rPr lang="en-US" dirty="0" smtClean="0"/>
              <a:t>button</a:t>
            </a:r>
            <a:endParaRPr lang="en-US" sz="1600" dirty="0"/>
          </a:p>
        </p:txBody>
      </p:sp>
      <p:sp>
        <p:nvSpPr>
          <p:cNvPr id="8" name="Line Callout 1 (Border and Accent Bar) 7"/>
          <p:cNvSpPr/>
          <p:nvPr/>
        </p:nvSpPr>
        <p:spPr>
          <a:xfrm>
            <a:off x="3352800" y="3962400"/>
            <a:ext cx="1565030" cy="762000"/>
          </a:xfrm>
          <a:prstGeom prst="accentBorderCallout1">
            <a:avLst>
              <a:gd name="adj1" fmla="val 18750"/>
              <a:gd name="adj2" fmla="val -8333"/>
              <a:gd name="adj3" fmla="val -12572"/>
              <a:gd name="adj4" fmla="val -6534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Notes Pages</a:t>
            </a:r>
            <a:endParaRPr lang="en-US" sz="1600" dirty="0"/>
          </a:p>
        </p:txBody>
      </p:sp>
    </p:spTree>
    <p:extLst>
      <p:ext uri="{BB962C8B-B14F-4D97-AF65-F5344CB8AC3E}">
        <p14:creationId xmlns:p14="http://schemas.microsoft.com/office/powerpoint/2010/main" val="2278822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25</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858369"/>
            <a:ext cx="8243911" cy="221418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Calibri" pitchFamily="34" charset="0"/>
                <a:cs typeface="Calibri" pitchFamily="34" charset="0"/>
              </a:rPr>
              <a:t>Advanced Print Settings </a:t>
            </a:r>
            <a:r>
              <a:rPr lang="en-US" sz="3600" b="1" dirty="0" smtClean="0">
                <a:solidFill>
                  <a:srgbClr val="005FD4"/>
                </a:solidFill>
                <a:latin typeface="Calibri" pitchFamily="34" charset="0"/>
                <a:cs typeface="Calibri" pitchFamily="34" charset="0"/>
              </a:rPr>
              <a:t> </a:t>
            </a:r>
            <a:r>
              <a:rPr lang="en-US" sz="3200" dirty="0" smtClean="0">
                <a:solidFill>
                  <a:prstClr val="black">
                    <a:tint val="75000"/>
                  </a:prstClr>
                </a:solidFill>
              </a:rPr>
              <a:t>There </a:t>
            </a:r>
            <a:r>
              <a:rPr lang="en-US" sz="3200" dirty="0">
                <a:solidFill>
                  <a:prstClr val="black">
                    <a:tint val="75000"/>
                  </a:prstClr>
                </a:solidFill>
              </a:rPr>
              <a:t>are a </a:t>
            </a:r>
            <a:r>
              <a:rPr lang="en-US" sz="3200" dirty="0" smtClean="0">
                <a:solidFill>
                  <a:prstClr val="black">
                    <a:tint val="75000"/>
                  </a:prstClr>
                </a:solidFill>
              </a:rPr>
              <a:t>few more </a:t>
            </a:r>
            <a:r>
              <a:rPr lang="en-US" sz="3200" dirty="0">
                <a:solidFill>
                  <a:prstClr val="black">
                    <a:tint val="75000"/>
                  </a:prstClr>
                </a:solidFill>
              </a:rPr>
              <a:t>settings you can select to affect </a:t>
            </a:r>
            <a:r>
              <a:rPr lang="en-US" sz="3200" dirty="0" smtClean="0">
                <a:solidFill>
                  <a:prstClr val="black">
                    <a:tint val="75000"/>
                  </a:prstClr>
                </a:solidFill>
              </a:rPr>
              <a:t>how your </a:t>
            </a:r>
            <a:r>
              <a:rPr lang="en-US" sz="3200" dirty="0">
                <a:solidFill>
                  <a:prstClr val="black">
                    <a:tint val="75000"/>
                  </a:prstClr>
                </a:solidFill>
              </a:rPr>
              <a:t>document prints.</a:t>
            </a:r>
          </a:p>
        </p:txBody>
      </p:sp>
      <p:pic>
        <p:nvPicPr>
          <p:cNvPr id="7" name="Picture 6" descr="taking-it-further.png"/>
          <p:cNvPicPr>
            <a:picLocks noChangeAspect="1"/>
          </p:cNvPicPr>
          <p:nvPr/>
        </p:nvPicPr>
        <p:blipFill>
          <a:blip r:embed="rId4" cstate="print"/>
          <a:stretch>
            <a:fillRect/>
          </a:stretch>
        </p:blipFill>
        <p:spPr>
          <a:xfrm>
            <a:off x="489577" y="3196174"/>
            <a:ext cx="2940959" cy="465652"/>
          </a:xfrm>
          <a:prstGeom prst="rect">
            <a:avLst/>
          </a:prstGeom>
        </p:spPr>
      </p:pic>
    </p:spTree>
    <p:extLst>
      <p:ext uri="{BB962C8B-B14F-4D97-AF65-F5344CB8AC3E}">
        <p14:creationId xmlns:p14="http://schemas.microsoft.com/office/powerpoint/2010/main" val="3130357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3446" y="381000"/>
            <a:ext cx="9144000" cy="646331"/>
          </a:xfrm>
          <a:prstGeom prst="rect">
            <a:avLst/>
          </a:prstGeom>
          <a:noFill/>
        </p:spPr>
        <p:txBody>
          <a:bodyPr wrap="square" rtlCol="0">
            <a:spAutoFit/>
          </a:bodyPr>
          <a:lstStyle/>
          <a:p>
            <a:pPr algn="ctr"/>
            <a:r>
              <a:rPr lang="en-US" sz="3600" b="1" dirty="0"/>
              <a:t>Skill </a:t>
            </a:r>
            <a:r>
              <a:rPr lang="en-US" sz="3600" b="1" dirty="0" smtClean="0"/>
              <a:t>6</a:t>
            </a:r>
            <a:r>
              <a:rPr lang="en-US" sz="3600" b="1" dirty="0"/>
              <a:t>: Broadcast a Presentation to the Web</a:t>
            </a:r>
          </a:p>
        </p:txBody>
      </p:sp>
      <p:sp>
        <p:nvSpPr>
          <p:cNvPr id="3" name="Slide Number Placeholder 2"/>
          <p:cNvSpPr>
            <a:spLocks noGrp="1"/>
          </p:cNvSpPr>
          <p:nvPr>
            <p:ph type="sldNum" sz="quarter" idx="12"/>
          </p:nvPr>
        </p:nvSpPr>
        <p:spPr/>
        <p:txBody>
          <a:bodyPr/>
          <a:lstStyle/>
          <a:p>
            <a:fld id="{C1881F87-F1D1-4E82-B161-792A900F0BBC}" type="slidenum">
              <a:rPr lang="en-US" smtClean="0"/>
              <a:pPr/>
              <a:t>26</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876821" y="1503725"/>
            <a:ext cx="7467601" cy="4893647"/>
          </a:xfrm>
          <a:prstGeom prst="rect">
            <a:avLst/>
          </a:prstGeom>
        </p:spPr>
        <p:txBody>
          <a:bodyPr wrap="square">
            <a:spAutoFit/>
          </a:bodyPr>
          <a:lstStyle/>
          <a:p>
            <a:pPr marL="457200" indent="-457200">
              <a:buFont typeface="Arial" pitchFamily="34" charset="0"/>
              <a:buChar char="•"/>
            </a:pPr>
            <a:r>
              <a:rPr lang="en-US" sz="2600" dirty="0" smtClean="0"/>
              <a:t>Click </a:t>
            </a:r>
            <a:r>
              <a:rPr lang="en-US" sz="2600" dirty="0"/>
              <a:t>the File tab.</a:t>
            </a:r>
          </a:p>
          <a:p>
            <a:pPr marL="457200" indent="-457200">
              <a:buFont typeface="Arial" pitchFamily="34" charset="0"/>
              <a:buChar char="•"/>
            </a:pPr>
            <a:r>
              <a:rPr lang="en-US" sz="2600" dirty="0" smtClean="0"/>
              <a:t>Click </a:t>
            </a:r>
            <a:r>
              <a:rPr lang="en-US" sz="2600" dirty="0"/>
              <a:t>the Save &amp; Send tab.</a:t>
            </a:r>
          </a:p>
          <a:p>
            <a:pPr marL="457200" indent="-457200">
              <a:buFont typeface="Arial" pitchFamily="34" charset="0"/>
              <a:buChar char="•"/>
            </a:pPr>
            <a:r>
              <a:rPr lang="en-US" sz="2600" dirty="0" smtClean="0"/>
              <a:t>Click </a:t>
            </a:r>
            <a:r>
              <a:rPr lang="en-US" sz="2600" i="1" dirty="0"/>
              <a:t>Broadcast Slide Show </a:t>
            </a:r>
            <a:r>
              <a:rPr lang="en-US" sz="2600" dirty="0"/>
              <a:t>in the Save &amp; Send category.</a:t>
            </a:r>
          </a:p>
          <a:p>
            <a:pPr marL="457200" indent="-457200">
              <a:buFont typeface="Arial" pitchFamily="34" charset="0"/>
              <a:buChar char="•"/>
            </a:pPr>
            <a:r>
              <a:rPr lang="en-US" sz="2600" dirty="0" smtClean="0"/>
              <a:t>Click </a:t>
            </a:r>
            <a:r>
              <a:rPr lang="en-US" sz="2600" dirty="0"/>
              <a:t>the </a:t>
            </a:r>
            <a:r>
              <a:rPr lang="en-US" sz="2600" i="1" dirty="0"/>
              <a:t>Broadcast Slide Show </a:t>
            </a:r>
            <a:r>
              <a:rPr lang="en-US" sz="2600" dirty="0"/>
              <a:t>option in </a:t>
            </a:r>
            <a:r>
              <a:rPr lang="en-US" sz="2600" dirty="0" smtClean="0"/>
              <a:t>the Broadcast </a:t>
            </a:r>
            <a:r>
              <a:rPr lang="en-US" sz="2600" dirty="0"/>
              <a:t>Slide Show category.</a:t>
            </a:r>
          </a:p>
          <a:p>
            <a:pPr marL="457200" indent="-457200">
              <a:buFont typeface="Arial" pitchFamily="34" charset="0"/>
              <a:buChar char="•"/>
            </a:pPr>
            <a:r>
              <a:rPr lang="en-US" sz="2600" dirty="0" smtClean="0"/>
              <a:t>In </a:t>
            </a:r>
            <a:r>
              <a:rPr lang="en-US" sz="2600" dirty="0"/>
              <a:t>the Broadcast Slide Show dialog box, click </a:t>
            </a:r>
            <a:r>
              <a:rPr lang="en-US" sz="2600" dirty="0" smtClean="0"/>
              <a:t>the Start </a:t>
            </a:r>
            <a:r>
              <a:rPr lang="en-US" sz="2600" dirty="0"/>
              <a:t>Broadcast button.</a:t>
            </a:r>
          </a:p>
          <a:p>
            <a:pPr marL="457200" indent="-457200">
              <a:buFont typeface="Arial" pitchFamily="34" charset="0"/>
              <a:buChar char="•"/>
            </a:pPr>
            <a:r>
              <a:rPr lang="en-US" sz="2600" dirty="0" smtClean="0"/>
              <a:t>Enter </a:t>
            </a:r>
            <a:r>
              <a:rPr lang="en-US" sz="2600" dirty="0"/>
              <a:t>your email address and password in the </a:t>
            </a:r>
            <a:r>
              <a:rPr lang="en-US" sz="2600" dirty="0" smtClean="0"/>
              <a:t>text boxes </a:t>
            </a:r>
            <a:r>
              <a:rPr lang="en-US" sz="2600" dirty="0"/>
              <a:t>provided in </a:t>
            </a:r>
            <a:r>
              <a:rPr lang="en-US" sz="2600" dirty="0" smtClean="0"/>
              <a:t>the Connecting to pptbroadcast.officeapps.live.com dialog </a:t>
            </a:r>
            <a:r>
              <a:rPr lang="en-US" sz="2600" dirty="0"/>
              <a:t>box.</a:t>
            </a:r>
          </a:p>
          <a:p>
            <a:pPr marL="457200" indent="-457200">
              <a:buFont typeface="Arial" pitchFamily="34" charset="0"/>
              <a:buChar char="•"/>
            </a:pPr>
            <a:r>
              <a:rPr lang="en-US" sz="2600" dirty="0" smtClean="0"/>
              <a:t>Click </a:t>
            </a:r>
            <a:r>
              <a:rPr lang="en-US" sz="2600" dirty="0"/>
              <a:t>OK.</a:t>
            </a:r>
            <a:endParaRPr lang="en-US" sz="2600" b="1" dirty="0"/>
          </a:p>
        </p:txBody>
      </p:sp>
    </p:spTree>
    <p:extLst>
      <p:ext uri="{BB962C8B-B14F-4D97-AF65-F5344CB8AC3E}">
        <p14:creationId xmlns:p14="http://schemas.microsoft.com/office/powerpoint/2010/main" val="4064542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6-S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8" y="0"/>
            <a:ext cx="9154438" cy="6324600"/>
          </a:xfrm>
          <a:prstGeom prst="rect">
            <a:avLst/>
          </a:prstGeom>
          <a:noFill/>
          <a:ln>
            <a:noFill/>
          </a:ln>
        </p:spPr>
      </p:pic>
      <p:sp>
        <p:nvSpPr>
          <p:cNvPr id="7" name="Line Callout 1 (Border and Accent Bar) 6"/>
          <p:cNvSpPr/>
          <p:nvPr/>
        </p:nvSpPr>
        <p:spPr>
          <a:xfrm>
            <a:off x="3006970" y="2476500"/>
            <a:ext cx="1565030" cy="990600"/>
          </a:xfrm>
          <a:prstGeom prst="accentBorderCallout1">
            <a:avLst>
              <a:gd name="adj1" fmla="val 18750"/>
              <a:gd name="adj2" fmla="val -8333"/>
              <a:gd name="adj3" fmla="val -21596"/>
              <a:gd name="adj4" fmla="val -4933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Click  </a:t>
            </a:r>
            <a:r>
              <a:rPr lang="en-US" dirty="0"/>
              <a:t>Broadcast Slide </a:t>
            </a:r>
            <a:r>
              <a:rPr lang="en-US" dirty="0" smtClean="0"/>
              <a:t>Show</a:t>
            </a:r>
            <a:r>
              <a:rPr lang="en-US" sz="1600" dirty="0" smtClean="0"/>
              <a:t>.</a:t>
            </a:r>
            <a:endParaRPr lang="en-US" sz="1600" dirty="0"/>
          </a:p>
        </p:txBody>
      </p:sp>
      <p:sp>
        <p:nvSpPr>
          <p:cNvPr id="8" name="Line Callout 1 (Border and Accent Bar) 7"/>
          <p:cNvSpPr/>
          <p:nvPr/>
        </p:nvSpPr>
        <p:spPr>
          <a:xfrm>
            <a:off x="4911970" y="1971805"/>
            <a:ext cx="1565030" cy="990600"/>
          </a:xfrm>
          <a:prstGeom prst="accentBorderCallout1">
            <a:avLst>
              <a:gd name="adj1" fmla="val 18750"/>
              <a:gd name="adj2" fmla="val -8333"/>
              <a:gd name="adj3" fmla="val 8751"/>
              <a:gd name="adj4" fmla="val -7815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r>
              <a:rPr lang="en-US" dirty="0" smtClean="0"/>
              <a:t>. Click  </a:t>
            </a:r>
            <a:r>
              <a:rPr lang="en-US" dirty="0"/>
              <a:t>Broadcast Slide </a:t>
            </a:r>
            <a:r>
              <a:rPr lang="en-US" dirty="0" smtClean="0"/>
              <a:t>Show</a:t>
            </a:r>
            <a:r>
              <a:rPr lang="en-US" sz="1600" dirty="0" smtClean="0"/>
              <a:t>.</a:t>
            </a:r>
            <a:endParaRPr lang="en-US" sz="1600" dirty="0"/>
          </a:p>
        </p:txBody>
      </p:sp>
      <p:sp>
        <p:nvSpPr>
          <p:cNvPr id="9" name="Line Callout 1 (Border and Accent Bar) 8"/>
          <p:cNvSpPr/>
          <p:nvPr/>
        </p:nvSpPr>
        <p:spPr>
          <a:xfrm>
            <a:off x="1447800" y="3668812"/>
            <a:ext cx="1752600" cy="762000"/>
          </a:xfrm>
          <a:prstGeom prst="accentBorderCallout1">
            <a:avLst>
              <a:gd name="adj1" fmla="val 18750"/>
              <a:gd name="adj2" fmla="val -8333"/>
              <a:gd name="adj3" fmla="val -106191"/>
              <a:gd name="adj4" fmla="val -5702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dirty="0" smtClean="0"/>
              <a:t>. Click the </a:t>
            </a:r>
            <a:r>
              <a:rPr lang="en-US" dirty="0"/>
              <a:t>Save &amp; Send </a:t>
            </a:r>
            <a:r>
              <a:rPr lang="en-US" dirty="0" smtClean="0"/>
              <a:t>tab</a:t>
            </a:r>
            <a:r>
              <a:rPr lang="en-US" sz="1600" dirty="0" smtClean="0"/>
              <a:t>.</a:t>
            </a:r>
            <a:endParaRPr lang="en-US" sz="1600" dirty="0"/>
          </a:p>
        </p:txBody>
      </p:sp>
      <p:sp>
        <p:nvSpPr>
          <p:cNvPr id="10" name="Line Callout 1 (Border and Accent Bar) 9"/>
          <p:cNvSpPr/>
          <p:nvPr/>
        </p:nvSpPr>
        <p:spPr>
          <a:xfrm>
            <a:off x="990600" y="304800"/>
            <a:ext cx="1565030" cy="762000"/>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r>
              <a:rPr lang="en-US" dirty="0" smtClean="0"/>
              <a:t>. Click the </a:t>
            </a:r>
            <a:r>
              <a:rPr lang="en-US" dirty="0"/>
              <a:t>File </a:t>
            </a:r>
            <a:r>
              <a:rPr lang="en-US" dirty="0" smtClean="0"/>
              <a:t>tab</a:t>
            </a:r>
            <a:r>
              <a:rPr lang="en-US" sz="1600" dirty="0" smtClean="0"/>
              <a:t>.</a:t>
            </a:r>
            <a:endParaRPr lang="en-US" sz="1600" dirty="0"/>
          </a:p>
        </p:txBody>
      </p:sp>
    </p:spTree>
    <p:extLst>
      <p:ext uri="{BB962C8B-B14F-4D97-AF65-F5344CB8AC3E}">
        <p14:creationId xmlns:p14="http://schemas.microsoft.com/office/powerpoint/2010/main" val="1357825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 y="457200"/>
            <a:ext cx="9144000" cy="553998"/>
          </a:xfrm>
          <a:prstGeom prst="rect">
            <a:avLst/>
          </a:prstGeom>
          <a:noFill/>
        </p:spPr>
        <p:txBody>
          <a:bodyPr wrap="square" rtlCol="0">
            <a:spAutoFit/>
          </a:bodyPr>
          <a:lstStyle/>
          <a:p>
            <a:pPr algn="ctr"/>
            <a:r>
              <a:rPr lang="en-US" sz="3000" b="1" dirty="0"/>
              <a:t>Skill </a:t>
            </a:r>
            <a:r>
              <a:rPr lang="en-US" sz="3000" b="1" dirty="0" smtClean="0"/>
              <a:t>6</a:t>
            </a:r>
            <a:r>
              <a:rPr lang="en-US" sz="3000" b="1" dirty="0"/>
              <a:t>: Broadcast a Presentation to the </a:t>
            </a:r>
            <a:r>
              <a:rPr lang="en-US" sz="3000" b="1" dirty="0" smtClean="0"/>
              <a:t>Web, continued</a:t>
            </a:r>
            <a:endParaRPr lang="en-US" sz="30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28</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457201" y="1329324"/>
            <a:ext cx="8153399" cy="4893647"/>
          </a:xfrm>
          <a:prstGeom prst="rect">
            <a:avLst/>
          </a:prstGeom>
        </p:spPr>
        <p:txBody>
          <a:bodyPr wrap="square">
            <a:spAutoFit/>
          </a:bodyPr>
          <a:lstStyle/>
          <a:p>
            <a:pPr marL="457200" indent="-457200">
              <a:buFont typeface="Arial" pitchFamily="34" charset="0"/>
              <a:buChar char="•"/>
            </a:pPr>
            <a:r>
              <a:rPr lang="en-US" sz="2400" dirty="0" smtClean="0"/>
              <a:t>In </a:t>
            </a:r>
            <a:r>
              <a:rPr lang="en-US" sz="2400" dirty="0"/>
              <a:t>the Broadcast Slide Show dialog box, click </a:t>
            </a:r>
            <a:r>
              <a:rPr lang="en-US" sz="2400" i="1" dirty="0"/>
              <a:t>Send </a:t>
            </a:r>
            <a:r>
              <a:rPr lang="en-US" sz="2400" i="1" dirty="0" smtClean="0"/>
              <a:t>in Email </a:t>
            </a:r>
            <a:r>
              <a:rPr lang="en-US" sz="2400" dirty="0"/>
              <a:t>and send the </a:t>
            </a:r>
            <a:r>
              <a:rPr lang="en-US" sz="2400" dirty="0" smtClean="0"/>
              <a:t>link to </a:t>
            </a:r>
            <a:r>
              <a:rPr lang="en-US" sz="2400" dirty="0"/>
              <a:t>yourself.</a:t>
            </a:r>
          </a:p>
          <a:p>
            <a:pPr marL="457200" indent="-457200">
              <a:buFont typeface="Arial" pitchFamily="34" charset="0"/>
              <a:buChar char="•"/>
            </a:pPr>
            <a:r>
              <a:rPr lang="en-US" sz="2400" dirty="0" smtClean="0"/>
              <a:t>Click </a:t>
            </a:r>
            <a:r>
              <a:rPr lang="en-US" sz="2400" dirty="0"/>
              <a:t>the Start Slide Show button to begin the live presentation. </a:t>
            </a:r>
            <a:r>
              <a:rPr lang="en-US" sz="2400" dirty="0" smtClean="0"/>
              <a:t>Individuals who </a:t>
            </a:r>
            <a:r>
              <a:rPr lang="en-US" sz="2400" dirty="0"/>
              <a:t>have followed the hyperlink provided </a:t>
            </a:r>
            <a:r>
              <a:rPr lang="en-US" sz="2400" dirty="0" smtClean="0"/>
              <a:t>can </a:t>
            </a:r>
            <a:r>
              <a:rPr lang="en-US" sz="2400" dirty="0"/>
              <a:t>watch </a:t>
            </a:r>
            <a:r>
              <a:rPr lang="en-US" sz="2400" dirty="0" smtClean="0"/>
              <a:t>the presentation </a:t>
            </a:r>
            <a:r>
              <a:rPr lang="en-US" sz="2400" dirty="0"/>
              <a:t>as you </a:t>
            </a:r>
            <a:r>
              <a:rPr lang="en-US" sz="2400" dirty="0" smtClean="0"/>
              <a:t>run it</a:t>
            </a:r>
            <a:r>
              <a:rPr lang="en-US" sz="2400" dirty="0"/>
              <a:t>. The slides advance automatically according </a:t>
            </a:r>
            <a:r>
              <a:rPr lang="en-US" sz="2400" dirty="0" smtClean="0"/>
              <a:t>to the </a:t>
            </a:r>
            <a:r>
              <a:rPr lang="en-US" sz="2400" dirty="0"/>
              <a:t>timings set in the slide show. The show continues to loop from </a:t>
            </a:r>
            <a:r>
              <a:rPr lang="en-US" sz="2400" dirty="0" smtClean="0"/>
              <a:t>the end back to the beginning.</a:t>
            </a:r>
            <a:endParaRPr lang="en-US" sz="2400" dirty="0"/>
          </a:p>
          <a:p>
            <a:pPr marL="457200" indent="-457200">
              <a:buFont typeface="Arial" pitchFamily="34" charset="0"/>
              <a:buChar char="•"/>
            </a:pPr>
            <a:r>
              <a:rPr lang="en-US" sz="2400" dirty="0" smtClean="0"/>
              <a:t>Press </a:t>
            </a:r>
            <a:r>
              <a:rPr lang="en-US" sz="2400" dirty="0"/>
              <a:t>Esc when you are done watching the slide show.</a:t>
            </a:r>
          </a:p>
          <a:p>
            <a:pPr marL="457200" indent="-457200">
              <a:buFont typeface="Arial" pitchFamily="34" charset="0"/>
              <a:buChar char="•"/>
            </a:pPr>
            <a:r>
              <a:rPr lang="en-US" sz="2400" dirty="0" smtClean="0"/>
              <a:t>Click </a:t>
            </a:r>
            <a:r>
              <a:rPr lang="en-US" sz="2400" dirty="0"/>
              <a:t>the End Broadcast button.</a:t>
            </a:r>
          </a:p>
          <a:p>
            <a:pPr marL="457200" indent="-457200">
              <a:buFont typeface="Arial" pitchFamily="34" charset="0"/>
              <a:buChar char="•"/>
            </a:pPr>
            <a:r>
              <a:rPr lang="en-US" sz="2400" dirty="0" smtClean="0"/>
              <a:t>At </a:t>
            </a:r>
            <a:r>
              <a:rPr lang="en-US" sz="2400" dirty="0"/>
              <a:t>the warning box indicating that all remote </a:t>
            </a:r>
            <a:r>
              <a:rPr lang="en-US" sz="2400" dirty="0" smtClean="0"/>
              <a:t>viewers will </a:t>
            </a:r>
            <a:r>
              <a:rPr lang="en-US" sz="2400" dirty="0"/>
              <a:t>be disconnected </a:t>
            </a:r>
            <a:r>
              <a:rPr lang="en-US" sz="2400" dirty="0" smtClean="0"/>
              <a:t>if you </a:t>
            </a:r>
            <a:r>
              <a:rPr lang="en-US" sz="2400" dirty="0"/>
              <a:t>continue, click End Broadcast.</a:t>
            </a:r>
          </a:p>
          <a:p>
            <a:pPr marL="457200" indent="-457200">
              <a:buFont typeface="Arial" pitchFamily="34" charset="0"/>
              <a:buChar char="•"/>
            </a:pPr>
            <a:r>
              <a:rPr lang="en-US" sz="2400" dirty="0" smtClean="0"/>
              <a:t>Close </a:t>
            </a:r>
            <a:r>
              <a:rPr lang="en-US" sz="2400" dirty="0"/>
              <a:t>the file.</a:t>
            </a:r>
          </a:p>
        </p:txBody>
      </p:sp>
    </p:spTree>
    <p:extLst>
      <p:ext uri="{BB962C8B-B14F-4D97-AF65-F5344CB8AC3E}">
        <p14:creationId xmlns:p14="http://schemas.microsoft.com/office/powerpoint/2010/main" val="2130494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29</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6-S9-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88"/>
            <a:ext cx="9144000" cy="6326688"/>
          </a:xfrm>
          <a:prstGeom prst="rect">
            <a:avLst/>
          </a:prstGeom>
          <a:noFill/>
          <a:ln>
            <a:noFill/>
          </a:ln>
        </p:spPr>
      </p:pic>
      <p:sp>
        <p:nvSpPr>
          <p:cNvPr id="7" name="Line Callout 1 (Border and Accent Bar) 6"/>
          <p:cNvSpPr/>
          <p:nvPr/>
        </p:nvSpPr>
        <p:spPr>
          <a:xfrm>
            <a:off x="2590800" y="3845491"/>
            <a:ext cx="1565030" cy="762000"/>
          </a:xfrm>
          <a:prstGeom prst="accentBorderCallout1">
            <a:avLst>
              <a:gd name="adj1" fmla="val 18750"/>
              <a:gd name="adj2" fmla="val -8333"/>
              <a:gd name="adj3" fmla="val -43725"/>
              <a:gd name="adj4" fmla="val -4613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Send </a:t>
            </a:r>
            <a:r>
              <a:rPr lang="en-US" dirty="0"/>
              <a:t>in </a:t>
            </a:r>
            <a:r>
              <a:rPr lang="en-US" dirty="0" smtClean="0"/>
              <a:t>Email option</a:t>
            </a:r>
            <a:endParaRPr lang="en-US" sz="1600" dirty="0"/>
          </a:p>
        </p:txBody>
      </p:sp>
      <p:sp>
        <p:nvSpPr>
          <p:cNvPr id="9" name="Line Callout 2 (Accent Bar) 8"/>
          <p:cNvSpPr/>
          <p:nvPr/>
        </p:nvSpPr>
        <p:spPr>
          <a:xfrm>
            <a:off x="4343400" y="4419600"/>
            <a:ext cx="2057400" cy="762000"/>
          </a:xfrm>
          <a:prstGeom prst="accentCallout2">
            <a:avLst>
              <a:gd name="adj1" fmla="val 3194"/>
              <a:gd name="adj2" fmla="val 109849"/>
              <a:gd name="adj3" fmla="val 24820"/>
              <a:gd name="adj4" fmla="val 110124"/>
              <a:gd name="adj5" fmla="val 180465"/>
              <a:gd name="adj6" fmla="val 17523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Start </a:t>
            </a:r>
            <a:r>
              <a:rPr lang="en-US" dirty="0"/>
              <a:t>Slide Show</a:t>
            </a:r>
            <a:r>
              <a:rPr lang="en-US" dirty="0" smtClean="0"/>
              <a:t> button </a:t>
            </a:r>
            <a:endParaRPr lang="en-US" sz="1600" dirty="0"/>
          </a:p>
        </p:txBody>
      </p:sp>
    </p:spTree>
    <p:extLst>
      <p:ext uri="{BB962C8B-B14F-4D97-AF65-F5344CB8AC3E}">
        <p14:creationId xmlns:p14="http://schemas.microsoft.com/office/powerpoint/2010/main" val="4079036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778384" y="384180"/>
            <a:ext cx="3774816" cy="769441"/>
          </a:xfrm>
          <a:prstGeom prst="rect">
            <a:avLst/>
          </a:prstGeom>
          <a:noFill/>
        </p:spPr>
        <p:txBody>
          <a:bodyPr wrap="none" rtlCol="0">
            <a:spAutoFit/>
          </a:bodyPr>
          <a:lstStyle/>
          <a:p>
            <a:r>
              <a:rPr lang="en-US" sz="4400" b="1" dirty="0"/>
              <a:t>Skills You Learn</a:t>
            </a:r>
          </a:p>
        </p:txBody>
      </p:sp>
      <p:sp>
        <p:nvSpPr>
          <p:cNvPr id="3" name="Slide Number Placeholder 2"/>
          <p:cNvSpPr>
            <a:spLocks noGrp="1"/>
          </p:cNvSpPr>
          <p:nvPr>
            <p:ph type="sldNum" sz="quarter" idx="12"/>
          </p:nvPr>
        </p:nvSpPr>
        <p:spPr/>
        <p:txBody>
          <a:bodyPr/>
          <a:lstStyle/>
          <a:p>
            <a:fld id="{C1881F87-F1D1-4E82-B161-792A900F0BBC}" type="slidenum">
              <a:rPr lang="en-US" smtClean="0"/>
              <a:pPr/>
              <a:t>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1108129" y="1905000"/>
            <a:ext cx="7010400" cy="4139595"/>
          </a:xfrm>
          <a:prstGeom prst="rect">
            <a:avLst/>
          </a:prstGeom>
        </p:spPr>
        <p:txBody>
          <a:bodyPr wrap="square">
            <a:spAutoFit/>
          </a:bodyPr>
          <a:lstStyle/>
          <a:p>
            <a:pPr marL="457200" indent="-457200" defTabSz="457200">
              <a:spcBef>
                <a:spcPts val="600"/>
              </a:spcBef>
              <a:buFont typeface="Arial" pitchFamily="34" charset="0"/>
              <a:buChar char="•"/>
            </a:pPr>
            <a:r>
              <a:rPr lang="en-US" sz="3400" dirty="0" smtClean="0"/>
              <a:t>Check </a:t>
            </a:r>
            <a:r>
              <a:rPr lang="en-US" sz="3400" dirty="0"/>
              <a:t>spelling</a:t>
            </a:r>
          </a:p>
          <a:p>
            <a:pPr marL="457200" indent="-457200" defTabSz="457200">
              <a:spcBef>
                <a:spcPts val="600"/>
              </a:spcBef>
              <a:buFont typeface="Arial" pitchFamily="34" charset="0"/>
              <a:buChar char="•"/>
            </a:pPr>
            <a:r>
              <a:rPr lang="en-US" sz="3400" dirty="0" smtClean="0"/>
              <a:t>Run </a:t>
            </a:r>
            <a:r>
              <a:rPr lang="en-US" sz="3400" dirty="0"/>
              <a:t>a show</a:t>
            </a:r>
          </a:p>
          <a:p>
            <a:pPr marL="457200" indent="-457200" defTabSz="457200">
              <a:spcBef>
                <a:spcPts val="600"/>
              </a:spcBef>
              <a:buFont typeface="Arial" pitchFamily="34" charset="0"/>
              <a:buChar char="•"/>
            </a:pPr>
            <a:r>
              <a:rPr lang="en-US" sz="3400" dirty="0" smtClean="0"/>
              <a:t>Rehearse </a:t>
            </a:r>
            <a:r>
              <a:rPr lang="en-US" sz="3400" dirty="0"/>
              <a:t>timings</a:t>
            </a:r>
          </a:p>
          <a:p>
            <a:pPr marL="457200" indent="-457200" defTabSz="457200">
              <a:spcBef>
                <a:spcPts val="600"/>
              </a:spcBef>
              <a:buFont typeface="Arial" pitchFamily="34" charset="0"/>
              <a:buChar char="•"/>
            </a:pPr>
            <a:r>
              <a:rPr lang="en-US" sz="3400" dirty="0" smtClean="0"/>
              <a:t>Set </a:t>
            </a:r>
            <a:r>
              <a:rPr lang="en-US" sz="3400" dirty="0"/>
              <a:t>up the show</a:t>
            </a:r>
          </a:p>
          <a:p>
            <a:pPr marL="457200" indent="-457200" defTabSz="457200">
              <a:spcBef>
                <a:spcPts val="600"/>
              </a:spcBef>
              <a:buFont typeface="Arial" pitchFamily="34" charset="0"/>
              <a:buChar char="•"/>
            </a:pPr>
            <a:r>
              <a:rPr lang="en-US" sz="3400" dirty="0" smtClean="0"/>
              <a:t>Print </a:t>
            </a:r>
            <a:r>
              <a:rPr lang="en-US" sz="3400" dirty="0"/>
              <a:t>presentation notes</a:t>
            </a:r>
          </a:p>
          <a:p>
            <a:pPr marL="465138" indent="-465138" defTabSz="457200">
              <a:spcBef>
                <a:spcPts val="600"/>
              </a:spcBef>
              <a:buFont typeface="Arial" pitchFamily="34" charset="0"/>
              <a:buChar char="•"/>
            </a:pPr>
            <a:r>
              <a:rPr lang="en-US" sz="3400" dirty="0" smtClean="0"/>
              <a:t>Broadcast </a:t>
            </a:r>
            <a:r>
              <a:rPr lang="en-US" sz="3400" dirty="0"/>
              <a:t>a presentation to </a:t>
            </a:r>
            <a:r>
              <a:rPr lang="en-US" sz="3400" dirty="0" smtClean="0"/>
              <a:t>the Web</a:t>
            </a:r>
            <a:endParaRPr lang="en-US" sz="3400" dirty="0"/>
          </a:p>
        </p:txBody>
      </p:sp>
    </p:spTree>
    <p:extLst>
      <p:ext uri="{BB962C8B-B14F-4D97-AF65-F5344CB8AC3E}">
        <p14:creationId xmlns:p14="http://schemas.microsoft.com/office/powerpoint/2010/main" val="789323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6-S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6" y="0"/>
            <a:ext cx="9144000" cy="6400800"/>
          </a:xfrm>
          <a:prstGeom prst="rect">
            <a:avLst/>
          </a:prstGeom>
          <a:noFill/>
          <a:ln>
            <a:noFill/>
          </a:ln>
        </p:spPr>
      </p:pic>
      <p:sp>
        <p:nvSpPr>
          <p:cNvPr id="7" name="Line Callout 1 (Border and Accent Bar) 6"/>
          <p:cNvSpPr/>
          <p:nvPr/>
        </p:nvSpPr>
        <p:spPr>
          <a:xfrm>
            <a:off x="4800600" y="381000"/>
            <a:ext cx="1828800" cy="762000"/>
          </a:xfrm>
          <a:prstGeom prst="accentBorderCallout1">
            <a:avLst>
              <a:gd name="adj1" fmla="val 18750"/>
              <a:gd name="adj2" fmla="val -8333"/>
              <a:gd name="adj3" fmla="val 50670"/>
              <a:gd name="adj4" fmla="val -6995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End </a:t>
            </a:r>
            <a:r>
              <a:rPr lang="en-US" dirty="0"/>
              <a:t>Broadcast </a:t>
            </a:r>
            <a:r>
              <a:rPr lang="en-US" dirty="0" smtClean="0"/>
              <a:t>button</a:t>
            </a:r>
            <a:endParaRPr lang="en-US" sz="1600" dirty="0"/>
          </a:p>
        </p:txBody>
      </p:sp>
    </p:spTree>
    <p:extLst>
      <p:ext uri="{BB962C8B-B14F-4D97-AF65-F5344CB8AC3E}">
        <p14:creationId xmlns:p14="http://schemas.microsoft.com/office/powerpoint/2010/main" val="3843142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227305"/>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304801" y="3201695"/>
            <a:ext cx="8534400" cy="30467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Calibri" pitchFamily="34" charset="0"/>
                <a:cs typeface="Calibri" pitchFamily="34" charset="0"/>
              </a:rPr>
              <a:t>Save a Presentation to the Web Using </a:t>
            </a:r>
            <a:r>
              <a:rPr lang="en-US" sz="3600" b="1" dirty="0" err="1" smtClean="0">
                <a:solidFill>
                  <a:srgbClr val="005FD4"/>
                </a:solidFill>
                <a:latin typeface="Calibri" pitchFamily="34" charset="0"/>
                <a:cs typeface="Calibri" pitchFamily="34" charset="0"/>
              </a:rPr>
              <a:t>SkyDrive</a:t>
            </a:r>
            <a:r>
              <a:rPr lang="en-US" sz="3600" b="1" dirty="0" smtClean="0">
                <a:solidFill>
                  <a:srgbClr val="005FD4"/>
                </a:solidFill>
                <a:latin typeface="Calibri" pitchFamily="34" charset="0"/>
                <a:cs typeface="Calibri" pitchFamily="34" charset="0"/>
              </a:rPr>
              <a:t>  </a:t>
            </a:r>
            <a:r>
              <a:rPr lang="en-US" sz="3200" dirty="0" smtClean="0">
                <a:solidFill>
                  <a:prstClr val="black">
                    <a:tint val="75000"/>
                  </a:prstClr>
                </a:solidFill>
              </a:rPr>
              <a:t>You </a:t>
            </a:r>
            <a:r>
              <a:rPr lang="en-US" sz="3200" dirty="0">
                <a:solidFill>
                  <a:prstClr val="black">
                    <a:tint val="75000"/>
                  </a:prstClr>
                </a:solidFill>
              </a:rPr>
              <a:t>can also save a presentation </a:t>
            </a:r>
            <a:r>
              <a:rPr lang="en-US" sz="3200" dirty="0" smtClean="0">
                <a:solidFill>
                  <a:prstClr val="black">
                    <a:tint val="75000"/>
                  </a:prstClr>
                </a:solidFill>
              </a:rPr>
              <a:t>to the </a:t>
            </a:r>
            <a:r>
              <a:rPr lang="en-US" sz="3200" dirty="0">
                <a:solidFill>
                  <a:prstClr val="black">
                    <a:tint val="75000"/>
                  </a:prstClr>
                </a:solidFill>
              </a:rPr>
              <a:t>Web by clicking the File tab, clicking </a:t>
            </a:r>
            <a:r>
              <a:rPr lang="en-US" sz="3200" dirty="0" smtClean="0">
                <a:solidFill>
                  <a:prstClr val="black">
                    <a:tint val="75000"/>
                  </a:prstClr>
                </a:solidFill>
              </a:rPr>
              <a:t>the Save </a:t>
            </a:r>
            <a:r>
              <a:rPr lang="en-US" sz="3200" dirty="0">
                <a:solidFill>
                  <a:prstClr val="black">
                    <a:tint val="75000"/>
                  </a:prstClr>
                </a:solidFill>
              </a:rPr>
              <a:t>&amp; Send tab, and then clicking the </a:t>
            </a:r>
            <a:r>
              <a:rPr lang="en-US" sz="3200" i="1" dirty="0" smtClean="0">
                <a:solidFill>
                  <a:prstClr val="black">
                    <a:tint val="75000"/>
                  </a:prstClr>
                </a:solidFill>
              </a:rPr>
              <a:t>Save to </a:t>
            </a:r>
            <a:r>
              <a:rPr lang="en-US" sz="3200" i="1" dirty="0">
                <a:solidFill>
                  <a:prstClr val="black">
                    <a:tint val="75000"/>
                  </a:prstClr>
                </a:solidFill>
              </a:rPr>
              <a:t>Web</a:t>
            </a:r>
            <a:r>
              <a:rPr lang="en-US" sz="3200" dirty="0">
                <a:solidFill>
                  <a:prstClr val="black">
                    <a:tint val="75000"/>
                  </a:prstClr>
                </a:solidFill>
              </a:rPr>
              <a:t> option in </a:t>
            </a:r>
            <a:r>
              <a:rPr lang="en-US" sz="3200" dirty="0" smtClean="0">
                <a:solidFill>
                  <a:prstClr val="black">
                    <a:tint val="75000"/>
                  </a:prstClr>
                </a:solidFill>
              </a:rPr>
              <a:t>the Save </a:t>
            </a:r>
            <a:r>
              <a:rPr lang="en-US" sz="3200" dirty="0">
                <a:solidFill>
                  <a:prstClr val="black">
                    <a:tint val="75000"/>
                  </a:prstClr>
                </a:solidFill>
              </a:rPr>
              <a:t>&amp; Send category.</a:t>
            </a:r>
          </a:p>
        </p:txBody>
      </p:sp>
      <p:pic>
        <p:nvPicPr>
          <p:cNvPr id="7" name="Picture 6" descr="taking-it-further.png"/>
          <p:cNvPicPr>
            <a:picLocks noChangeAspect="1"/>
          </p:cNvPicPr>
          <p:nvPr/>
        </p:nvPicPr>
        <p:blipFill>
          <a:blip r:embed="rId4" cstate="print"/>
          <a:stretch>
            <a:fillRect/>
          </a:stretch>
        </p:blipFill>
        <p:spPr>
          <a:xfrm>
            <a:off x="333922" y="2542555"/>
            <a:ext cx="2940959" cy="465652"/>
          </a:xfrm>
          <a:prstGeom prst="rect">
            <a:avLst/>
          </a:prstGeom>
        </p:spPr>
      </p:pic>
    </p:spTree>
    <p:extLst>
      <p:ext uri="{BB962C8B-B14F-4D97-AF65-F5344CB8AC3E}">
        <p14:creationId xmlns:p14="http://schemas.microsoft.com/office/powerpoint/2010/main" val="3904091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7" name="Content Placeholder 5"/>
          <p:cNvSpPr txBox="1">
            <a:spLocks/>
          </p:cNvSpPr>
          <p:nvPr/>
        </p:nvSpPr>
        <p:spPr>
          <a:xfrm>
            <a:off x="428596" y="764704"/>
            <a:ext cx="4186238" cy="2511896"/>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US" sz="1900" dirty="0"/>
              <a:t>Pressing the P key while running a slide </a:t>
            </a:r>
            <a:r>
              <a:rPr lang="en-US" sz="1900" dirty="0" smtClean="0"/>
              <a:t>show </a:t>
            </a:r>
            <a:endParaRPr lang="en-US" sz="1900" dirty="0"/>
          </a:p>
          <a:p>
            <a:pPr marL="693738" lvl="1" indent="-236538">
              <a:buClr>
                <a:schemeClr val="accent1"/>
              </a:buClr>
              <a:buSzPct val="100000"/>
              <a:buFont typeface="+mj-lt"/>
              <a:buAutoNum type="alphaLcPeriod"/>
            </a:pPr>
            <a:r>
              <a:rPr lang="en-US" sz="1900" dirty="0"/>
              <a:t>ends the show.</a:t>
            </a:r>
          </a:p>
          <a:p>
            <a:pPr marL="693738" lvl="1" indent="-236538">
              <a:buClr>
                <a:schemeClr val="accent1"/>
              </a:buClr>
              <a:buSzPct val="100000"/>
              <a:buFont typeface="+mj-lt"/>
              <a:buAutoNum type="alphaLcPeriod"/>
            </a:pPr>
            <a:r>
              <a:rPr lang="en-US" sz="1900" dirty="0" smtClean="0"/>
              <a:t>takes </a:t>
            </a:r>
            <a:r>
              <a:rPr lang="en-US" sz="1900" dirty="0"/>
              <a:t>you to the next slide.</a:t>
            </a:r>
          </a:p>
          <a:p>
            <a:pPr marL="693738" lvl="1" indent="-236538">
              <a:buClr>
                <a:schemeClr val="accent1"/>
              </a:buClr>
              <a:buSzPct val="100000"/>
              <a:buFont typeface="+mj-lt"/>
              <a:buAutoNum type="alphaLcPeriod"/>
            </a:pPr>
            <a:r>
              <a:rPr lang="en-US" sz="1900" dirty="0" smtClean="0"/>
              <a:t>takes </a:t>
            </a:r>
            <a:r>
              <a:rPr lang="en-US" sz="1900" dirty="0"/>
              <a:t>you to the previous slide.</a:t>
            </a:r>
          </a:p>
          <a:p>
            <a:pPr marL="693738" lvl="1" indent="-236538">
              <a:buClr>
                <a:schemeClr val="accent1"/>
              </a:buClr>
              <a:buSzPct val="100000"/>
              <a:buFont typeface="+mj-lt"/>
              <a:buAutoNum type="alphaLcPeriod"/>
            </a:pPr>
            <a:r>
              <a:rPr lang="en-US" sz="1900" dirty="0" smtClean="0"/>
              <a:t>restarts </a:t>
            </a:r>
            <a:r>
              <a:rPr lang="en-US" sz="1900" dirty="0"/>
              <a:t>the show.</a:t>
            </a:r>
            <a:endParaRPr lang="en-CA" sz="1900" dirty="0" smtClean="0"/>
          </a:p>
        </p:txBody>
      </p:sp>
      <p:sp>
        <p:nvSpPr>
          <p:cNvPr id="8" name="Content Placeholder 5"/>
          <p:cNvSpPr txBox="1">
            <a:spLocks/>
          </p:cNvSpPr>
          <p:nvPr/>
        </p:nvSpPr>
        <p:spPr>
          <a:xfrm>
            <a:off x="428596" y="342900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132"/>
              </a:spcBef>
              <a:buFont typeface="+mj-lt"/>
              <a:buAutoNum type="arabicParenR" startAt="6"/>
            </a:pPr>
            <a:r>
              <a:rPr lang="en-US" sz="1800" dirty="0"/>
              <a:t>If you want your slide presentation to </a:t>
            </a:r>
            <a:r>
              <a:rPr lang="en-US" sz="1800" dirty="0" smtClean="0"/>
              <a:t>run continuously </a:t>
            </a:r>
            <a:r>
              <a:rPr lang="en-US" sz="1800" dirty="0"/>
              <a:t>at a professional trade show, </a:t>
            </a:r>
            <a:r>
              <a:rPr lang="en-US" sz="1800" dirty="0" smtClean="0"/>
              <a:t>you must</a:t>
            </a:r>
            <a:endParaRPr lang="en-US" sz="1800" dirty="0"/>
          </a:p>
          <a:p>
            <a:pPr marL="693738" lvl="1" indent="-236538">
              <a:spcBef>
                <a:spcPts val="132"/>
              </a:spcBef>
            </a:pPr>
            <a:r>
              <a:rPr lang="en-US" dirty="0"/>
              <a:t>rehearse your presentation timings </a:t>
            </a:r>
            <a:r>
              <a:rPr lang="en-US" dirty="0" smtClean="0"/>
              <a:t>in advance</a:t>
            </a:r>
            <a:r>
              <a:rPr lang="en-US" dirty="0"/>
              <a:t>.</a:t>
            </a:r>
          </a:p>
          <a:p>
            <a:pPr marL="693738" lvl="1" indent="-236538">
              <a:spcBef>
                <a:spcPts val="132"/>
              </a:spcBef>
            </a:pPr>
            <a:r>
              <a:rPr lang="en-US" dirty="0" smtClean="0"/>
              <a:t> </a:t>
            </a:r>
            <a:r>
              <a:rPr lang="en-US" dirty="0"/>
              <a:t>uncheck </a:t>
            </a:r>
            <a:r>
              <a:rPr lang="en-US" i="1" dirty="0"/>
              <a:t>Use timings </a:t>
            </a:r>
            <a:r>
              <a:rPr lang="en-US" dirty="0"/>
              <a:t>if present.</a:t>
            </a:r>
          </a:p>
          <a:p>
            <a:pPr marL="693738" lvl="1" indent="-236538">
              <a:spcBef>
                <a:spcPts val="132"/>
              </a:spcBef>
            </a:pPr>
            <a:r>
              <a:rPr lang="en-US" dirty="0" smtClean="0"/>
              <a:t> </a:t>
            </a:r>
            <a:r>
              <a:rPr lang="en-US" dirty="0"/>
              <a:t>log in to your Windows Live account.</a:t>
            </a:r>
          </a:p>
          <a:p>
            <a:pPr marL="693738" lvl="1" indent="-236538">
              <a:spcBef>
                <a:spcPts val="132"/>
              </a:spcBef>
            </a:pPr>
            <a:r>
              <a:rPr lang="en-US" dirty="0" smtClean="0"/>
              <a:t> </a:t>
            </a:r>
            <a:r>
              <a:rPr lang="en-US" dirty="0"/>
              <a:t>create a custom show.</a:t>
            </a:r>
            <a:endParaRPr lang="en-CA" dirty="0"/>
          </a:p>
        </p:txBody>
      </p:sp>
      <p:sp>
        <p:nvSpPr>
          <p:cNvPr id="9" name="Content Placeholder 6"/>
          <p:cNvSpPr txBox="1">
            <a:spLocks/>
          </p:cNvSpPr>
          <p:nvPr/>
        </p:nvSpPr>
        <p:spPr>
          <a:xfrm>
            <a:off x="4687858" y="764704"/>
            <a:ext cx="4184651" cy="2511896"/>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132"/>
              </a:spcBef>
              <a:buClr>
                <a:schemeClr val="accent1"/>
              </a:buClr>
              <a:buSzPct val="80000"/>
              <a:buFont typeface="+mj-lt"/>
              <a:buAutoNum type="arabicParenR" startAt="7"/>
            </a:pPr>
            <a:r>
              <a:rPr lang="en-US" sz="1900" dirty="0">
                <a:latin typeface="Calibri" pitchFamily="34" charset="0"/>
                <a:cs typeface="Calibri" pitchFamily="34" charset="0"/>
              </a:rPr>
              <a:t>In PowerPoint you can </a:t>
            </a:r>
            <a:r>
              <a:rPr lang="en-US" sz="1900" dirty="0" smtClean="0">
                <a:latin typeface="Calibri" pitchFamily="34" charset="0"/>
                <a:cs typeface="Calibri" pitchFamily="34" charset="0"/>
              </a:rPr>
              <a:t>print</a:t>
            </a:r>
            <a:endParaRPr lang="en-US" sz="1900" dirty="0"/>
          </a:p>
          <a:p>
            <a:pPr marL="693738" lvl="1" indent="-236538">
              <a:spcBef>
                <a:spcPts val="456"/>
              </a:spcBef>
              <a:buClr>
                <a:schemeClr val="accent1"/>
              </a:buClr>
              <a:buFont typeface="+mj-lt"/>
              <a:buAutoNum type="alphaLcPeriod"/>
            </a:pPr>
            <a:r>
              <a:rPr lang="en-US" sz="1900" dirty="0"/>
              <a:t>full page slides.</a:t>
            </a:r>
          </a:p>
          <a:p>
            <a:pPr marL="693738" lvl="1" indent="-236538">
              <a:spcBef>
                <a:spcPts val="456"/>
              </a:spcBef>
              <a:buClr>
                <a:schemeClr val="accent1"/>
              </a:buClr>
              <a:buFont typeface="+mj-lt"/>
              <a:buAutoNum type="alphaLcPeriod"/>
            </a:pPr>
            <a:r>
              <a:rPr lang="en-US" sz="1900" dirty="0" smtClean="0"/>
              <a:t>handouts</a:t>
            </a:r>
            <a:r>
              <a:rPr lang="en-US" sz="1900" dirty="0"/>
              <a:t>.</a:t>
            </a:r>
          </a:p>
          <a:p>
            <a:pPr marL="693738" lvl="1" indent="-236538">
              <a:spcBef>
                <a:spcPts val="456"/>
              </a:spcBef>
              <a:buClr>
                <a:schemeClr val="accent1"/>
              </a:buClr>
              <a:buFont typeface="+mj-lt"/>
              <a:buAutoNum type="alphaLcPeriod"/>
            </a:pPr>
            <a:r>
              <a:rPr lang="en-US" sz="1900" dirty="0" smtClean="0"/>
              <a:t>notes</a:t>
            </a:r>
            <a:r>
              <a:rPr lang="en-US" sz="1900" dirty="0"/>
              <a:t>.</a:t>
            </a:r>
          </a:p>
          <a:p>
            <a:pPr marL="693738" lvl="1" indent="-236538">
              <a:spcBef>
                <a:spcPts val="456"/>
              </a:spcBef>
              <a:buClr>
                <a:schemeClr val="accent1"/>
              </a:buClr>
              <a:buFont typeface="+mj-lt"/>
              <a:buAutoNum type="alphaLcPeriod"/>
            </a:pPr>
            <a:r>
              <a:rPr lang="en-US" sz="1900" dirty="0" smtClean="0"/>
              <a:t>All </a:t>
            </a:r>
            <a:r>
              <a:rPr lang="en-US" sz="1900" dirty="0"/>
              <a:t>of the above</a:t>
            </a:r>
            <a:endParaRPr lang="en-CA" sz="1900" dirty="0"/>
          </a:p>
        </p:txBody>
      </p:sp>
      <p:sp>
        <p:nvSpPr>
          <p:cNvPr id="10" name="Content Placeholder 5"/>
          <p:cNvSpPr txBox="1">
            <a:spLocks/>
          </p:cNvSpPr>
          <p:nvPr/>
        </p:nvSpPr>
        <p:spPr>
          <a:xfrm>
            <a:off x="4710270" y="342900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1313" indent="-341313">
              <a:buFont typeface="+mj-lt"/>
              <a:buAutoNum type="arabicParenR" startAt="8"/>
            </a:pPr>
            <a:r>
              <a:rPr lang="en-US" sz="1800" dirty="0"/>
              <a:t>The Slide Show type option that is typically used to advance manually from slide to slide </a:t>
            </a:r>
            <a:r>
              <a:rPr lang="en-US" sz="1800" dirty="0" smtClean="0"/>
              <a:t>is</a:t>
            </a:r>
            <a:endParaRPr lang="en-US" sz="1800" dirty="0"/>
          </a:p>
          <a:p>
            <a:pPr marL="511175" lvl="1" indent="-279400"/>
            <a:r>
              <a:rPr lang="en-US" dirty="0"/>
              <a:t>b</a:t>
            </a:r>
            <a:r>
              <a:rPr lang="en-US" dirty="0" smtClean="0"/>
              <a:t>rowsed </a:t>
            </a:r>
            <a:r>
              <a:rPr lang="en-US" dirty="0"/>
              <a:t>by an </a:t>
            </a:r>
            <a:r>
              <a:rPr lang="en-US" dirty="0" smtClean="0"/>
              <a:t>individual (</a:t>
            </a:r>
            <a:r>
              <a:rPr lang="en-US" dirty="0"/>
              <a:t>window).</a:t>
            </a:r>
          </a:p>
          <a:p>
            <a:pPr marL="511175" lvl="1" indent="-279400"/>
            <a:r>
              <a:rPr lang="en-US" dirty="0"/>
              <a:t>b</a:t>
            </a:r>
            <a:r>
              <a:rPr lang="en-US" dirty="0" smtClean="0"/>
              <a:t>rowsed </a:t>
            </a:r>
            <a:r>
              <a:rPr lang="en-US" dirty="0"/>
              <a:t>at a kiosk (full screen).</a:t>
            </a:r>
          </a:p>
          <a:p>
            <a:pPr marL="511175" lvl="1" indent="-279400"/>
            <a:r>
              <a:rPr lang="en-US" dirty="0"/>
              <a:t>p</a:t>
            </a:r>
            <a:r>
              <a:rPr lang="en-US" dirty="0" smtClean="0"/>
              <a:t>resented </a:t>
            </a:r>
            <a:r>
              <a:rPr lang="en-US" dirty="0"/>
              <a:t>by a speaker (full screen).</a:t>
            </a:r>
          </a:p>
          <a:p>
            <a:pPr marL="511175" lvl="1" indent="-279400"/>
            <a:r>
              <a:rPr lang="en-US" dirty="0" smtClean="0"/>
              <a:t>looped </a:t>
            </a:r>
            <a:r>
              <a:rPr lang="en-US" dirty="0"/>
              <a:t>continuously until </a:t>
            </a:r>
            <a:r>
              <a:rPr lang="en-US" dirty="0" smtClean="0"/>
              <a:t>the Esc key is pressed.</a:t>
            </a:r>
            <a:endParaRPr lang="en-US" dirty="0"/>
          </a:p>
        </p:txBody>
      </p:sp>
      <p:sp>
        <p:nvSpPr>
          <p:cNvPr id="11" name="TextBox 10"/>
          <p:cNvSpPr txBox="1"/>
          <p:nvPr/>
        </p:nvSpPr>
        <p:spPr>
          <a:xfrm>
            <a:off x="3347864" y="295767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47864" y="599039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592092" y="295767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TextBox 13"/>
          <p:cNvSpPr txBox="1"/>
          <p:nvPr/>
        </p:nvSpPr>
        <p:spPr>
          <a:xfrm>
            <a:off x="7605539" y="5700654"/>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5" name="TextBox 14"/>
          <p:cNvSpPr txBox="1"/>
          <p:nvPr/>
        </p:nvSpPr>
        <p:spPr>
          <a:xfrm>
            <a:off x="7605539" y="5998446"/>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4158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3" end="3"/>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4" end="4"/>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4"/>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 y="381000"/>
            <a:ext cx="9144000" cy="646331"/>
          </a:xfrm>
          <a:prstGeom prst="rect">
            <a:avLst/>
          </a:prstGeom>
          <a:noFill/>
        </p:spPr>
        <p:txBody>
          <a:bodyPr wrap="square" rtlCol="0">
            <a:spAutoFit/>
          </a:bodyPr>
          <a:lstStyle/>
          <a:p>
            <a:pPr algn="ctr"/>
            <a:r>
              <a:rPr lang="en-US" sz="3600" b="1" dirty="0" smtClean="0"/>
              <a:t>Tasks </a:t>
            </a:r>
            <a:r>
              <a:rPr lang="en-US" sz="3600" b="1" dirty="0"/>
              <a:t>Summary</a:t>
            </a:r>
          </a:p>
        </p:txBody>
      </p:sp>
      <p:sp>
        <p:nvSpPr>
          <p:cNvPr id="3" name="Slide Number Placeholder 2"/>
          <p:cNvSpPr>
            <a:spLocks noGrp="1"/>
          </p:cNvSpPr>
          <p:nvPr>
            <p:ph type="sldNum" sz="quarter" idx="12"/>
          </p:nvPr>
        </p:nvSpPr>
        <p:spPr/>
        <p:txBody>
          <a:bodyPr/>
          <a:lstStyle/>
          <a:p>
            <a:fld id="{C1881F87-F1D1-4E82-B161-792A900F0BBC}" type="slidenum">
              <a:rPr lang="en-US" smtClean="0"/>
              <a:pPr/>
              <a:t>33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3" y="1371600"/>
            <a:ext cx="8751887"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206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23446" y="0"/>
            <a:ext cx="9144000" cy="6858000"/>
          </a:xfrm>
          <a:prstGeom prst="rect">
            <a:avLst/>
          </a:prstGeom>
        </p:spPr>
      </p:pic>
      <p:sp>
        <p:nvSpPr>
          <p:cNvPr id="7" name="TextBox 6"/>
          <p:cNvSpPr txBox="1"/>
          <p:nvPr/>
        </p:nvSpPr>
        <p:spPr>
          <a:xfrm>
            <a:off x="1" y="381000"/>
            <a:ext cx="9144000" cy="646331"/>
          </a:xfrm>
          <a:prstGeom prst="rect">
            <a:avLst/>
          </a:prstGeom>
          <a:noFill/>
        </p:spPr>
        <p:txBody>
          <a:bodyPr wrap="square" rtlCol="0">
            <a:spAutoFit/>
          </a:bodyPr>
          <a:lstStyle/>
          <a:p>
            <a:pPr algn="ctr"/>
            <a:r>
              <a:rPr lang="en-US" sz="3600" b="1" dirty="0"/>
              <a:t>Skill 1: Check Spelling</a:t>
            </a:r>
          </a:p>
        </p:txBody>
      </p:sp>
      <p:sp>
        <p:nvSpPr>
          <p:cNvPr id="3" name="Slide Number Placeholder 2"/>
          <p:cNvSpPr>
            <a:spLocks noGrp="1"/>
          </p:cNvSpPr>
          <p:nvPr>
            <p:ph type="sldNum" sz="quarter" idx="12"/>
          </p:nvPr>
        </p:nvSpPr>
        <p:spPr/>
        <p:txBody>
          <a:bodyPr/>
          <a:lstStyle/>
          <a:p>
            <a:fld id="{C1881F87-F1D1-4E82-B161-792A900F0BBC}" type="slidenum">
              <a:rPr lang="en-US" smtClean="0"/>
              <a:pPr/>
              <a:t>4</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513522" y="1503725"/>
            <a:ext cx="8077200" cy="4401205"/>
          </a:xfrm>
          <a:prstGeom prst="rect">
            <a:avLst/>
          </a:prstGeom>
        </p:spPr>
        <p:txBody>
          <a:bodyPr wrap="square">
            <a:spAutoFit/>
          </a:bodyPr>
          <a:lstStyle/>
          <a:p>
            <a:pPr marL="457200" indent="-457200">
              <a:buFont typeface="Arial" pitchFamily="34" charset="0"/>
              <a:buChar char="•"/>
            </a:pPr>
            <a:r>
              <a:rPr lang="en-US" sz="2800" dirty="0" smtClean="0"/>
              <a:t>Click </a:t>
            </a:r>
            <a:r>
              <a:rPr lang="en-US" sz="2800" dirty="0"/>
              <a:t>the Review tab.</a:t>
            </a:r>
          </a:p>
          <a:p>
            <a:pPr marL="457200" indent="-457200">
              <a:buFont typeface="Arial" pitchFamily="34" charset="0"/>
              <a:buChar char="•"/>
            </a:pPr>
            <a:r>
              <a:rPr lang="en-US" sz="2800" dirty="0" smtClean="0"/>
              <a:t>Click </a:t>
            </a:r>
            <a:r>
              <a:rPr lang="en-US" sz="2800" dirty="0"/>
              <a:t>the Spelling button in the Proofing group. </a:t>
            </a:r>
            <a:r>
              <a:rPr lang="en-US" sz="2800" dirty="0" smtClean="0"/>
              <a:t>This </a:t>
            </a:r>
            <a:r>
              <a:rPr lang="en-US" sz="2800" dirty="0"/>
              <a:t>opens the </a:t>
            </a:r>
            <a:r>
              <a:rPr lang="en-US" sz="2800" dirty="0" smtClean="0"/>
              <a:t>Spelling dialog </a:t>
            </a:r>
            <a:r>
              <a:rPr lang="en-US" sz="2800" dirty="0"/>
              <a:t>box.</a:t>
            </a:r>
          </a:p>
          <a:p>
            <a:pPr marL="457200" indent="-457200">
              <a:buFont typeface="Arial" pitchFamily="34" charset="0"/>
              <a:buChar char="•"/>
            </a:pPr>
            <a:r>
              <a:rPr lang="en-US" sz="2800" dirty="0" smtClean="0"/>
              <a:t>Make any corrections you feel are necessary by either clicking the Change button </a:t>
            </a:r>
            <a:r>
              <a:rPr lang="en-US" sz="2800" dirty="0"/>
              <a:t>to correct the spelling of the word </a:t>
            </a:r>
            <a:r>
              <a:rPr lang="en-US" sz="2800" dirty="0" smtClean="0"/>
              <a:t>or clicking the Ignore or Ignore All button.</a:t>
            </a:r>
            <a:endParaRPr lang="en-US" sz="2800" dirty="0"/>
          </a:p>
          <a:p>
            <a:pPr marL="457200" indent="-457200">
              <a:buFont typeface="Arial" pitchFamily="34" charset="0"/>
              <a:buChar char="•"/>
            </a:pPr>
            <a:r>
              <a:rPr lang="en-US" sz="2800" dirty="0" smtClean="0"/>
              <a:t>When </a:t>
            </a:r>
            <a:r>
              <a:rPr lang="en-US" sz="2800" dirty="0"/>
              <a:t>the message </a:t>
            </a:r>
            <a:r>
              <a:rPr lang="en-US" sz="2800" dirty="0" smtClean="0"/>
              <a:t>appears saying </a:t>
            </a:r>
            <a:r>
              <a:rPr lang="en-US" sz="2800" dirty="0"/>
              <a:t>the spelling check </a:t>
            </a:r>
            <a:r>
              <a:rPr lang="en-US" sz="2800" dirty="0" smtClean="0"/>
              <a:t>is complete</a:t>
            </a:r>
            <a:r>
              <a:rPr lang="en-US" sz="2800" dirty="0"/>
              <a:t>, click OK.</a:t>
            </a:r>
          </a:p>
          <a:p>
            <a:pPr marL="457200" indent="-457200">
              <a:buFont typeface="Arial" pitchFamily="34" charset="0"/>
              <a:buChar char="•"/>
            </a:pPr>
            <a:r>
              <a:rPr lang="en-US" sz="2800" dirty="0" smtClean="0"/>
              <a:t>Save </a:t>
            </a:r>
            <a:r>
              <a:rPr lang="en-US" sz="2800" dirty="0"/>
              <a:t>the file.</a:t>
            </a:r>
          </a:p>
        </p:txBody>
      </p:sp>
    </p:spTree>
    <p:extLst>
      <p:ext uri="{BB962C8B-B14F-4D97-AF65-F5344CB8AC3E}">
        <p14:creationId xmlns:p14="http://schemas.microsoft.com/office/powerpoint/2010/main" val="3455561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5</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1-S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067800" cy="6400800"/>
          </a:xfrm>
          <a:prstGeom prst="rect">
            <a:avLst/>
          </a:prstGeom>
          <a:noFill/>
          <a:ln>
            <a:noFill/>
          </a:ln>
        </p:spPr>
      </p:pic>
      <p:sp>
        <p:nvSpPr>
          <p:cNvPr id="7" name="Line Callout 1 (Border and Accent Bar) 6"/>
          <p:cNvSpPr/>
          <p:nvPr/>
        </p:nvSpPr>
        <p:spPr>
          <a:xfrm>
            <a:off x="4490882" y="381000"/>
            <a:ext cx="1565030" cy="762000"/>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Review tab</a:t>
            </a:r>
            <a:endParaRPr lang="en-US" sz="1600" dirty="0"/>
          </a:p>
        </p:txBody>
      </p:sp>
      <p:sp>
        <p:nvSpPr>
          <p:cNvPr id="8" name="Line Callout 1 (Border and Accent Bar) 7"/>
          <p:cNvSpPr/>
          <p:nvPr/>
        </p:nvSpPr>
        <p:spPr>
          <a:xfrm>
            <a:off x="990600" y="838200"/>
            <a:ext cx="1981200" cy="685800"/>
          </a:xfrm>
          <a:prstGeom prst="accentBorderCallout1">
            <a:avLst>
              <a:gd name="adj1" fmla="val 18750"/>
              <a:gd name="adj2" fmla="val -8333"/>
              <a:gd name="adj3" fmla="val -16188"/>
              <a:gd name="adj4" fmla="val -3522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Spelling button</a:t>
            </a:r>
            <a:endParaRPr lang="en-US" sz="1600" dirty="0"/>
          </a:p>
        </p:txBody>
      </p:sp>
      <p:sp>
        <p:nvSpPr>
          <p:cNvPr id="10" name="Line Callout 2 (Accent Bar) 9"/>
          <p:cNvSpPr/>
          <p:nvPr/>
        </p:nvSpPr>
        <p:spPr>
          <a:xfrm>
            <a:off x="4763446" y="3771900"/>
            <a:ext cx="1724878" cy="685800"/>
          </a:xfrm>
          <a:prstGeom prst="accentCallout2">
            <a:avLst>
              <a:gd name="adj1" fmla="val 3194"/>
              <a:gd name="adj2" fmla="val 109849"/>
              <a:gd name="adj3" fmla="val 24820"/>
              <a:gd name="adj4" fmla="val 110124"/>
              <a:gd name="adj5" fmla="val 143423"/>
              <a:gd name="adj6" fmla="val 13254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Spelling dialog box</a:t>
            </a:r>
            <a:endParaRPr lang="en-US" sz="1600" dirty="0"/>
          </a:p>
        </p:txBody>
      </p:sp>
    </p:spTree>
    <p:extLst>
      <p:ext uri="{BB962C8B-B14F-4D97-AF65-F5344CB8AC3E}">
        <p14:creationId xmlns:p14="http://schemas.microsoft.com/office/powerpoint/2010/main" val="115629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276600"/>
            <a:ext cx="8243911" cy="2971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Add Words to the Spelling </a:t>
            </a:r>
            <a:r>
              <a:rPr lang="en-US" sz="3200" b="1" dirty="0" smtClean="0">
                <a:solidFill>
                  <a:srgbClr val="005FD4"/>
                </a:solidFill>
                <a:latin typeface="Calibri" pitchFamily="34" charset="0"/>
                <a:cs typeface="Calibri" pitchFamily="34" charset="0"/>
              </a:rPr>
              <a:t>Check Dictionary   </a:t>
            </a:r>
            <a:r>
              <a:rPr lang="en-US" sz="3200" dirty="0" smtClean="0">
                <a:solidFill>
                  <a:prstClr val="black">
                    <a:tint val="75000"/>
                  </a:prstClr>
                </a:solidFill>
              </a:rPr>
              <a:t>Any </a:t>
            </a:r>
            <a:r>
              <a:rPr lang="en-US" sz="3200" dirty="0">
                <a:solidFill>
                  <a:prstClr val="black">
                    <a:tint val="75000"/>
                  </a:prstClr>
                </a:solidFill>
              </a:rPr>
              <a:t>word not found in </a:t>
            </a:r>
            <a:r>
              <a:rPr lang="en-US" sz="3200" dirty="0" smtClean="0">
                <a:solidFill>
                  <a:prstClr val="black">
                    <a:tint val="75000"/>
                  </a:prstClr>
                </a:solidFill>
              </a:rPr>
              <a:t>the dictionary </a:t>
            </a:r>
            <a:r>
              <a:rPr lang="en-US" sz="3200" dirty="0">
                <a:solidFill>
                  <a:prstClr val="black">
                    <a:tint val="75000"/>
                  </a:prstClr>
                </a:solidFill>
              </a:rPr>
              <a:t>is questioned during the </a:t>
            </a:r>
            <a:r>
              <a:rPr lang="en-US" sz="3200" dirty="0" smtClean="0">
                <a:solidFill>
                  <a:prstClr val="black">
                    <a:tint val="75000"/>
                  </a:prstClr>
                </a:solidFill>
              </a:rPr>
              <a:t>spelling check. If you often use a word that the spelling check questions, you can add that word to the spelling check dictionary.</a:t>
            </a:r>
            <a:endParaRPr lang="en-US" sz="3200" dirty="0">
              <a:solidFill>
                <a:prstClr val="black">
                  <a:tint val="75000"/>
                </a:prstClr>
              </a:solidFill>
            </a:endParaRPr>
          </a:p>
        </p:txBody>
      </p:sp>
      <p:pic>
        <p:nvPicPr>
          <p:cNvPr id="7" name="Picture 6" descr="taking-it-further.png"/>
          <p:cNvPicPr>
            <a:picLocks noChangeAspect="1"/>
          </p:cNvPicPr>
          <p:nvPr/>
        </p:nvPicPr>
        <p:blipFill>
          <a:blip r:embed="rId4" cstate="print"/>
          <a:stretch>
            <a:fillRect/>
          </a:stretch>
        </p:blipFill>
        <p:spPr>
          <a:xfrm>
            <a:off x="541248" y="2528640"/>
            <a:ext cx="2940959" cy="465652"/>
          </a:xfrm>
          <a:prstGeom prst="rect">
            <a:avLst/>
          </a:prstGeom>
        </p:spPr>
      </p:pic>
    </p:spTree>
    <p:extLst>
      <p:ext uri="{BB962C8B-B14F-4D97-AF65-F5344CB8AC3E}">
        <p14:creationId xmlns:p14="http://schemas.microsoft.com/office/powerpoint/2010/main" val="334296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1921" y="367467"/>
            <a:ext cx="9144000" cy="646331"/>
          </a:xfrm>
          <a:prstGeom prst="rect">
            <a:avLst/>
          </a:prstGeom>
          <a:noFill/>
        </p:spPr>
        <p:txBody>
          <a:bodyPr wrap="square" rtlCol="0">
            <a:spAutoFit/>
          </a:bodyPr>
          <a:lstStyle/>
          <a:p>
            <a:pPr algn="ctr"/>
            <a:r>
              <a:rPr lang="en-US" sz="3600" b="1" dirty="0"/>
              <a:t>Skill </a:t>
            </a:r>
            <a:r>
              <a:rPr lang="en-US" sz="3600" b="1" dirty="0" smtClean="0"/>
              <a:t>2: Run a Show</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7</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304800" y="1503725"/>
            <a:ext cx="8487508" cy="4724370"/>
          </a:xfrm>
          <a:prstGeom prst="rect">
            <a:avLst/>
          </a:prstGeom>
        </p:spPr>
        <p:txBody>
          <a:bodyPr wrap="square">
            <a:spAutoFit/>
          </a:bodyPr>
          <a:lstStyle/>
          <a:p>
            <a:pPr marL="457200" indent="-457200">
              <a:buFont typeface="Arial" pitchFamily="34" charset="0"/>
              <a:buChar char="•"/>
            </a:pPr>
            <a:r>
              <a:rPr lang="en-US" sz="2800" dirty="0" smtClean="0"/>
              <a:t>Click </a:t>
            </a:r>
            <a:r>
              <a:rPr lang="en-US" sz="2800" dirty="0"/>
              <a:t>the Slide Show tab.</a:t>
            </a:r>
          </a:p>
          <a:p>
            <a:pPr marL="457200" indent="-457200">
              <a:buFont typeface="Arial" pitchFamily="34" charset="0"/>
              <a:buChar char="•"/>
            </a:pPr>
            <a:r>
              <a:rPr lang="en-US" sz="2800" dirty="0" smtClean="0"/>
              <a:t>Click </a:t>
            </a:r>
            <a:r>
              <a:rPr lang="en-US" sz="2800" dirty="0"/>
              <a:t>the From Beginning button to display the slide show from the first slide.</a:t>
            </a:r>
          </a:p>
          <a:p>
            <a:pPr marL="457200" indent="-457200">
              <a:buFont typeface="Arial" pitchFamily="34" charset="0"/>
              <a:buChar char="•"/>
            </a:pPr>
            <a:r>
              <a:rPr lang="en-US" sz="2800" dirty="0" smtClean="0"/>
              <a:t>Press </a:t>
            </a:r>
            <a:r>
              <a:rPr lang="en-US" sz="2800" dirty="0"/>
              <a:t>the </a:t>
            </a:r>
            <a:r>
              <a:rPr lang="en-US" sz="2800" dirty="0" smtClean="0"/>
              <a:t>Right Arrow </a:t>
            </a:r>
            <a:r>
              <a:rPr lang="en-US" sz="2800" dirty="0"/>
              <a:t>key one time to proceed from Slide 1 </a:t>
            </a:r>
            <a:r>
              <a:rPr lang="en-US" sz="2800" dirty="0" smtClean="0"/>
              <a:t>to </a:t>
            </a:r>
            <a:r>
              <a:rPr lang="en-US" sz="2800" dirty="0"/>
              <a:t>Slide </a:t>
            </a:r>
            <a:r>
              <a:rPr lang="en-US" sz="2800" dirty="0" smtClean="0"/>
              <a:t>2.</a:t>
            </a:r>
            <a:endParaRPr lang="en-US" sz="2800" dirty="0"/>
          </a:p>
          <a:p>
            <a:pPr marL="457200" indent="-457200">
              <a:buFont typeface="Arial" pitchFamily="34" charset="0"/>
              <a:buChar char="•"/>
            </a:pPr>
            <a:r>
              <a:rPr lang="en-US" sz="2800" dirty="0" smtClean="0"/>
              <a:t>Press </a:t>
            </a:r>
            <a:r>
              <a:rPr lang="en-US" sz="2800" dirty="0"/>
              <a:t>the </a:t>
            </a:r>
            <a:r>
              <a:rPr lang="en-US" sz="2800" dirty="0" smtClean="0"/>
              <a:t>Left Arrow </a:t>
            </a:r>
            <a:r>
              <a:rPr lang="en-US" sz="2800" dirty="0"/>
              <a:t>key one time to move from Slide 2 back to Slide </a:t>
            </a:r>
            <a:r>
              <a:rPr lang="en-US" sz="2800" dirty="0" smtClean="0"/>
              <a:t>1.</a:t>
            </a:r>
            <a:endParaRPr lang="en-US" sz="2800" dirty="0"/>
          </a:p>
          <a:p>
            <a:pPr marL="457200" indent="-457200">
              <a:buFont typeface="Arial" pitchFamily="34" charset="0"/>
              <a:buChar char="•"/>
            </a:pPr>
            <a:r>
              <a:rPr lang="en-US" sz="2800" dirty="0" smtClean="0"/>
              <a:t>Click </a:t>
            </a:r>
            <a:r>
              <a:rPr lang="en-US" sz="2800" dirty="0"/>
              <a:t>your mouse to move from Slide 1 to Slide </a:t>
            </a:r>
            <a:r>
              <a:rPr lang="en-US" sz="2800" dirty="0" smtClean="0"/>
              <a:t>2.</a:t>
            </a:r>
            <a:endParaRPr lang="en-US" sz="2800" dirty="0"/>
          </a:p>
          <a:p>
            <a:pPr marL="457200" indent="-457200">
              <a:buFont typeface="Arial" pitchFamily="34" charset="0"/>
              <a:buChar char="•"/>
            </a:pPr>
            <a:r>
              <a:rPr lang="en-US" sz="2800" dirty="0" smtClean="0"/>
              <a:t>Press </a:t>
            </a:r>
            <a:r>
              <a:rPr lang="en-US" sz="2800" dirty="0"/>
              <a:t>the spacebar one time to move from Slide 2 to Slide </a:t>
            </a:r>
            <a:r>
              <a:rPr lang="en-US" sz="2800" dirty="0" smtClean="0"/>
              <a:t>3.</a:t>
            </a:r>
            <a:endParaRPr lang="en-US" sz="2100" dirty="0"/>
          </a:p>
          <a:p>
            <a:pPr marL="457200" indent="-457200">
              <a:buFont typeface="Arial" pitchFamily="34" charset="0"/>
              <a:buChar char="•"/>
            </a:pPr>
            <a:endParaRPr lang="en-US" sz="2100" b="1" dirty="0"/>
          </a:p>
        </p:txBody>
      </p:sp>
    </p:spTree>
    <p:extLst>
      <p:ext uri="{BB962C8B-B14F-4D97-AF65-F5344CB8AC3E}">
        <p14:creationId xmlns:p14="http://schemas.microsoft.com/office/powerpoint/2010/main" val="382546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1921" y="367467"/>
            <a:ext cx="9144000" cy="646331"/>
          </a:xfrm>
          <a:prstGeom prst="rect">
            <a:avLst/>
          </a:prstGeom>
          <a:noFill/>
        </p:spPr>
        <p:txBody>
          <a:bodyPr wrap="square" rtlCol="0">
            <a:spAutoFit/>
          </a:bodyPr>
          <a:lstStyle/>
          <a:p>
            <a:pPr algn="ctr"/>
            <a:r>
              <a:rPr lang="en-US" sz="3600" b="1" dirty="0"/>
              <a:t>Skill </a:t>
            </a:r>
            <a:r>
              <a:rPr lang="en-US" sz="3600" b="1" dirty="0" smtClean="0"/>
              <a:t>2: Run a </a:t>
            </a:r>
            <a:r>
              <a:rPr lang="en-US" sz="3600" b="1" dirty="0" smtClean="0"/>
              <a:t>Show, continued</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8</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04800" y="1303670"/>
            <a:ext cx="8487508" cy="400110"/>
          </a:xfrm>
          <a:prstGeom prst="rect">
            <a:avLst/>
          </a:prstGeom>
        </p:spPr>
        <p:txBody>
          <a:bodyPr wrap="square">
            <a:spAutoFit/>
          </a:bodyPr>
          <a:lstStyle/>
          <a:p>
            <a:pPr marL="342900" indent="-342900">
              <a:buFont typeface="+mj-lt"/>
              <a:buAutoNum type="arabicPeriod"/>
            </a:pPr>
            <a:endParaRPr lang="en-US" sz="2000" dirty="0"/>
          </a:p>
        </p:txBody>
      </p:sp>
      <p:sp>
        <p:nvSpPr>
          <p:cNvPr id="8" name="Rectangle 7"/>
          <p:cNvSpPr/>
          <p:nvPr/>
        </p:nvSpPr>
        <p:spPr>
          <a:xfrm>
            <a:off x="304800" y="1503725"/>
            <a:ext cx="8487508" cy="3970318"/>
          </a:xfrm>
          <a:prstGeom prst="rect">
            <a:avLst/>
          </a:prstGeom>
        </p:spPr>
        <p:txBody>
          <a:bodyPr wrap="square">
            <a:spAutoFit/>
          </a:bodyPr>
          <a:lstStyle/>
          <a:p>
            <a:pPr marL="457200" indent="-457200">
              <a:buFont typeface="Arial" pitchFamily="34" charset="0"/>
              <a:buChar char="•"/>
            </a:pPr>
            <a:r>
              <a:rPr lang="en-US" sz="2800" dirty="0" smtClean="0"/>
              <a:t>Press </a:t>
            </a:r>
            <a:r>
              <a:rPr lang="en-US" sz="2800" dirty="0"/>
              <a:t>the Backspace key one time to move from Slide 3 to Slide </a:t>
            </a:r>
            <a:r>
              <a:rPr lang="en-US" sz="2800" dirty="0" smtClean="0"/>
              <a:t>2.</a:t>
            </a:r>
            <a:endParaRPr lang="en-US" sz="2800" dirty="0"/>
          </a:p>
          <a:p>
            <a:pPr marL="457200" indent="-457200">
              <a:buFont typeface="Arial" pitchFamily="34" charset="0"/>
              <a:buChar char="•"/>
            </a:pPr>
            <a:r>
              <a:rPr lang="en-US" sz="2800" dirty="0" smtClean="0"/>
              <a:t>Right-click </a:t>
            </a:r>
            <a:r>
              <a:rPr lang="en-US" sz="2800" dirty="0"/>
              <a:t>the mouse, click </a:t>
            </a:r>
            <a:r>
              <a:rPr lang="en-US" sz="2800" i="1" dirty="0"/>
              <a:t>Go to Slide </a:t>
            </a:r>
            <a:r>
              <a:rPr lang="en-US" sz="2800" dirty="0"/>
              <a:t>in the pop-up menu, and then </a:t>
            </a:r>
            <a:r>
              <a:rPr lang="en-US" sz="2800" dirty="0" smtClean="0"/>
              <a:t>click </a:t>
            </a:r>
            <a:r>
              <a:rPr lang="en-US" sz="2800" i="1" dirty="0" smtClean="0"/>
              <a:t>4. </a:t>
            </a:r>
            <a:r>
              <a:rPr lang="en-US" sz="2800" dirty="0"/>
              <a:t>This takes you to Slide 4</a:t>
            </a:r>
            <a:r>
              <a:rPr lang="en-US" sz="2800" dirty="0" smtClean="0"/>
              <a:t>.</a:t>
            </a:r>
          </a:p>
          <a:p>
            <a:pPr marL="457200" indent="-457200">
              <a:buFont typeface="Arial" pitchFamily="34" charset="0"/>
              <a:buChar char="•"/>
            </a:pPr>
            <a:r>
              <a:rPr lang="en-US" sz="2800" dirty="0" smtClean="0"/>
              <a:t>Click </a:t>
            </a:r>
            <a:r>
              <a:rPr lang="en-US" sz="2800" dirty="0"/>
              <a:t>the left arrow button in the Slide Show toolbar on the bottom-left corner of the screen to navigate from Slide 4 to </a:t>
            </a:r>
            <a:r>
              <a:rPr lang="en-US" sz="2800" dirty="0" smtClean="0"/>
              <a:t>Slide 3. </a:t>
            </a:r>
            <a:endParaRPr lang="en-US" sz="2800" dirty="0"/>
          </a:p>
          <a:p>
            <a:pPr marL="457200" indent="-457200">
              <a:buFont typeface="Arial" pitchFamily="34" charset="0"/>
              <a:buChar char="•"/>
            </a:pPr>
            <a:r>
              <a:rPr lang="en-US" sz="2800" dirty="0"/>
              <a:t>Right-click the current slide and click </a:t>
            </a:r>
            <a:r>
              <a:rPr lang="en-US" sz="2800" i="1" dirty="0"/>
              <a:t>End Show </a:t>
            </a:r>
            <a:r>
              <a:rPr lang="en-US" sz="2800" dirty="0"/>
              <a:t>in the pop-up menu. This returns you to the Normal view</a:t>
            </a:r>
            <a:r>
              <a:rPr lang="en-US" sz="2800" dirty="0" smtClean="0"/>
              <a:t>.</a:t>
            </a:r>
            <a:endParaRPr lang="en-US" sz="2100" b="1" dirty="0"/>
          </a:p>
        </p:txBody>
      </p:sp>
    </p:spTree>
    <p:extLst>
      <p:ext uri="{BB962C8B-B14F-4D97-AF65-F5344CB8AC3E}">
        <p14:creationId xmlns:p14="http://schemas.microsoft.com/office/powerpoint/2010/main" val="45704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9</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4/S2-S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75"/>
            <a:ext cx="9144000" cy="6396625"/>
          </a:xfrm>
          <a:prstGeom prst="rect">
            <a:avLst/>
          </a:prstGeom>
          <a:noFill/>
          <a:ln>
            <a:noFill/>
          </a:ln>
        </p:spPr>
      </p:pic>
      <p:sp>
        <p:nvSpPr>
          <p:cNvPr id="7" name="Line Callout 1 (Border and Accent Bar) 6"/>
          <p:cNvSpPr/>
          <p:nvPr/>
        </p:nvSpPr>
        <p:spPr>
          <a:xfrm>
            <a:off x="3962400" y="381000"/>
            <a:ext cx="1905000" cy="762000"/>
          </a:xfrm>
          <a:prstGeom prst="accentBorderCallout1">
            <a:avLst>
              <a:gd name="adj1" fmla="val 18750"/>
              <a:gd name="adj2" fmla="val -8333"/>
              <a:gd name="adj3" fmla="val -4663"/>
              <a:gd name="adj4" fmla="val -3471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Slide Show</a:t>
            </a:r>
            <a:r>
              <a:rPr lang="en-US" dirty="0" smtClean="0"/>
              <a:t> tab</a:t>
            </a:r>
            <a:endParaRPr lang="en-US" sz="1600" dirty="0"/>
          </a:p>
        </p:txBody>
      </p:sp>
      <p:sp>
        <p:nvSpPr>
          <p:cNvPr id="8" name="Line Callout 1 (Border and Accent Bar) 7"/>
          <p:cNvSpPr/>
          <p:nvPr/>
        </p:nvSpPr>
        <p:spPr>
          <a:xfrm>
            <a:off x="990600" y="801143"/>
            <a:ext cx="1981200" cy="799057"/>
          </a:xfrm>
          <a:prstGeom prst="accentBorderCallout1">
            <a:avLst>
              <a:gd name="adj1" fmla="val 18750"/>
              <a:gd name="adj2" fmla="val -8333"/>
              <a:gd name="adj3" fmla="val -12327"/>
              <a:gd name="adj4" fmla="val -3052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From </a:t>
            </a:r>
            <a:r>
              <a:rPr lang="en-US" dirty="0"/>
              <a:t>Beginning </a:t>
            </a:r>
            <a:r>
              <a:rPr lang="en-US" dirty="0" smtClean="0"/>
              <a:t>button</a:t>
            </a:r>
            <a:endParaRPr lang="en-US" sz="1600" dirty="0"/>
          </a:p>
        </p:txBody>
      </p:sp>
    </p:spTree>
    <p:extLst>
      <p:ext uri="{BB962C8B-B14F-4D97-AF65-F5344CB8AC3E}">
        <p14:creationId xmlns:p14="http://schemas.microsoft.com/office/powerpoint/2010/main" val="861094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9580</TotalTime>
  <Words>3480</Words>
  <Application>Microsoft Office PowerPoint</Application>
  <PresentationFormat>On-screen Show (4:3)</PresentationFormat>
  <Paragraphs>296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Microsoft PowerPoint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Bernie</dc:creator>
  <cp:lastModifiedBy>BOwens</cp:lastModifiedBy>
  <cp:revision>120</cp:revision>
  <dcterms:created xsi:type="dcterms:W3CDTF">2010-11-18T06:08:22Z</dcterms:created>
  <dcterms:modified xsi:type="dcterms:W3CDTF">2011-01-24T18:14:09Z</dcterms:modified>
</cp:coreProperties>
</file>