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0" r:id="rId2"/>
    <p:sldId id="257" r:id="rId3"/>
    <p:sldId id="262" r:id="rId4"/>
    <p:sldId id="263" r:id="rId5"/>
    <p:sldId id="264" r:id="rId6"/>
    <p:sldId id="292" r:id="rId7"/>
    <p:sldId id="265" r:id="rId8"/>
    <p:sldId id="289" r:id="rId9"/>
    <p:sldId id="290" r:id="rId10"/>
    <p:sldId id="291" r:id="rId11"/>
    <p:sldId id="259" r:id="rId12"/>
    <p:sldId id="266" r:id="rId13"/>
    <p:sldId id="293" r:id="rId14"/>
    <p:sldId id="267" r:id="rId15"/>
    <p:sldId id="287" r:id="rId16"/>
    <p:sldId id="268" r:id="rId17"/>
    <p:sldId id="269" r:id="rId18"/>
    <p:sldId id="294" r:id="rId19"/>
    <p:sldId id="270" r:id="rId20"/>
    <p:sldId id="271" r:id="rId21"/>
    <p:sldId id="272" r:id="rId22"/>
    <p:sldId id="295" r:id="rId23"/>
    <p:sldId id="273" r:id="rId24"/>
    <p:sldId id="274" r:id="rId25"/>
    <p:sldId id="275" r:id="rId26"/>
    <p:sldId id="276" r:id="rId27"/>
    <p:sldId id="277" r:id="rId28"/>
    <p:sldId id="285"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28" autoAdjust="0"/>
  </p:normalViewPr>
  <p:slideViewPr>
    <p:cSldViewPr snapToGrid="0" snapToObjects="1">
      <p:cViewPr>
        <p:scale>
          <a:sx n="72" d="100"/>
          <a:sy n="72" d="100"/>
        </p:scale>
        <p:origin x="-466"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AA523-F7D8-48D9-8806-73501805EB9D}"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8B0E2-4F11-48A9-98A5-FDDF354B7DF2}" type="slidenum">
              <a:rPr lang="en-US" smtClean="0"/>
              <a:pPr/>
              <a:t>‹#›</a:t>
            </a:fld>
            <a:endParaRPr lang="en-US"/>
          </a:p>
        </p:txBody>
      </p:sp>
    </p:spTree>
    <p:extLst>
      <p:ext uri="{BB962C8B-B14F-4D97-AF65-F5344CB8AC3E}">
        <p14:creationId xmlns:p14="http://schemas.microsoft.com/office/powerpoint/2010/main" val="270457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7, you learn about Microsoft Access 2010. Chapter 1 covers working with databases including entering data and navigating. Chapter 2 deals with using forms and tables. In Chapter 3, you will work with queries and create and display reports.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a:t>
            </a:fld>
            <a:endParaRPr lang="en-US"/>
          </a:p>
        </p:txBody>
      </p:sp>
    </p:spTree>
    <p:extLst>
      <p:ext uri="{BB962C8B-B14F-4D97-AF65-F5344CB8AC3E}">
        <p14:creationId xmlns:p14="http://schemas.microsoft.com/office/powerpoint/2010/main" val="380159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Add a title to your query and select whether you want to open the query to view the query information or modify the query design. Click the Finish button to complete the tasks and close the Query Wizard. The new query will now appear in the </a:t>
            </a:r>
            <a:r>
              <a:rPr lang="en-US" sz="1200" b="0" i="1" u="none" strike="noStrike" kern="1200" baseline="0" dirty="0" smtClean="0">
                <a:solidFill>
                  <a:schemeClr val="tx1"/>
                </a:solidFill>
                <a:latin typeface="+mn-lt"/>
                <a:ea typeface="+mn-ea"/>
                <a:cs typeface="+mn-cs"/>
              </a:rPr>
              <a:t>Queries </a:t>
            </a:r>
            <a:r>
              <a:rPr lang="en-US" sz="1200" b="0" i="0" u="none" strike="noStrike" kern="1200" baseline="0" dirty="0" smtClean="0">
                <a:solidFill>
                  <a:schemeClr val="tx1"/>
                </a:solidFill>
                <a:latin typeface="+mn-lt"/>
                <a:ea typeface="+mn-ea"/>
                <a:cs typeface="+mn-cs"/>
              </a:rPr>
              <a:t>list in the Navigation pane.</a:t>
            </a:r>
            <a:endParaRPr lang="en-US" b="0"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10</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advantage of running a query is that you can easily create a report from a query, giving you the option of presenting the query results in a </a:t>
            </a:r>
          </a:p>
          <a:p>
            <a:r>
              <a:rPr lang="en-US" sz="1200" b="0" i="0" u="none" strike="noStrike" kern="1200" baseline="0" dirty="0" smtClean="0">
                <a:solidFill>
                  <a:schemeClr val="tx1"/>
                </a:solidFill>
                <a:latin typeface="+mn-lt"/>
                <a:ea typeface="+mn-ea"/>
                <a:cs typeface="+mn-cs"/>
              </a:rPr>
              <a:t>professional format</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11</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create a query in Design view by using the </a:t>
            </a:r>
            <a:r>
              <a:rPr lang="en-US" sz="1200" b="0" i="1" u="none" strike="noStrike" kern="1200" baseline="0" dirty="0" smtClean="0">
                <a:solidFill>
                  <a:schemeClr val="tx1"/>
                </a:solidFill>
                <a:latin typeface="+mn-lt"/>
                <a:ea typeface="+mn-ea"/>
                <a:cs typeface="+mn-cs"/>
              </a:rPr>
              <a:t>query design grid</a:t>
            </a:r>
            <a:r>
              <a:rPr lang="en-US" sz="1200" b="0" i="0" u="none" strike="noStrike" kern="1200" baseline="0" dirty="0" smtClean="0">
                <a:solidFill>
                  <a:schemeClr val="tx1"/>
                </a:solidFill>
                <a:latin typeface="+mn-lt"/>
                <a:ea typeface="+mn-ea"/>
                <a:cs typeface="+mn-cs"/>
              </a:rPr>
              <a:t>. When you create a query in Design view, you have more options and more </a:t>
            </a:r>
            <a:r>
              <a:rPr lang="en-US" sz="1200" b="0" i="0" u="none" strike="noStrike" kern="1200" baseline="0" dirty="0" smtClean="0">
                <a:solidFill>
                  <a:schemeClr val="tx1"/>
                </a:solidFill>
                <a:latin typeface="+mn-lt"/>
                <a:ea typeface="+mn-ea"/>
                <a:cs typeface="+mn-cs"/>
              </a:rPr>
              <a:t>control than </a:t>
            </a:r>
            <a:r>
              <a:rPr lang="en-US" sz="1200" b="0" i="0" u="none" strike="noStrike" kern="1200" baseline="0" dirty="0" smtClean="0">
                <a:solidFill>
                  <a:schemeClr val="tx1"/>
                </a:solidFill>
                <a:latin typeface="+mn-lt"/>
                <a:ea typeface="+mn-ea"/>
                <a:cs typeface="+mn-cs"/>
              </a:rPr>
              <a:t>you do with the Query Wizard.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12</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13</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a:t>
            </a:r>
            <a:r>
              <a:rPr lang="en-US" sz="1200" b="1" i="0" u="none" strike="noStrike" kern="1200" baseline="0" dirty="0" smtClean="0">
                <a:solidFill>
                  <a:schemeClr val="tx1"/>
                </a:solidFill>
                <a:latin typeface="+mn-lt"/>
                <a:ea typeface="+mn-ea"/>
                <a:cs typeface="+mn-cs"/>
              </a:rPr>
              <a:t> M7-C3-Members.accdb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create a query in Design view. Select the table you wish to use in the Show Table dialog box.</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14</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fields in the Query Design grid</a:t>
            </a:r>
            <a:r>
              <a:rPr lang="en-US" baseline="0" dirty="0" smtClean="0"/>
              <a:t>. Notice the Ascending sort selected in the </a:t>
            </a:r>
            <a:r>
              <a:rPr lang="en-US" i="1" baseline="0" dirty="0" smtClean="0"/>
              <a:t>Last Name </a:t>
            </a:r>
            <a:r>
              <a:rPr lang="en-US" baseline="0" dirty="0" smtClean="0"/>
              <a:t>field along with the Zip criteria in the Criteria cell.</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15</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to find all members of The Chocolate Museum whose last names start with the letter </a:t>
            </a:r>
            <a:r>
              <a:rPr lang="en-US" sz="1200" b="0" i="1" u="none" strike="noStrike" kern="1200" baseline="0" dirty="0" smtClean="0">
                <a:solidFill>
                  <a:schemeClr val="tx1"/>
                </a:solidFill>
                <a:latin typeface="+mn-lt"/>
                <a:ea typeface="+mn-ea"/>
                <a:cs typeface="+mn-cs"/>
              </a:rPr>
              <a:t>S </a:t>
            </a:r>
            <a:r>
              <a:rPr lang="en-US" sz="1200" b="0" i="0" u="none" strike="noStrike" kern="1200" baseline="0" dirty="0" smtClean="0">
                <a:solidFill>
                  <a:schemeClr val="tx1"/>
                </a:solidFill>
                <a:latin typeface="+mn-lt"/>
                <a:ea typeface="+mn-ea"/>
                <a:cs typeface="+mn-cs"/>
              </a:rPr>
              <a:t>and who also live in Boston, you would type </a:t>
            </a:r>
            <a:r>
              <a:rPr lang="en-US" sz="1200" b="0" i="1" u="none" strike="noStrike" kern="1200" baseline="0" dirty="0" smtClean="0">
                <a:solidFill>
                  <a:schemeClr val="tx1"/>
                </a:solidFill>
                <a:latin typeface="+mn-lt"/>
                <a:ea typeface="+mn-ea"/>
                <a:cs typeface="+mn-cs"/>
              </a:rPr>
              <a:t>Boston </a:t>
            </a:r>
            <a:r>
              <a:rPr lang="en-US" sz="1200" b="0" i="0" u="none" strike="noStrike" kern="1200" baseline="0" dirty="0" smtClean="0">
                <a:solidFill>
                  <a:schemeClr val="tx1"/>
                </a:solidFill>
                <a:latin typeface="+mn-lt"/>
                <a:ea typeface="+mn-ea"/>
                <a:cs typeface="+mn-cs"/>
              </a:rPr>
              <a:t>in the </a:t>
            </a:r>
            <a:r>
              <a:rPr lang="en-US" sz="1200" b="0" i="1" u="none" strike="noStrike" kern="1200" baseline="0" dirty="0" smtClean="0">
                <a:solidFill>
                  <a:schemeClr val="tx1"/>
                </a:solidFill>
                <a:latin typeface="+mn-lt"/>
                <a:ea typeface="+mn-ea"/>
                <a:cs typeface="+mn-cs"/>
              </a:rPr>
              <a:t>Criteria </a:t>
            </a:r>
            <a:r>
              <a:rPr lang="en-US" sz="1200" b="0" i="0" u="none" strike="noStrike" kern="1200" baseline="0" dirty="0" smtClean="0">
                <a:solidFill>
                  <a:schemeClr val="tx1"/>
                </a:solidFill>
                <a:latin typeface="+mn-lt"/>
                <a:ea typeface="+mn-ea"/>
                <a:cs typeface="+mn-cs"/>
              </a:rPr>
              <a:t>row of the </a:t>
            </a:r>
            <a:r>
              <a:rPr lang="en-US" sz="1200" b="0" i="1" u="none" strike="noStrike" kern="1200" baseline="0" dirty="0" smtClean="0">
                <a:solidFill>
                  <a:schemeClr val="tx1"/>
                </a:solidFill>
                <a:latin typeface="+mn-lt"/>
                <a:ea typeface="+mn-ea"/>
                <a:cs typeface="+mn-cs"/>
              </a:rPr>
              <a:t>City  </a:t>
            </a:r>
            <a:r>
              <a:rPr lang="en-US" sz="1200" b="0" i="0" u="none" strike="noStrike" kern="1200" baseline="0" dirty="0" smtClean="0">
                <a:solidFill>
                  <a:schemeClr val="tx1"/>
                </a:solidFill>
                <a:latin typeface="+mn-lt"/>
                <a:ea typeface="+mn-ea"/>
                <a:cs typeface="+mn-cs"/>
              </a:rPr>
              <a:t>field and then type </a:t>
            </a:r>
            <a:r>
              <a:rPr lang="en-US" sz="1200" b="0" i="1" u="none" strike="noStrike" kern="1200" baseline="0" dirty="0" smtClean="0">
                <a:solidFill>
                  <a:schemeClr val="tx1"/>
                </a:solidFill>
                <a:latin typeface="+mn-lt"/>
                <a:ea typeface="+mn-ea"/>
                <a:cs typeface="+mn-cs"/>
              </a:rPr>
              <a:t>S* </a:t>
            </a:r>
            <a:r>
              <a:rPr lang="en-US" sz="1200" b="0" i="0" u="none" strike="noStrike" kern="1200" baseline="0" dirty="0" smtClean="0">
                <a:solidFill>
                  <a:schemeClr val="tx1"/>
                </a:solidFill>
                <a:latin typeface="+mn-lt"/>
                <a:ea typeface="+mn-ea"/>
                <a:cs typeface="+mn-cs"/>
              </a:rPr>
              <a:t>in the </a:t>
            </a:r>
            <a:r>
              <a:rPr lang="en-US" sz="1200" b="0" i="1" u="none" strike="noStrike" kern="1200" baseline="0" dirty="0" smtClean="0">
                <a:solidFill>
                  <a:schemeClr val="tx1"/>
                </a:solidFill>
                <a:latin typeface="+mn-lt"/>
                <a:ea typeface="+mn-ea"/>
                <a:cs typeface="+mn-cs"/>
              </a:rPr>
              <a:t>Criteria </a:t>
            </a:r>
            <a:r>
              <a:rPr lang="en-US" sz="1200" b="0" i="0" u="none" strike="noStrike" kern="1200" baseline="0" dirty="0" smtClean="0">
                <a:solidFill>
                  <a:schemeClr val="tx1"/>
                </a:solidFill>
                <a:latin typeface="+mn-lt"/>
                <a:ea typeface="+mn-ea"/>
                <a:cs typeface="+mn-cs"/>
              </a:rPr>
              <a:t>row of the </a:t>
            </a:r>
            <a:r>
              <a:rPr lang="en-US" sz="1200" b="0" i="1" u="none" strike="noStrike" kern="1200" baseline="0" dirty="0" smtClean="0">
                <a:solidFill>
                  <a:schemeClr val="tx1"/>
                </a:solidFill>
                <a:latin typeface="+mn-lt"/>
                <a:ea typeface="+mn-ea"/>
                <a:cs typeface="+mn-cs"/>
              </a:rPr>
              <a:t>Last Name </a:t>
            </a:r>
            <a:r>
              <a:rPr lang="en-US" sz="1200" b="0" i="0" u="none" strike="noStrike" kern="1200" baseline="0" dirty="0" smtClean="0">
                <a:solidFill>
                  <a:schemeClr val="tx1"/>
                </a:solidFill>
                <a:latin typeface="+mn-lt"/>
                <a:ea typeface="+mn-ea"/>
                <a:cs typeface="+mn-cs"/>
              </a:rPr>
              <a:t>field. The * is a wildcard.</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16</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Tables in a database can be related through a common column of data. Such database design features are helpful because the tables do not need to contain a lot of duplicate data and, as a result, the database operates more efficiently. When Access tables are related, you can pull data from more than one table to create a query.</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17</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18</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M7-C3-Members.accdb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two tables showing with a relationship line between them. In the Query Design grid, fields from both tables have been used. In addition to &gt; (greater than), you can use other relational operators in your criteria, including &gt; = (greater than or equal to), &lt; (less than),</a:t>
            </a:r>
          </a:p>
          <a:p>
            <a:r>
              <a:rPr lang="en-US" sz="1200" b="0" i="0" u="none" strike="noStrike" kern="1200" baseline="0" dirty="0" smtClean="0">
                <a:solidFill>
                  <a:schemeClr val="tx1"/>
                </a:solidFill>
                <a:latin typeface="+mn-lt"/>
                <a:ea typeface="+mn-ea"/>
                <a:cs typeface="+mn-cs"/>
              </a:rPr>
              <a:t>&lt; = (less than or equal to), = (equal to), and &lt; &gt; (not equal to) as search criteria.</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19</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chapter in the Access module deals with working with queries and reports.</a:t>
            </a:r>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a:t>
            </a:fld>
            <a:endParaRPr lang="en-US"/>
          </a:p>
        </p:txBody>
      </p:sp>
    </p:spTree>
    <p:extLst>
      <p:ext uri="{BB962C8B-B14F-4D97-AF65-F5344CB8AC3E}">
        <p14:creationId xmlns:p14="http://schemas.microsoft.com/office/powerpoint/2010/main" val="1770681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view the existing table relationships by clicking the Relationships button in the Relationships group on the Database Tools tab. Then click the All Relationships button to display all existing relationships.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20</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Reports present Access data in an attractive, easy-to-print format. A report is based on multiple, related tables or queries. When you create a report, Access links the report to the objects (query and/or tables) you used to create that report. Because the report is linked, it always displays current data.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21</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a:t>
            </a:r>
            <a:r>
              <a:rPr lang="en-US" sz="1200" b="0" i="0" u="none" strike="noStrike" kern="1200" baseline="0" dirty="0" smtClean="0">
                <a:solidFill>
                  <a:schemeClr val="tx1"/>
                </a:solidFill>
                <a:latin typeface="+mn-lt"/>
                <a:ea typeface="+mn-ea"/>
                <a:cs typeface="+mn-cs"/>
              </a:rPr>
              <a:t>can create a report in several ways. When you use the Report button to create a report, the report is displayed in Layout view, where you can then format it.</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22</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the </a:t>
            </a:r>
            <a:r>
              <a:rPr lang="en-US" sz="1200" b="0" i="1" u="none" strike="noStrike" kern="1200" baseline="0" dirty="0" smtClean="0">
                <a:solidFill>
                  <a:schemeClr val="tx1"/>
                </a:solidFill>
                <a:latin typeface="+mn-lt"/>
                <a:ea typeface="+mn-ea"/>
                <a:cs typeface="+mn-cs"/>
              </a:rPr>
              <a:t>Donations &gt; $500 </a:t>
            </a:r>
            <a:r>
              <a:rPr lang="en-US" sz="1200" b="0" i="0" u="none" strike="noStrike" kern="1200" baseline="0" dirty="0" smtClean="0">
                <a:solidFill>
                  <a:schemeClr val="tx1"/>
                </a:solidFill>
                <a:latin typeface="+mn-lt"/>
                <a:ea typeface="+mn-ea"/>
                <a:cs typeface="+mn-cs"/>
              </a:rPr>
              <a:t>query in</a:t>
            </a:r>
            <a:r>
              <a:rPr lang="en-US" sz="1200" b="1" i="0" u="none" strike="noStrike" kern="1200" baseline="0" dirty="0" smtClean="0">
                <a:solidFill>
                  <a:schemeClr val="tx1"/>
                </a:solidFill>
                <a:latin typeface="+mn-lt"/>
                <a:ea typeface="+mn-ea"/>
                <a:cs typeface="+mn-cs"/>
              </a:rPr>
              <a:t> M7-C3-Members.accdb</a:t>
            </a:r>
            <a:r>
              <a:rPr lang="en-US" sz="1200" b="0" i="0" u="none" strike="noStrike" kern="1200" baseline="0" dirty="0" smtClean="0">
                <a:solidFill>
                  <a:schemeClr val="tx1"/>
                </a:solidFill>
                <a:latin typeface="+mn-lt"/>
                <a:ea typeface="+mn-ea"/>
                <a:cs typeface="+mn-cs"/>
              </a:rPr>
              <a:t>, the Report Layout Tools Design tab is now the active tab. Notice the Group, Sort, and Total pane at the bottom of the report.</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23</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click the Logo button to add a business logo to the report. You can also modify the title and the date and time that are displayed by default in the report. Double-click the title to modify it or click the Date and Time button to display the date and time format options. The Report Layout Tools Format tab also contains options for formatting a report. You can click a cell in the report and then change options, such as the font, font size, text color, or fill color. You can also add a background image to the report.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Report Layout Tools Arrange tab contains options for inserting rows and columns and altering the layout of the report. The Report Layout Tools Page Setup tab contains options for formatting the page size and the page layout.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24</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Before printing a report, it is good practice to use the Print Preview feature to view what the printed copy will look like and adjust the print settings, if necessary. The Print Preview tab in Access contains print and page layout options as well as options for exporting the report to another format, such as PDF. When you preview the report, you need to check the presentation of the data and the page setup.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25</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M7-C3-Members.accdb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the Print Preview button selected in the View drop-down options. Another way is to right-click a report object</a:t>
            </a:r>
          </a:p>
          <a:p>
            <a:r>
              <a:rPr lang="en-US" sz="1200" b="0" i="0" u="none" strike="noStrike" kern="1200" baseline="0" dirty="0" smtClean="0">
                <a:solidFill>
                  <a:schemeClr val="tx1"/>
                </a:solidFill>
                <a:latin typeface="+mn-lt"/>
                <a:ea typeface="+mn-ea"/>
                <a:cs typeface="+mn-cs"/>
              </a:rPr>
              <a:t>in the Navigation Pane and then select </a:t>
            </a:r>
            <a:r>
              <a:rPr lang="en-US" sz="1200" b="0" i="1" u="none" strike="noStrike" kern="1200" baseline="0" dirty="0" smtClean="0">
                <a:solidFill>
                  <a:schemeClr val="tx1"/>
                </a:solidFill>
                <a:latin typeface="+mn-lt"/>
                <a:ea typeface="+mn-ea"/>
                <a:cs typeface="+mn-cs"/>
              </a:rPr>
              <a:t>Print Preview</a:t>
            </a:r>
            <a:r>
              <a:rPr lang="en-US"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26</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PDF allows anybody to use a free reader program to view the report with its formatting intact, so the report looks the same on every computer. To save a report as a PDF file, click the PDF or XPS button in the Print Preview tab, type a file name, and then click the Publish button in the Publish as PDF or XPS dialog box.</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27</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2D78B0E2-4F11-48A9-98A5-FDDF354B7DF2}" type="slidenum">
              <a:rPr lang="en-US" smtClean="0"/>
              <a:pPr/>
              <a:t>28</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 is a summary of the Access Chapter 3 tasks.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29</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chapter is about creating queries to find the information you are looking for within an Access</a:t>
            </a:r>
            <a:r>
              <a:rPr lang="en-US" baseline="0" dirty="0" smtClean="0"/>
              <a:t> database. You will also learn how to create, preview, and print a report.</a:t>
            </a:r>
            <a:endParaRPr lang="en-US" dirty="0" smtClean="0"/>
          </a:p>
        </p:txBody>
      </p:sp>
      <p:sp>
        <p:nvSpPr>
          <p:cNvPr id="4" name="Slide Number Placeholder 3"/>
          <p:cNvSpPr>
            <a:spLocks noGrp="1"/>
          </p:cNvSpPr>
          <p:nvPr>
            <p:ph type="sldNum" sz="quarter" idx="10"/>
          </p:nvPr>
        </p:nvSpPr>
        <p:spPr/>
        <p:txBody>
          <a:bodyPr/>
          <a:lstStyle/>
          <a:p>
            <a:fld id="{2D78B0E2-4F11-48A9-98A5-FDDF354B7DF2}" type="slidenum">
              <a:rPr lang="en-US" smtClean="0"/>
              <a:pPr/>
              <a:t>3</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database may contain hundreds of records that are divided among many related tables. An easy way to find the information you are looking for is to create and run a query. A query shows only the data that you want to view at any given time. You can look at a limited number of fields from a single table or draw fields from multiple tables to view that data together.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use the information in a table or in a query to create a professional-looking report.  </a:t>
            </a:r>
          </a:p>
        </p:txBody>
      </p:sp>
      <p:sp>
        <p:nvSpPr>
          <p:cNvPr id="4" name="Slide Number Placeholder 3"/>
          <p:cNvSpPr>
            <a:spLocks noGrp="1"/>
          </p:cNvSpPr>
          <p:nvPr>
            <p:ph type="sldNum" sz="quarter" idx="10"/>
          </p:nvPr>
        </p:nvSpPr>
        <p:spPr/>
        <p:txBody>
          <a:bodyPr/>
          <a:lstStyle/>
          <a:p>
            <a:fld id="{2D78B0E2-4F11-48A9-98A5-FDDF354B7DF2}" type="slidenum">
              <a:rPr lang="en-US" smtClean="0"/>
              <a:pPr/>
              <a:t>4</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you have entered information into a database, you can query the database to find records that meet certain criteria. A query pulls, or </a:t>
            </a:r>
            <a:r>
              <a:rPr lang="en-US" sz="1200" b="0" i="1" u="none" strike="noStrike" kern="1200" baseline="0" dirty="0" smtClean="0">
                <a:solidFill>
                  <a:schemeClr val="tx1"/>
                </a:solidFill>
                <a:latin typeface="+mn-lt"/>
                <a:ea typeface="+mn-ea"/>
                <a:cs typeface="+mn-cs"/>
              </a:rPr>
              <a:t>extracts</a:t>
            </a:r>
            <a:r>
              <a:rPr lang="en-US" sz="1200" b="0" i="0" u="none" strike="noStrike" kern="1200" baseline="0" dirty="0" smtClean="0">
                <a:solidFill>
                  <a:schemeClr val="tx1"/>
                </a:solidFill>
                <a:latin typeface="+mn-lt"/>
                <a:ea typeface="+mn-ea"/>
                <a:cs typeface="+mn-cs"/>
              </a:rPr>
              <a:t>, data from one or more tables.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5</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Note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 sure to open all database files from your working folder on your storage medium. Access database files opened directly from the Student Resources CD are read-only.</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6</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M7-C3-Members.accdb</a:t>
            </a:r>
            <a:r>
              <a:rPr lang="en-US" sz="1200" b="0" i="0" u="none" strike="noStrike" kern="1200" baseline="0" dirty="0" smtClean="0">
                <a:solidFill>
                  <a:schemeClr val="tx1"/>
                </a:solidFill>
                <a:latin typeface="+mn-lt"/>
                <a:ea typeface="+mn-ea"/>
                <a:cs typeface="+mn-cs"/>
              </a:rPr>
              <a:t>, the table Member Data has been selected in the Navigation pane. The New Query dialog box was opened by selecting the Query Wizard button in the Queries group on the Home page.</a:t>
            </a:r>
            <a:endParaRPr lang="en-US" b="0"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7</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you select the appropriate fields to use in your query. Select the field, then use the right arrow button to move the field to the Selected Fields box.  Click the Next button to move to the next option. If you need to select all available fields, click the double right arrow button (&gt;&gt;).</a:t>
            </a:r>
            <a:endParaRPr lang="en-US" b="0"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8</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Select the </a:t>
            </a:r>
            <a:r>
              <a:rPr lang="en-US" sz="1200" b="0" i="1" u="none" strike="noStrike" kern="1200" baseline="0" dirty="0" smtClean="0">
                <a:solidFill>
                  <a:schemeClr val="tx1"/>
                </a:solidFill>
                <a:latin typeface="+mn-lt"/>
                <a:ea typeface="+mn-ea"/>
                <a:cs typeface="+mn-cs"/>
              </a:rPr>
              <a:t>Detail</a:t>
            </a:r>
            <a:r>
              <a:rPr lang="en-US" sz="1200" b="0" i="0" u="none" strike="noStrike" kern="1200" baseline="0" dirty="0" smtClean="0">
                <a:solidFill>
                  <a:schemeClr val="tx1"/>
                </a:solidFill>
                <a:latin typeface="+mn-lt"/>
                <a:ea typeface="+mn-ea"/>
                <a:cs typeface="+mn-cs"/>
              </a:rPr>
              <a:t> or </a:t>
            </a:r>
            <a:r>
              <a:rPr lang="en-US" sz="1200" b="0" i="1" u="none" strike="noStrike" kern="1200" baseline="0" dirty="0" smtClean="0">
                <a:solidFill>
                  <a:schemeClr val="tx1"/>
                </a:solidFill>
                <a:latin typeface="+mn-lt"/>
                <a:ea typeface="+mn-ea"/>
                <a:cs typeface="+mn-cs"/>
              </a:rPr>
              <a:t>Summary</a:t>
            </a:r>
            <a:r>
              <a:rPr lang="en-US" sz="1200" b="0" i="0" u="none" strike="noStrike" kern="1200" baseline="0" dirty="0" smtClean="0">
                <a:solidFill>
                  <a:schemeClr val="tx1"/>
                </a:solidFill>
                <a:latin typeface="+mn-lt"/>
                <a:ea typeface="+mn-ea"/>
                <a:cs typeface="+mn-cs"/>
              </a:rPr>
              <a:t> option and then the Next button to move to the next Wizard option.</a:t>
            </a:r>
            <a:endParaRPr lang="en-US" b="0"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9</a:t>
            </a:fld>
            <a:endParaRPr lang="en-US"/>
          </a:p>
        </p:txBody>
      </p:sp>
    </p:spTree>
    <p:extLst>
      <p:ext uri="{BB962C8B-B14F-4D97-AF65-F5344CB8AC3E}">
        <p14:creationId xmlns:p14="http://schemas.microsoft.com/office/powerpoint/2010/main" val="237617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7</a:t>
            </a:r>
            <a:endParaRPr lang="en-US" sz="4500" b="1" dirty="0">
              <a:solidFill>
                <a:schemeClr val="bg1"/>
              </a:solidFill>
              <a:latin typeface="Arial Narrow"/>
              <a:cs typeface="Arial Narrow"/>
            </a:endParaRPr>
          </a:p>
        </p:txBody>
      </p:sp>
      <p:sp>
        <p:nvSpPr>
          <p:cNvPr id="6" name="Title 1"/>
          <p:cNvSpPr>
            <a:spLocks noGrp="1"/>
          </p:cNvSpPr>
          <p:nvPr>
            <p:ph type="title"/>
          </p:nvPr>
        </p:nvSpPr>
        <p:spPr>
          <a:xfrm>
            <a:off x="3080851" y="274638"/>
            <a:ext cx="5817982" cy="1143000"/>
          </a:xfrm>
        </p:spPr>
        <p:txBody>
          <a:bodyPr/>
          <a:lstStyle/>
          <a:p>
            <a:r>
              <a:rPr lang="en-US" dirty="0" smtClean="0"/>
              <a:t>Microsoft Access 2010</a:t>
            </a:r>
            <a:endParaRPr lang="en-US" dirty="0"/>
          </a:p>
        </p:txBody>
      </p:sp>
      <p:sp>
        <p:nvSpPr>
          <p:cNvPr id="7" name="Content Placeholder 2"/>
          <p:cNvSpPr>
            <a:spLocks noGrp="1"/>
          </p:cNvSpPr>
          <p:nvPr>
            <p:ph idx="1"/>
          </p:nvPr>
        </p:nvSpPr>
        <p:spPr>
          <a:xfrm>
            <a:off x="591207" y="2464904"/>
            <a:ext cx="8208236" cy="3665484"/>
          </a:xfrm>
        </p:spPr>
        <p:txBody>
          <a:bodyPr>
            <a:normAutofit/>
          </a:bodyPr>
          <a:lstStyle/>
          <a:p>
            <a:pPr marL="2292350" indent="-2292350">
              <a:buNone/>
            </a:pPr>
            <a:r>
              <a:rPr lang="en-US" sz="4000" dirty="0" smtClean="0"/>
              <a:t>Chapter 1: Working with Databases</a:t>
            </a:r>
          </a:p>
          <a:p>
            <a:pPr marL="2065338" indent="-2065338">
              <a:buNone/>
            </a:pPr>
            <a:r>
              <a:rPr lang="en-US" sz="4000" dirty="0" smtClean="0"/>
              <a:t>Chapter 2: Using Forms and Tables</a:t>
            </a:r>
          </a:p>
          <a:p>
            <a:pPr marL="2292350" indent="-2292350">
              <a:buNone/>
            </a:pPr>
            <a:r>
              <a:rPr lang="en-US" sz="4000" dirty="0" smtClean="0"/>
              <a:t>Chapter 3: Working with Queries and Reports</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10</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52588"/>
            <a:ext cx="47244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261652" y="1728626"/>
            <a:ext cx="1560786" cy="572594"/>
          </a:xfrm>
          <a:prstGeom prst="accentCallout2">
            <a:avLst>
              <a:gd name="adj1" fmla="val 18750"/>
              <a:gd name="adj2" fmla="val -8333"/>
              <a:gd name="adj3" fmla="val 18750"/>
              <a:gd name="adj4" fmla="val -16667"/>
              <a:gd name="adj5" fmla="val 98598"/>
              <a:gd name="adj6" fmla="val -5265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Title text box</a:t>
            </a:r>
            <a:endParaRPr lang="en-US" dirty="0"/>
          </a:p>
        </p:txBody>
      </p:sp>
      <p:sp>
        <p:nvSpPr>
          <p:cNvPr id="6" name="Line Callout 2 (Accent Bar) 5"/>
          <p:cNvSpPr/>
          <p:nvPr/>
        </p:nvSpPr>
        <p:spPr>
          <a:xfrm>
            <a:off x="7152518" y="3112885"/>
            <a:ext cx="1673430" cy="770001"/>
          </a:xfrm>
          <a:prstGeom prst="accentCallout2">
            <a:avLst>
              <a:gd name="adj1" fmla="val 18750"/>
              <a:gd name="adj2" fmla="val -8333"/>
              <a:gd name="adj3" fmla="val 18750"/>
              <a:gd name="adj4" fmla="val -16667"/>
              <a:gd name="adj5" fmla="val 74502"/>
              <a:gd name="adj6" fmla="val -19057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the query to view information</a:t>
            </a:r>
            <a:endParaRPr lang="en-US" dirty="0"/>
          </a:p>
        </p:txBody>
      </p:sp>
      <p:sp>
        <p:nvSpPr>
          <p:cNvPr id="7" name="Line Callout 2 (Accent Bar) 6"/>
          <p:cNvSpPr/>
          <p:nvPr/>
        </p:nvSpPr>
        <p:spPr>
          <a:xfrm>
            <a:off x="7265162" y="4319426"/>
            <a:ext cx="1560786" cy="572594"/>
          </a:xfrm>
          <a:prstGeom prst="accentCallout2">
            <a:avLst>
              <a:gd name="adj1" fmla="val 18750"/>
              <a:gd name="adj2" fmla="val -8333"/>
              <a:gd name="adj3" fmla="val 18750"/>
              <a:gd name="adj4" fmla="val -16667"/>
              <a:gd name="adj5" fmla="val 98598"/>
              <a:gd name="adj6" fmla="val -5265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Finish button</a:t>
            </a:r>
            <a:endParaRPr lang="en-US" dirty="0"/>
          </a:p>
        </p:txBody>
      </p:sp>
    </p:spTree>
    <p:extLst>
      <p:ext uri="{BB962C8B-B14F-4D97-AF65-F5344CB8AC3E}">
        <p14:creationId xmlns:p14="http://schemas.microsoft.com/office/powerpoint/2010/main" val="2433567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11</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3101009"/>
            <a:ext cx="8243911" cy="305479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5FD4"/>
                </a:solidFill>
              </a:rPr>
              <a:t>Deciding to Query or to </a:t>
            </a:r>
            <a:r>
              <a:rPr lang="en-US" sz="2800" b="1" dirty="0" smtClean="0">
                <a:solidFill>
                  <a:srgbClr val="005FD4"/>
                </a:solidFill>
              </a:rPr>
              <a:t>Filter  </a:t>
            </a:r>
            <a:r>
              <a:rPr lang="en-US" sz="2800" dirty="0" smtClean="0">
                <a:solidFill>
                  <a:prstClr val="black">
                    <a:tint val="75000"/>
                  </a:prstClr>
                </a:solidFill>
              </a:rPr>
              <a:t>When you create </a:t>
            </a:r>
            <a:r>
              <a:rPr lang="en-US" sz="2800" dirty="0">
                <a:solidFill>
                  <a:prstClr val="black">
                    <a:tint val="75000"/>
                  </a:prstClr>
                </a:solidFill>
              </a:rPr>
              <a:t>a query, Access saves the query as </a:t>
            </a:r>
            <a:r>
              <a:rPr lang="en-US" sz="2800" dirty="0" smtClean="0">
                <a:solidFill>
                  <a:prstClr val="black">
                    <a:tint val="75000"/>
                  </a:prstClr>
                </a:solidFill>
              </a:rPr>
              <a:t>an object </a:t>
            </a:r>
            <a:r>
              <a:rPr lang="en-US" sz="2800" dirty="0">
                <a:solidFill>
                  <a:prstClr val="black">
                    <a:tint val="75000"/>
                  </a:prstClr>
                </a:solidFill>
              </a:rPr>
              <a:t>in the database. Because the query </a:t>
            </a:r>
            <a:r>
              <a:rPr lang="en-US" sz="2800" dirty="0" smtClean="0">
                <a:solidFill>
                  <a:prstClr val="black">
                    <a:tint val="75000"/>
                  </a:prstClr>
                </a:solidFill>
              </a:rPr>
              <a:t>is saved</a:t>
            </a:r>
            <a:r>
              <a:rPr lang="en-US" sz="2800" dirty="0">
                <a:solidFill>
                  <a:prstClr val="black">
                    <a:tint val="75000"/>
                  </a:prstClr>
                </a:solidFill>
              </a:rPr>
              <a:t>, you can run it again at a later </a:t>
            </a:r>
            <a:r>
              <a:rPr lang="en-US" sz="2800" dirty="0" smtClean="0">
                <a:solidFill>
                  <a:prstClr val="black">
                    <a:tint val="75000"/>
                  </a:prstClr>
                </a:solidFill>
              </a:rPr>
              <a:t>time without </a:t>
            </a:r>
            <a:r>
              <a:rPr lang="en-US" sz="2800" dirty="0">
                <a:solidFill>
                  <a:prstClr val="black">
                    <a:tint val="75000"/>
                  </a:prstClr>
                </a:solidFill>
              </a:rPr>
              <a:t>having to recreate the </a:t>
            </a:r>
            <a:r>
              <a:rPr lang="en-US" sz="2800" dirty="0" smtClean="0">
                <a:solidFill>
                  <a:prstClr val="black">
                    <a:tint val="75000"/>
                  </a:prstClr>
                </a:solidFill>
              </a:rPr>
              <a:t>query. In </a:t>
            </a:r>
            <a:r>
              <a:rPr lang="en-US" sz="2800" dirty="0">
                <a:solidFill>
                  <a:prstClr val="black">
                    <a:tint val="75000"/>
                  </a:prstClr>
                </a:solidFill>
              </a:rPr>
              <a:t>contrast, filtering displays the results</a:t>
            </a:r>
          </a:p>
          <a:p>
            <a:pPr algn="ctr"/>
            <a:r>
              <a:rPr lang="en-US" sz="2800" dirty="0">
                <a:solidFill>
                  <a:prstClr val="black">
                    <a:tint val="75000"/>
                  </a:prstClr>
                </a:solidFill>
              </a:rPr>
              <a:t>temporarily.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858130" y="398121"/>
            <a:ext cx="7427739" cy="646331"/>
          </a:xfrm>
          <a:prstGeom prst="rect">
            <a:avLst/>
          </a:prstGeom>
          <a:noFill/>
        </p:spPr>
        <p:txBody>
          <a:bodyPr wrap="none" rtlCol="0">
            <a:spAutoFit/>
          </a:bodyPr>
          <a:lstStyle/>
          <a:p>
            <a:pPr algn="ctr"/>
            <a:r>
              <a:rPr lang="en-US" sz="3600" b="1" dirty="0" smtClean="0"/>
              <a:t>Skill 2: Create a Query in Design View</a:t>
            </a:r>
            <a:endParaRPr lang="en-US" sz="3600" b="1" dirty="0"/>
          </a:p>
        </p:txBody>
      </p:sp>
      <p:sp>
        <p:nvSpPr>
          <p:cNvPr id="8" name="Content Placeholder 2"/>
          <p:cNvSpPr>
            <a:spLocks noGrp="1"/>
          </p:cNvSpPr>
          <p:nvPr>
            <p:ph idx="1"/>
          </p:nvPr>
        </p:nvSpPr>
        <p:spPr>
          <a:xfrm>
            <a:off x="457200" y="1322984"/>
            <a:ext cx="8229600" cy="4729644"/>
          </a:xfrm>
        </p:spPr>
        <p:txBody>
          <a:bodyPr>
            <a:noAutofit/>
          </a:bodyPr>
          <a:lstStyle/>
          <a:p>
            <a:pPr marL="344488" indent="-344488"/>
            <a:r>
              <a:rPr lang="en-US" sz="2800" dirty="0" smtClean="0"/>
              <a:t>Open the database and click the Create tab.</a:t>
            </a:r>
            <a:endParaRPr lang="en-US" sz="2800" dirty="0"/>
          </a:p>
          <a:p>
            <a:r>
              <a:rPr lang="en-US" sz="2800" dirty="0" smtClean="0"/>
              <a:t>Click the Query Design button in the Queries group.</a:t>
            </a:r>
          </a:p>
          <a:p>
            <a:r>
              <a:rPr lang="en-US" sz="2800" dirty="0" smtClean="0"/>
              <a:t>Click the table name in the Tables tab of the Show Table dialog box.</a:t>
            </a:r>
          </a:p>
          <a:p>
            <a:r>
              <a:rPr lang="en-US" sz="2800" dirty="0" smtClean="0"/>
              <a:t>Click Add and close the Show Table dialog box.</a:t>
            </a:r>
          </a:p>
          <a:p>
            <a:r>
              <a:rPr lang="en-US" sz="2800" dirty="0" smtClean="0"/>
              <a:t>Double-click </a:t>
            </a:r>
            <a:r>
              <a:rPr lang="en-US" sz="2800" dirty="0"/>
              <a:t>the fields in the table field list box that you wish to use in your query. </a:t>
            </a:r>
            <a:r>
              <a:rPr lang="en-US" sz="2800" dirty="0" smtClean="0"/>
              <a:t>The </a:t>
            </a:r>
            <a:r>
              <a:rPr lang="en-US" sz="2800" dirty="0"/>
              <a:t>fields are added to the query design grid at the bottom of the window.</a:t>
            </a:r>
            <a:endParaRPr lang="en-US" sz="2000" dirty="0"/>
          </a:p>
          <a:p>
            <a:endParaRPr lang="en-US" sz="19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12</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3167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59021" y="398121"/>
            <a:ext cx="8425960" cy="646331"/>
          </a:xfrm>
          <a:prstGeom prst="rect">
            <a:avLst/>
          </a:prstGeom>
          <a:noFill/>
        </p:spPr>
        <p:txBody>
          <a:bodyPr wrap="none" rtlCol="0">
            <a:spAutoFit/>
          </a:bodyPr>
          <a:lstStyle/>
          <a:p>
            <a:pPr algn="ctr"/>
            <a:r>
              <a:rPr lang="en-US" sz="3200" b="1" dirty="0" smtClean="0"/>
              <a:t>Skill</a:t>
            </a:r>
            <a:r>
              <a:rPr lang="en-US" sz="3600" b="1" dirty="0" smtClean="0"/>
              <a:t> </a:t>
            </a:r>
            <a:r>
              <a:rPr lang="en-US" sz="3200" b="1" dirty="0" smtClean="0"/>
              <a:t>2: Create a Query in Design </a:t>
            </a:r>
            <a:r>
              <a:rPr lang="en-US" sz="3200" b="1" dirty="0" smtClean="0"/>
              <a:t>View, continued</a:t>
            </a:r>
            <a:endParaRPr lang="en-US" sz="3600" b="1" dirty="0"/>
          </a:p>
        </p:txBody>
      </p:sp>
      <p:sp>
        <p:nvSpPr>
          <p:cNvPr id="8" name="Content Placeholder 2"/>
          <p:cNvSpPr>
            <a:spLocks noGrp="1"/>
          </p:cNvSpPr>
          <p:nvPr>
            <p:ph idx="1"/>
          </p:nvPr>
        </p:nvSpPr>
        <p:spPr>
          <a:xfrm>
            <a:off x="457200" y="1322984"/>
            <a:ext cx="8229600" cy="4729644"/>
          </a:xfrm>
        </p:spPr>
        <p:txBody>
          <a:bodyPr>
            <a:noAutofit/>
          </a:bodyPr>
          <a:lstStyle/>
          <a:p>
            <a:r>
              <a:rPr lang="en-US" sz="2800" dirty="0" smtClean="0"/>
              <a:t>Click </a:t>
            </a:r>
            <a:r>
              <a:rPr lang="en-US" sz="2800" dirty="0" smtClean="0"/>
              <a:t>the sort cell in any fields that you may wish to have sorted in your query.  Click the drop-down arrow and select the sort view (ascending or descending).</a:t>
            </a:r>
          </a:p>
          <a:p>
            <a:r>
              <a:rPr lang="en-US" sz="2800" dirty="0" smtClean="0"/>
              <a:t>Click the criteria cell in the field you wish to use and add any criteria necessary.</a:t>
            </a:r>
          </a:p>
          <a:p>
            <a:r>
              <a:rPr lang="en-US" sz="2800" dirty="0" smtClean="0"/>
              <a:t>On the Query Tools Design tab, click the Run button in the Results group to display the results in a datasheet.</a:t>
            </a:r>
          </a:p>
          <a:p>
            <a:r>
              <a:rPr lang="en-US" sz="2800" dirty="0" smtClean="0"/>
              <a:t>Click the Save button and name your query. Close the query.</a:t>
            </a:r>
            <a:endParaRPr lang="en-US" sz="19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13</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69693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7" y="145775"/>
            <a:ext cx="8799444" cy="62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065840" y="1063790"/>
            <a:ext cx="1726438" cy="658993"/>
          </a:xfrm>
          <a:prstGeom prst="accentCallout2">
            <a:avLst>
              <a:gd name="adj1" fmla="val 18750"/>
              <a:gd name="adj2" fmla="val -8333"/>
              <a:gd name="adj3" fmla="val 18750"/>
              <a:gd name="adj4" fmla="val -16667"/>
              <a:gd name="adj5" fmla="val 185158"/>
              <a:gd name="adj6" fmla="val -5203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Show Table dialog box</a:t>
            </a:r>
            <a:endParaRPr lang="en-US" dirty="0"/>
          </a:p>
        </p:txBody>
      </p:sp>
      <p:sp>
        <p:nvSpPr>
          <p:cNvPr id="6" name="Line Callout 2 (Accent Bar) 5"/>
          <p:cNvSpPr/>
          <p:nvPr/>
        </p:nvSpPr>
        <p:spPr>
          <a:xfrm>
            <a:off x="2890459" y="1186756"/>
            <a:ext cx="1560786" cy="628792"/>
          </a:xfrm>
          <a:prstGeom prst="accentCallout2">
            <a:avLst>
              <a:gd name="adj1" fmla="val 18750"/>
              <a:gd name="adj2" fmla="val -8333"/>
              <a:gd name="adj3" fmla="val 18750"/>
              <a:gd name="adj4" fmla="val -16667"/>
              <a:gd name="adj5" fmla="val -61574"/>
              <a:gd name="adj6" fmla="val -4076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Query Design button</a:t>
            </a:r>
            <a:endParaRPr lang="en-US" dirty="0"/>
          </a:p>
        </p:txBody>
      </p:sp>
    </p:spTree>
    <p:extLst>
      <p:ext uri="{BB962C8B-B14F-4D97-AF65-F5344CB8AC3E}">
        <p14:creationId xmlns:p14="http://schemas.microsoft.com/office/powerpoint/2010/main" val="180111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15</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78" y="159027"/>
            <a:ext cx="8772939" cy="619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141305" y="1739878"/>
            <a:ext cx="1560786" cy="536027"/>
          </a:xfrm>
          <a:prstGeom prst="accentCallout2">
            <a:avLst>
              <a:gd name="adj1" fmla="val 18750"/>
              <a:gd name="adj2" fmla="val -8333"/>
              <a:gd name="adj3" fmla="val 18750"/>
              <a:gd name="adj4" fmla="val -16667"/>
              <a:gd name="adj5" fmla="val -2239"/>
              <a:gd name="adj6" fmla="val -9850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Table Field list box</a:t>
            </a:r>
            <a:endParaRPr lang="en-US" dirty="0"/>
          </a:p>
        </p:txBody>
      </p:sp>
      <p:sp>
        <p:nvSpPr>
          <p:cNvPr id="7" name="Line Callout 2 (Accent Bar) 6"/>
          <p:cNvSpPr/>
          <p:nvPr/>
        </p:nvSpPr>
        <p:spPr>
          <a:xfrm>
            <a:off x="5473149" y="3959617"/>
            <a:ext cx="1298712" cy="536027"/>
          </a:xfrm>
          <a:prstGeom prst="accentCallout2">
            <a:avLst>
              <a:gd name="adj1" fmla="val 18750"/>
              <a:gd name="adj2" fmla="val -8333"/>
              <a:gd name="adj3" fmla="val 18750"/>
              <a:gd name="adj4" fmla="val -16667"/>
              <a:gd name="adj5" fmla="val 136210"/>
              <a:gd name="adj6" fmla="val -9256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 cell</a:t>
            </a:r>
            <a:endParaRPr lang="en-US" dirty="0"/>
          </a:p>
        </p:txBody>
      </p:sp>
      <p:sp>
        <p:nvSpPr>
          <p:cNvPr id="8" name="Line Callout 2 (Accent Bar) 7"/>
          <p:cNvSpPr/>
          <p:nvPr/>
        </p:nvSpPr>
        <p:spPr>
          <a:xfrm>
            <a:off x="4558747" y="5052921"/>
            <a:ext cx="1298712" cy="536027"/>
          </a:xfrm>
          <a:prstGeom prst="accentCallout2">
            <a:avLst>
              <a:gd name="adj1" fmla="val 18750"/>
              <a:gd name="adj2" fmla="val -8333"/>
              <a:gd name="adj3" fmla="val 18750"/>
              <a:gd name="adj4" fmla="val -16667"/>
              <a:gd name="adj5" fmla="val -19545"/>
              <a:gd name="adj6" fmla="val -4358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Criteria cell</a:t>
            </a:r>
            <a:endParaRPr lang="en-US" dirty="0"/>
          </a:p>
        </p:txBody>
      </p:sp>
      <p:sp>
        <p:nvSpPr>
          <p:cNvPr id="10" name="Line Callout 2 (Accent Bar) 9"/>
          <p:cNvSpPr/>
          <p:nvPr/>
        </p:nvSpPr>
        <p:spPr>
          <a:xfrm>
            <a:off x="3778354" y="3268157"/>
            <a:ext cx="1560786" cy="536027"/>
          </a:xfrm>
          <a:prstGeom prst="accentCallout2">
            <a:avLst>
              <a:gd name="adj1" fmla="val 18750"/>
              <a:gd name="adj2" fmla="val -8333"/>
              <a:gd name="adj3" fmla="val 18750"/>
              <a:gd name="adj4" fmla="val -16667"/>
              <a:gd name="adj5" fmla="val 185655"/>
              <a:gd name="adj6" fmla="val -6624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Query Design grid</a:t>
            </a:r>
            <a:endParaRPr lang="en-US" dirty="0"/>
          </a:p>
        </p:txBody>
      </p:sp>
    </p:spTree>
    <p:extLst>
      <p:ext uri="{BB962C8B-B14F-4D97-AF65-F5344CB8AC3E}">
        <p14:creationId xmlns:p14="http://schemas.microsoft.com/office/powerpoint/2010/main" val="223777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16</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2941983"/>
            <a:ext cx="8243911" cy="321382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5FD4"/>
                </a:solidFill>
              </a:rPr>
              <a:t>Specifying </a:t>
            </a:r>
            <a:r>
              <a:rPr lang="en-US" sz="3200" b="1" dirty="0" smtClean="0">
                <a:solidFill>
                  <a:srgbClr val="005FD4"/>
                </a:solidFill>
              </a:rPr>
              <a:t>Criteria  </a:t>
            </a:r>
            <a:r>
              <a:rPr lang="en-US" sz="3200" dirty="0" smtClean="0">
                <a:solidFill>
                  <a:prstClr val="black">
                    <a:tint val="75000"/>
                  </a:prstClr>
                </a:solidFill>
              </a:rPr>
              <a:t>You can also </a:t>
            </a:r>
            <a:r>
              <a:rPr lang="en-US" sz="3200" dirty="0">
                <a:solidFill>
                  <a:prstClr val="black">
                    <a:tint val="75000"/>
                  </a:prstClr>
                </a:solidFill>
              </a:rPr>
              <a:t>create a query with criteria from </a:t>
            </a:r>
            <a:r>
              <a:rPr lang="en-US" sz="3200" dirty="0" smtClean="0">
                <a:solidFill>
                  <a:prstClr val="black">
                    <a:tint val="75000"/>
                  </a:prstClr>
                </a:solidFill>
              </a:rPr>
              <a:t>more than </a:t>
            </a:r>
            <a:r>
              <a:rPr lang="en-US" sz="3200" dirty="0">
                <a:solidFill>
                  <a:prstClr val="black">
                    <a:tint val="75000"/>
                  </a:prstClr>
                </a:solidFill>
              </a:rPr>
              <a:t>one field and you can use </a:t>
            </a:r>
            <a:r>
              <a:rPr lang="en-US" sz="3200" dirty="0" smtClean="0">
                <a:solidFill>
                  <a:prstClr val="black">
                    <a:tint val="75000"/>
                  </a:prstClr>
                </a:solidFill>
              </a:rPr>
              <a:t>wildcards to </a:t>
            </a:r>
            <a:r>
              <a:rPr lang="en-US" sz="3200" dirty="0">
                <a:solidFill>
                  <a:prstClr val="black">
                    <a:tint val="75000"/>
                  </a:prstClr>
                </a:solidFill>
              </a:rPr>
              <a:t>represent any combination of </a:t>
            </a:r>
            <a:r>
              <a:rPr lang="en-US" sz="3200" dirty="0" smtClean="0">
                <a:solidFill>
                  <a:prstClr val="black">
                    <a:tint val="75000"/>
                  </a:prstClr>
                </a:solidFill>
              </a:rPr>
              <a:t>letters, numbers</a:t>
            </a:r>
            <a:r>
              <a:rPr lang="en-US" sz="3200" dirty="0">
                <a:solidFill>
                  <a:prstClr val="black">
                    <a:tint val="75000"/>
                  </a:prstClr>
                </a:solidFill>
              </a:rPr>
              <a:t>, and special symbols.</a:t>
            </a:r>
          </a:p>
        </p:txBody>
      </p:sp>
    </p:spTree>
    <p:extLst>
      <p:ext uri="{BB962C8B-B14F-4D97-AF65-F5344CB8AC3E}">
        <p14:creationId xmlns:p14="http://schemas.microsoft.com/office/powerpoint/2010/main" val="3426524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06056" y="361293"/>
            <a:ext cx="8531887" cy="646331"/>
          </a:xfrm>
          <a:prstGeom prst="rect">
            <a:avLst/>
          </a:prstGeom>
          <a:noFill/>
        </p:spPr>
        <p:txBody>
          <a:bodyPr wrap="none" rtlCol="0">
            <a:spAutoFit/>
          </a:bodyPr>
          <a:lstStyle/>
          <a:p>
            <a:pPr algn="ctr"/>
            <a:r>
              <a:rPr lang="en-US" sz="3600" b="1" dirty="0" smtClean="0"/>
              <a:t>Skill 3: Use More Than One Table in a Query</a:t>
            </a:r>
            <a:endParaRPr lang="en-US" sz="3600" b="1" dirty="0"/>
          </a:p>
        </p:txBody>
      </p:sp>
      <p:sp>
        <p:nvSpPr>
          <p:cNvPr id="8" name="Content Placeholder 2"/>
          <p:cNvSpPr>
            <a:spLocks noGrp="1"/>
          </p:cNvSpPr>
          <p:nvPr>
            <p:ph idx="1"/>
          </p:nvPr>
        </p:nvSpPr>
        <p:spPr>
          <a:xfrm>
            <a:off x="457200" y="1317517"/>
            <a:ext cx="8229600" cy="4729644"/>
          </a:xfrm>
        </p:spPr>
        <p:txBody>
          <a:bodyPr>
            <a:noAutofit/>
          </a:bodyPr>
          <a:lstStyle/>
          <a:p>
            <a:pPr marL="344488" lvl="0" indent="-344488"/>
            <a:r>
              <a:rPr lang="en-US" sz="2800" dirty="0">
                <a:solidFill>
                  <a:prstClr val="black"/>
                </a:solidFill>
              </a:rPr>
              <a:t>Open the database and click the Create tab.</a:t>
            </a:r>
          </a:p>
          <a:p>
            <a:pPr lvl="0"/>
            <a:r>
              <a:rPr lang="en-US" sz="2800" dirty="0">
                <a:solidFill>
                  <a:prstClr val="black"/>
                </a:solidFill>
              </a:rPr>
              <a:t>Click the Query Design button in the Queries group.</a:t>
            </a:r>
          </a:p>
          <a:p>
            <a:pPr lvl="0"/>
            <a:r>
              <a:rPr lang="en-US" sz="2800" dirty="0">
                <a:solidFill>
                  <a:prstClr val="black"/>
                </a:solidFill>
              </a:rPr>
              <a:t>Click the table name in the Tables tab of the Show Table dialog box.</a:t>
            </a:r>
          </a:p>
          <a:p>
            <a:r>
              <a:rPr lang="en-US" sz="2800" dirty="0">
                <a:solidFill>
                  <a:prstClr val="black"/>
                </a:solidFill>
              </a:rPr>
              <a:t>Click the second table name in the Tables tab of the Show Table dialog box.</a:t>
            </a:r>
          </a:p>
          <a:p>
            <a:r>
              <a:rPr lang="en-US" sz="2800" dirty="0">
                <a:solidFill>
                  <a:prstClr val="black"/>
                </a:solidFill>
              </a:rPr>
              <a:t>Click </a:t>
            </a:r>
            <a:r>
              <a:rPr lang="en-US" sz="2800" dirty="0" smtClean="0">
                <a:solidFill>
                  <a:prstClr val="black"/>
                </a:solidFill>
              </a:rPr>
              <a:t>Close </a:t>
            </a:r>
            <a:r>
              <a:rPr lang="en-US" sz="2800" dirty="0">
                <a:solidFill>
                  <a:prstClr val="black"/>
                </a:solidFill>
              </a:rPr>
              <a:t>to close the Show Table dialog box.</a:t>
            </a:r>
            <a:endParaRPr lang="en-US" sz="2400" dirty="0">
              <a:solidFill>
                <a:prstClr val="black"/>
              </a:solidFill>
            </a:endParaRPr>
          </a:p>
          <a:p>
            <a:endParaRPr lang="en-US" sz="2000" dirty="0">
              <a:solidFill>
                <a:prstClr val="black"/>
              </a:solidFill>
            </a:endParaRPr>
          </a:p>
        </p:txBody>
      </p:sp>
      <p:sp>
        <p:nvSpPr>
          <p:cNvPr id="2" name="Slide Number Placeholder 1"/>
          <p:cNvSpPr>
            <a:spLocks noGrp="1"/>
          </p:cNvSpPr>
          <p:nvPr>
            <p:ph type="sldNum" sz="quarter" idx="12"/>
          </p:nvPr>
        </p:nvSpPr>
        <p:spPr/>
        <p:txBody>
          <a:bodyPr/>
          <a:lstStyle/>
          <a:p>
            <a:fld id="{C1881F87-F1D1-4E82-B161-792A900F0BBC}" type="slidenum">
              <a:rPr lang="en-US" smtClean="0"/>
              <a:pPr/>
              <a:t>17</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77049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45247" y="361293"/>
            <a:ext cx="8853513" cy="646331"/>
          </a:xfrm>
          <a:prstGeom prst="rect">
            <a:avLst/>
          </a:prstGeom>
          <a:noFill/>
        </p:spPr>
        <p:txBody>
          <a:bodyPr wrap="none" rtlCol="0">
            <a:spAutoFit/>
          </a:bodyPr>
          <a:lstStyle/>
          <a:p>
            <a:pPr algn="ctr"/>
            <a:r>
              <a:rPr lang="en-US" sz="3600" b="1" dirty="0" smtClean="0"/>
              <a:t>Skill 3: Use More Than One </a:t>
            </a:r>
            <a:r>
              <a:rPr lang="en-US" sz="3600" b="1" dirty="0" smtClean="0"/>
              <a:t>Table, continued</a:t>
            </a:r>
            <a:endParaRPr lang="en-US" sz="3600" b="1" dirty="0"/>
          </a:p>
        </p:txBody>
      </p:sp>
      <p:sp>
        <p:nvSpPr>
          <p:cNvPr id="8" name="Content Placeholder 2"/>
          <p:cNvSpPr>
            <a:spLocks noGrp="1"/>
          </p:cNvSpPr>
          <p:nvPr>
            <p:ph idx="1"/>
          </p:nvPr>
        </p:nvSpPr>
        <p:spPr>
          <a:xfrm>
            <a:off x="457200" y="1280763"/>
            <a:ext cx="8229600" cy="4729644"/>
          </a:xfrm>
        </p:spPr>
        <p:txBody>
          <a:bodyPr>
            <a:noAutofit/>
          </a:bodyPr>
          <a:lstStyle/>
          <a:p>
            <a:r>
              <a:rPr lang="en-US" sz="2800" dirty="0" smtClean="0">
                <a:solidFill>
                  <a:prstClr val="black"/>
                </a:solidFill>
              </a:rPr>
              <a:t>Double-click </a:t>
            </a:r>
            <a:r>
              <a:rPr lang="en-US" sz="2800" dirty="0">
                <a:solidFill>
                  <a:prstClr val="black"/>
                </a:solidFill>
              </a:rPr>
              <a:t>the fields in </a:t>
            </a:r>
            <a:r>
              <a:rPr lang="en-US" sz="2800" dirty="0" smtClean="0">
                <a:solidFill>
                  <a:prstClr val="black"/>
                </a:solidFill>
              </a:rPr>
              <a:t>the first </a:t>
            </a:r>
            <a:r>
              <a:rPr lang="en-US" sz="2800" dirty="0">
                <a:solidFill>
                  <a:prstClr val="black"/>
                </a:solidFill>
              </a:rPr>
              <a:t>table field list box that you wish to use in your query. </a:t>
            </a:r>
            <a:r>
              <a:rPr lang="en-US" sz="2800" dirty="0" smtClean="0">
                <a:solidFill>
                  <a:prstClr val="black"/>
                </a:solidFill>
              </a:rPr>
              <a:t>The </a:t>
            </a:r>
            <a:r>
              <a:rPr lang="en-US" sz="2800" dirty="0">
                <a:solidFill>
                  <a:prstClr val="black"/>
                </a:solidFill>
              </a:rPr>
              <a:t>fields are added to the query design grid at the bottom of the window</a:t>
            </a:r>
            <a:r>
              <a:rPr lang="en-US" sz="2800" dirty="0" smtClean="0">
                <a:solidFill>
                  <a:prstClr val="black"/>
                </a:solidFill>
              </a:rPr>
              <a:t>. </a:t>
            </a:r>
            <a:endParaRPr lang="en-US" sz="2800" dirty="0" smtClean="0">
              <a:solidFill>
                <a:prstClr val="black"/>
              </a:solidFill>
            </a:endParaRPr>
          </a:p>
          <a:p>
            <a:r>
              <a:rPr lang="en-US" sz="2800" dirty="0" smtClean="0">
                <a:solidFill>
                  <a:prstClr val="black"/>
                </a:solidFill>
              </a:rPr>
              <a:t>Double-click </a:t>
            </a:r>
            <a:r>
              <a:rPr lang="en-US" sz="2800" dirty="0" smtClean="0">
                <a:solidFill>
                  <a:prstClr val="black"/>
                </a:solidFill>
              </a:rPr>
              <a:t>the fields in the second table field list box that you wish to use.</a:t>
            </a:r>
            <a:endParaRPr lang="en-US" sz="2800" dirty="0">
              <a:solidFill>
                <a:prstClr val="black"/>
              </a:solidFill>
            </a:endParaRPr>
          </a:p>
          <a:p>
            <a:r>
              <a:rPr lang="en-US" sz="2800" dirty="0">
                <a:solidFill>
                  <a:prstClr val="black"/>
                </a:solidFill>
              </a:rPr>
              <a:t>Add any sorting and criteria </a:t>
            </a:r>
            <a:r>
              <a:rPr lang="en-US" sz="2800" dirty="0" smtClean="0">
                <a:solidFill>
                  <a:prstClr val="black"/>
                </a:solidFill>
              </a:rPr>
              <a:t>necessary.</a:t>
            </a:r>
          </a:p>
          <a:p>
            <a:r>
              <a:rPr lang="en-US" sz="2800" dirty="0">
                <a:solidFill>
                  <a:prstClr val="black"/>
                </a:solidFill>
              </a:rPr>
              <a:t>C</a:t>
            </a:r>
            <a:r>
              <a:rPr lang="en-US" sz="2800" dirty="0" smtClean="0">
                <a:solidFill>
                  <a:prstClr val="black"/>
                </a:solidFill>
              </a:rPr>
              <a:t>lick </a:t>
            </a:r>
            <a:r>
              <a:rPr lang="en-US" sz="2800" dirty="0">
                <a:solidFill>
                  <a:prstClr val="black"/>
                </a:solidFill>
              </a:rPr>
              <a:t>the Run button in the Results group.   </a:t>
            </a:r>
          </a:p>
          <a:p>
            <a:r>
              <a:rPr lang="en-US" sz="2800" dirty="0">
                <a:solidFill>
                  <a:prstClr val="black"/>
                </a:solidFill>
              </a:rPr>
              <a:t>Save and close the query.</a:t>
            </a:r>
            <a:endParaRPr lang="en-US" sz="2000" dirty="0">
              <a:solidFill>
                <a:prstClr val="black"/>
              </a:solidFill>
            </a:endParaRPr>
          </a:p>
        </p:txBody>
      </p:sp>
      <p:sp>
        <p:nvSpPr>
          <p:cNvPr id="2" name="Slide Number Placeholder 1"/>
          <p:cNvSpPr>
            <a:spLocks noGrp="1"/>
          </p:cNvSpPr>
          <p:nvPr>
            <p:ph type="sldNum" sz="quarter" idx="12"/>
          </p:nvPr>
        </p:nvSpPr>
        <p:spPr/>
        <p:txBody>
          <a:bodyPr/>
          <a:lstStyle/>
          <a:p>
            <a:fld id="{C1881F87-F1D1-4E82-B161-792A900F0BBC}" type="slidenum">
              <a:rPr lang="en-US" smtClean="0"/>
              <a:pPr/>
              <a:t>18</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2772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0" y="132522"/>
            <a:ext cx="8852453" cy="622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831907" y="1984128"/>
            <a:ext cx="2443535" cy="745820"/>
          </a:xfrm>
          <a:prstGeom prst="accentCallout2">
            <a:avLst>
              <a:gd name="adj1" fmla="val 18750"/>
              <a:gd name="adj2" fmla="val -8333"/>
              <a:gd name="adj3" fmla="val 18750"/>
              <a:gd name="adj4" fmla="val -16667"/>
              <a:gd name="adj5" fmla="val 8429"/>
              <a:gd name="adj6" fmla="val -6642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Two tables showing with relationship line</a:t>
            </a:r>
            <a:endParaRPr lang="en-US" dirty="0"/>
          </a:p>
        </p:txBody>
      </p:sp>
      <p:sp>
        <p:nvSpPr>
          <p:cNvPr id="8" name="Line Callout 2 (Accent Bar) 7"/>
          <p:cNvSpPr/>
          <p:nvPr/>
        </p:nvSpPr>
        <p:spPr>
          <a:xfrm>
            <a:off x="5236099" y="3207607"/>
            <a:ext cx="2675449" cy="860810"/>
          </a:xfrm>
          <a:prstGeom prst="accentCallout2">
            <a:avLst>
              <a:gd name="adj1" fmla="val 18750"/>
              <a:gd name="adj2" fmla="val -8333"/>
              <a:gd name="adj3" fmla="val 18750"/>
              <a:gd name="adj4" fmla="val -16667"/>
              <a:gd name="adj5" fmla="val 138974"/>
              <a:gd name="adj6" fmla="val -2674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Fields from both tables included in query design grid</a:t>
            </a:r>
            <a:endParaRPr lang="en-US" dirty="0"/>
          </a:p>
        </p:txBody>
      </p:sp>
    </p:spTree>
    <p:extLst>
      <p:ext uri="{BB962C8B-B14F-4D97-AF65-F5344CB8AC3E}">
        <p14:creationId xmlns:p14="http://schemas.microsoft.com/office/powerpoint/2010/main" val="3311132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 Opener.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5" name="Text Placeholder 4"/>
          <p:cNvSpPr txBox="1">
            <a:spLocks/>
          </p:cNvSpPr>
          <p:nvPr/>
        </p:nvSpPr>
        <p:spPr>
          <a:xfrm>
            <a:off x="243840" y="487680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3</a:t>
            </a:r>
            <a:endParaRPr lang="en-US" sz="2800" b="1" dirty="0"/>
          </a:p>
        </p:txBody>
      </p:sp>
      <p:sp>
        <p:nvSpPr>
          <p:cNvPr id="6" name="Title 3"/>
          <p:cNvSpPr>
            <a:spLocks noGrp="1"/>
          </p:cNvSpPr>
          <p:nvPr>
            <p:ph type="title"/>
          </p:nvPr>
        </p:nvSpPr>
        <p:spPr>
          <a:xfrm>
            <a:off x="228600" y="5334001"/>
            <a:ext cx="7772400" cy="1143000"/>
          </a:xfrm>
        </p:spPr>
        <p:txBody>
          <a:bodyPr>
            <a:normAutofit fontScale="90000"/>
          </a:bodyPr>
          <a:lstStyle/>
          <a:p>
            <a:pPr algn="l"/>
            <a:r>
              <a:rPr lang="en-US" b="1" dirty="0" smtClean="0"/>
              <a:t>Working with Queries and Reports</a:t>
            </a:r>
            <a:endParaRPr lang="en-US" b="1" dirty="0"/>
          </a:p>
        </p:txBody>
      </p:sp>
      <p:grpSp>
        <p:nvGrpSpPr>
          <p:cNvPr id="7" name="Group 6"/>
          <p:cNvGrpSpPr/>
          <p:nvPr/>
        </p:nvGrpSpPr>
        <p:grpSpPr>
          <a:xfrm>
            <a:off x="2031104" y="2227815"/>
            <a:ext cx="4522096" cy="2844248"/>
            <a:chOff x="1933783" y="2135050"/>
            <a:chExt cx="4522096" cy="2844248"/>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783" y="2135050"/>
              <a:ext cx="30765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304" y="3160023"/>
              <a:ext cx="30765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20</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76470" y="2640597"/>
            <a:ext cx="2940959" cy="465652"/>
          </a:xfrm>
          <a:prstGeom prst="rect">
            <a:avLst/>
          </a:prstGeom>
        </p:spPr>
      </p:pic>
      <p:sp>
        <p:nvSpPr>
          <p:cNvPr id="6" name="Rounded Rectangle 5"/>
          <p:cNvSpPr/>
          <p:nvPr/>
        </p:nvSpPr>
        <p:spPr>
          <a:xfrm>
            <a:off x="457200" y="3429000"/>
            <a:ext cx="8243911" cy="272680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5FD4"/>
                </a:solidFill>
              </a:rPr>
              <a:t>Reviewing </a:t>
            </a:r>
            <a:r>
              <a:rPr lang="en-US" sz="3600" b="1" dirty="0" smtClean="0">
                <a:solidFill>
                  <a:srgbClr val="005FD4"/>
                </a:solidFill>
              </a:rPr>
              <a:t>Relationships  </a:t>
            </a:r>
            <a:r>
              <a:rPr lang="en-US" sz="3600" dirty="0" smtClean="0">
                <a:solidFill>
                  <a:prstClr val="black">
                    <a:tint val="75000"/>
                  </a:prstClr>
                </a:solidFill>
              </a:rPr>
              <a:t>In </a:t>
            </a:r>
            <a:r>
              <a:rPr lang="en-US" sz="3600" dirty="0">
                <a:solidFill>
                  <a:prstClr val="black">
                    <a:tint val="75000"/>
                  </a:prstClr>
                </a:solidFill>
              </a:rPr>
              <a:t>most cases</a:t>
            </a:r>
            <a:r>
              <a:rPr lang="en-US" sz="3600" dirty="0" smtClean="0">
                <a:solidFill>
                  <a:prstClr val="black">
                    <a:tint val="75000"/>
                  </a:prstClr>
                </a:solidFill>
              </a:rPr>
              <a:t>, an  Access </a:t>
            </a:r>
            <a:r>
              <a:rPr lang="en-US" sz="3600" dirty="0">
                <a:solidFill>
                  <a:prstClr val="black">
                    <a:tint val="75000"/>
                  </a:prstClr>
                </a:solidFill>
              </a:rPr>
              <a:t>table is related to at least </a:t>
            </a:r>
            <a:r>
              <a:rPr lang="en-US" sz="3600" dirty="0" smtClean="0">
                <a:solidFill>
                  <a:prstClr val="black">
                    <a:tint val="75000"/>
                  </a:prstClr>
                </a:solidFill>
              </a:rPr>
              <a:t>one other </a:t>
            </a:r>
            <a:r>
              <a:rPr lang="en-US" sz="3600" dirty="0">
                <a:solidFill>
                  <a:prstClr val="black">
                    <a:tint val="75000"/>
                  </a:prstClr>
                </a:solidFill>
              </a:rPr>
              <a:t>table in the database</a:t>
            </a:r>
            <a:r>
              <a:rPr lang="en-US" sz="3600" dirty="0">
                <a:solidFill>
                  <a:srgbClr val="005FD4"/>
                </a:solidFill>
                <a:latin typeface="MyriadPro-Regular"/>
              </a:rPr>
              <a:t>.</a:t>
            </a:r>
            <a:endParaRPr lang="en-US" sz="3600" dirty="0">
              <a:solidFill>
                <a:prstClr val="black">
                  <a:tint val="75000"/>
                </a:prstClr>
              </a:solidFill>
            </a:endParaRPr>
          </a:p>
        </p:txBody>
      </p:sp>
    </p:spTree>
    <p:extLst>
      <p:ext uri="{BB962C8B-B14F-4D97-AF65-F5344CB8AC3E}">
        <p14:creationId xmlns:p14="http://schemas.microsoft.com/office/powerpoint/2010/main" val="4245362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421396" y="398121"/>
            <a:ext cx="4625562" cy="646331"/>
          </a:xfrm>
          <a:prstGeom prst="rect">
            <a:avLst/>
          </a:prstGeom>
          <a:noFill/>
        </p:spPr>
        <p:txBody>
          <a:bodyPr wrap="none" rtlCol="0">
            <a:spAutoFit/>
          </a:bodyPr>
          <a:lstStyle/>
          <a:p>
            <a:pPr algn="ctr"/>
            <a:r>
              <a:rPr lang="en-US" sz="3600" b="1" dirty="0" smtClean="0"/>
              <a:t>Skill </a:t>
            </a:r>
            <a:r>
              <a:rPr lang="en-US" sz="3600" b="1" dirty="0"/>
              <a:t>4</a:t>
            </a:r>
            <a:r>
              <a:rPr lang="en-US" sz="3600" b="1" dirty="0" smtClean="0"/>
              <a:t>: Create a Report</a:t>
            </a:r>
            <a:endParaRPr lang="en-US" sz="3600" b="1" dirty="0"/>
          </a:p>
        </p:txBody>
      </p:sp>
      <p:sp>
        <p:nvSpPr>
          <p:cNvPr id="8" name="Content Placeholder 2"/>
          <p:cNvSpPr>
            <a:spLocks noGrp="1"/>
          </p:cNvSpPr>
          <p:nvPr>
            <p:ph idx="1"/>
          </p:nvPr>
        </p:nvSpPr>
        <p:spPr>
          <a:xfrm>
            <a:off x="457200" y="1494184"/>
            <a:ext cx="8229600" cy="4729644"/>
          </a:xfrm>
        </p:spPr>
        <p:txBody>
          <a:bodyPr>
            <a:noAutofit/>
          </a:bodyPr>
          <a:lstStyle/>
          <a:p>
            <a:r>
              <a:rPr lang="en-US" sz="2800" dirty="0" smtClean="0"/>
              <a:t>With the database open, click the table or query you wish to use for your report.</a:t>
            </a:r>
            <a:endParaRPr lang="en-US" sz="2800" dirty="0"/>
          </a:p>
          <a:p>
            <a:r>
              <a:rPr lang="en-US" sz="2800" dirty="0" smtClean="0"/>
              <a:t>Click </a:t>
            </a:r>
            <a:r>
              <a:rPr lang="en-US" sz="2800" dirty="0"/>
              <a:t>the </a:t>
            </a:r>
            <a:r>
              <a:rPr lang="en-US" sz="2800" dirty="0" smtClean="0"/>
              <a:t>Create tab and the Report button in the Reports group to display the report in Layout view.</a:t>
            </a:r>
          </a:p>
          <a:p>
            <a:r>
              <a:rPr lang="en-US" sz="2800" dirty="0" smtClean="0"/>
              <a:t>Click the Themes button in the Themes group and add an appropriate theme to your report.</a:t>
            </a:r>
          </a:p>
          <a:p>
            <a:r>
              <a:rPr lang="en-US" sz="2800" dirty="0"/>
              <a:t>Click </a:t>
            </a:r>
            <a:r>
              <a:rPr lang="en-US" sz="2800" dirty="0" smtClean="0"/>
              <a:t>the Group &amp; Sort button in the Grouping &amp; Totals group to display the Group, Sort, and Total pane. Select any sorting options.</a:t>
            </a:r>
            <a:endParaRPr lang="en-US" sz="1900" dirty="0" smtClean="0"/>
          </a:p>
          <a:p>
            <a:endParaRPr lang="en-US" sz="16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21</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758841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393938" y="398121"/>
            <a:ext cx="6680483" cy="646331"/>
          </a:xfrm>
          <a:prstGeom prst="rect">
            <a:avLst/>
          </a:prstGeom>
          <a:noFill/>
        </p:spPr>
        <p:txBody>
          <a:bodyPr wrap="none" rtlCol="0">
            <a:spAutoFit/>
          </a:bodyPr>
          <a:lstStyle/>
          <a:p>
            <a:pPr algn="ctr"/>
            <a:r>
              <a:rPr lang="en-US" sz="3600" b="1" dirty="0" smtClean="0"/>
              <a:t>Skill </a:t>
            </a:r>
            <a:r>
              <a:rPr lang="en-US" sz="3600" b="1" dirty="0"/>
              <a:t>4</a:t>
            </a:r>
            <a:r>
              <a:rPr lang="en-US" sz="3600" b="1" dirty="0" smtClean="0"/>
              <a:t>: Create a </a:t>
            </a:r>
            <a:r>
              <a:rPr lang="en-US" sz="3600" b="1" dirty="0" smtClean="0"/>
              <a:t>Report, continued</a:t>
            </a:r>
            <a:endParaRPr lang="en-US" sz="3600" b="1" dirty="0"/>
          </a:p>
        </p:txBody>
      </p:sp>
      <p:sp>
        <p:nvSpPr>
          <p:cNvPr id="8" name="Content Placeholder 2"/>
          <p:cNvSpPr>
            <a:spLocks noGrp="1"/>
          </p:cNvSpPr>
          <p:nvPr>
            <p:ph idx="1"/>
          </p:nvPr>
        </p:nvSpPr>
        <p:spPr>
          <a:xfrm>
            <a:off x="457200" y="1494184"/>
            <a:ext cx="8229600" cy="4729644"/>
          </a:xfrm>
        </p:spPr>
        <p:txBody>
          <a:bodyPr>
            <a:noAutofit/>
          </a:bodyPr>
          <a:lstStyle/>
          <a:p>
            <a:r>
              <a:rPr lang="en-US" sz="2800" dirty="0" smtClean="0"/>
              <a:t>Click </a:t>
            </a:r>
            <a:r>
              <a:rPr lang="en-US" sz="2800" dirty="0" smtClean="0"/>
              <a:t>a Total cell to make it active.</a:t>
            </a:r>
          </a:p>
          <a:p>
            <a:r>
              <a:rPr lang="en-US" sz="2800" dirty="0"/>
              <a:t>Hover the mouse pointer over the border of the cell until the </a:t>
            </a:r>
            <a:r>
              <a:rPr lang="en-US" sz="2800" dirty="0" smtClean="0"/>
              <a:t>pointer becomes </a:t>
            </a:r>
            <a:r>
              <a:rPr lang="en-US" sz="2800" dirty="0"/>
              <a:t>a double-headed arrow and then </a:t>
            </a:r>
            <a:r>
              <a:rPr lang="en-US" sz="2800" dirty="0" smtClean="0"/>
              <a:t>double-click </a:t>
            </a:r>
            <a:r>
              <a:rPr lang="en-US" sz="2800" dirty="0"/>
              <a:t>the cell border </a:t>
            </a:r>
            <a:r>
              <a:rPr lang="en-US" sz="2800" dirty="0" smtClean="0"/>
              <a:t>to AutoFit </a:t>
            </a:r>
            <a:r>
              <a:rPr lang="en-US" sz="2800" dirty="0"/>
              <a:t>the cell</a:t>
            </a:r>
            <a:r>
              <a:rPr lang="en-US" sz="2800" dirty="0" smtClean="0"/>
              <a:t>.</a:t>
            </a:r>
          </a:p>
          <a:p>
            <a:r>
              <a:rPr lang="en-US" sz="2800" dirty="0" smtClean="0"/>
              <a:t>Select the Add a Group button in the Group, Sort, and Total pane and select an option to group the report.</a:t>
            </a:r>
          </a:p>
          <a:p>
            <a:r>
              <a:rPr lang="en-US" sz="2800" dirty="0" smtClean="0"/>
              <a:t>Name and save the report. Close the report</a:t>
            </a:r>
            <a:r>
              <a:rPr lang="en-US" sz="2400" dirty="0" smtClean="0"/>
              <a:t>.</a:t>
            </a:r>
            <a:endParaRPr lang="en-US" sz="16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22</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565874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23</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5" y="145775"/>
            <a:ext cx="8786189" cy="62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2 (Accent Bar) 5"/>
          <p:cNvSpPr/>
          <p:nvPr/>
        </p:nvSpPr>
        <p:spPr>
          <a:xfrm>
            <a:off x="7126014" y="4075948"/>
            <a:ext cx="1560786" cy="536027"/>
          </a:xfrm>
          <a:prstGeom prst="accentCallout2">
            <a:avLst>
              <a:gd name="adj1" fmla="val 18750"/>
              <a:gd name="adj2" fmla="val -8333"/>
              <a:gd name="adj3" fmla="val 18750"/>
              <a:gd name="adj4" fmla="val -16667"/>
              <a:gd name="adj5" fmla="val -31906"/>
              <a:gd name="adj6" fmla="val -450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Total cell selected</a:t>
            </a:r>
            <a:endParaRPr lang="en-US" dirty="0"/>
          </a:p>
        </p:txBody>
      </p:sp>
      <p:sp>
        <p:nvSpPr>
          <p:cNvPr id="5" name="Line Callout 2 (Accent Bar) 4"/>
          <p:cNvSpPr/>
          <p:nvPr/>
        </p:nvSpPr>
        <p:spPr>
          <a:xfrm>
            <a:off x="4321694" y="5246129"/>
            <a:ext cx="1560786" cy="536027"/>
          </a:xfrm>
          <a:prstGeom prst="accentCallout2">
            <a:avLst>
              <a:gd name="adj1" fmla="val 18750"/>
              <a:gd name="adj2" fmla="val -8333"/>
              <a:gd name="adj3" fmla="val 18750"/>
              <a:gd name="adj4" fmla="val -16667"/>
              <a:gd name="adj5" fmla="val -22017"/>
              <a:gd name="adj6" fmla="val -450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Group, Sort, and Total pane</a:t>
            </a:r>
            <a:endParaRPr lang="en-US" dirty="0"/>
          </a:p>
        </p:txBody>
      </p:sp>
      <p:sp>
        <p:nvSpPr>
          <p:cNvPr id="8" name="Line Callout 2 (Accent Bar) 7"/>
          <p:cNvSpPr/>
          <p:nvPr/>
        </p:nvSpPr>
        <p:spPr>
          <a:xfrm>
            <a:off x="2216084" y="1140591"/>
            <a:ext cx="1560786" cy="536027"/>
          </a:xfrm>
          <a:prstGeom prst="accentCallout2">
            <a:avLst>
              <a:gd name="adj1" fmla="val 18750"/>
              <a:gd name="adj2" fmla="val -8333"/>
              <a:gd name="adj3" fmla="val 18750"/>
              <a:gd name="adj4" fmla="val -16667"/>
              <a:gd name="adj5" fmla="val -31906"/>
              <a:gd name="adj6" fmla="val -450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Group &amp; Sort button</a:t>
            </a:r>
            <a:endParaRPr lang="en-US" dirty="0"/>
          </a:p>
        </p:txBody>
      </p:sp>
    </p:spTree>
    <p:extLst>
      <p:ext uri="{BB962C8B-B14F-4D97-AF65-F5344CB8AC3E}">
        <p14:creationId xmlns:p14="http://schemas.microsoft.com/office/powerpoint/2010/main" val="152467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640597"/>
            <a:ext cx="2940959" cy="465652"/>
          </a:xfrm>
          <a:prstGeom prst="rect">
            <a:avLst/>
          </a:prstGeom>
        </p:spPr>
      </p:pic>
      <p:sp>
        <p:nvSpPr>
          <p:cNvPr id="6" name="Rounded Rectangle 5"/>
          <p:cNvSpPr/>
          <p:nvPr/>
        </p:nvSpPr>
        <p:spPr>
          <a:xfrm>
            <a:off x="457200" y="3429000"/>
            <a:ext cx="8243911" cy="2726802"/>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5FD4"/>
                </a:solidFill>
              </a:rPr>
              <a:t>Formatting a Report  </a:t>
            </a:r>
            <a:r>
              <a:rPr lang="en-US" sz="3600" dirty="0" smtClean="0">
                <a:solidFill>
                  <a:prstClr val="black">
                    <a:tint val="75000"/>
                  </a:prstClr>
                </a:solidFill>
              </a:rPr>
              <a:t>The </a:t>
            </a:r>
            <a:r>
              <a:rPr lang="en-US" sz="3600" dirty="0">
                <a:solidFill>
                  <a:prstClr val="black">
                    <a:tint val="75000"/>
                  </a:prstClr>
                </a:solidFill>
              </a:rPr>
              <a:t>Report Layout</a:t>
            </a:r>
          </a:p>
          <a:p>
            <a:pPr algn="ctr"/>
            <a:r>
              <a:rPr lang="en-US" sz="3600" dirty="0">
                <a:solidFill>
                  <a:prstClr val="black">
                    <a:tint val="75000"/>
                  </a:prstClr>
                </a:solidFill>
              </a:rPr>
              <a:t>Tools Design tab contains options for</a:t>
            </a:r>
          </a:p>
          <a:p>
            <a:pPr algn="ctr"/>
            <a:r>
              <a:rPr lang="en-US" sz="3600" dirty="0">
                <a:solidFill>
                  <a:prstClr val="black">
                    <a:tint val="75000"/>
                  </a:prstClr>
                </a:solidFill>
              </a:rPr>
              <a:t>formatting a report.</a:t>
            </a:r>
          </a:p>
        </p:txBody>
      </p:sp>
    </p:spTree>
    <p:extLst>
      <p:ext uri="{BB962C8B-B14F-4D97-AF65-F5344CB8AC3E}">
        <p14:creationId xmlns:p14="http://schemas.microsoft.com/office/powerpoint/2010/main" val="263213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273599" y="398121"/>
            <a:ext cx="4921155" cy="646331"/>
          </a:xfrm>
          <a:prstGeom prst="rect">
            <a:avLst/>
          </a:prstGeom>
          <a:noFill/>
        </p:spPr>
        <p:txBody>
          <a:bodyPr wrap="none" rtlCol="0">
            <a:spAutoFit/>
          </a:bodyPr>
          <a:lstStyle/>
          <a:p>
            <a:pPr algn="ctr"/>
            <a:r>
              <a:rPr lang="en-US" sz="3600" b="1" dirty="0" smtClean="0"/>
              <a:t>Skill 5: Preview a Report</a:t>
            </a:r>
            <a:endParaRPr lang="en-US" sz="3600" b="1" dirty="0"/>
          </a:p>
        </p:txBody>
      </p:sp>
      <p:sp>
        <p:nvSpPr>
          <p:cNvPr id="8" name="Content Placeholder 2"/>
          <p:cNvSpPr>
            <a:spLocks noGrp="1"/>
          </p:cNvSpPr>
          <p:nvPr>
            <p:ph idx="1"/>
          </p:nvPr>
        </p:nvSpPr>
        <p:spPr>
          <a:xfrm>
            <a:off x="457200" y="1657216"/>
            <a:ext cx="8229600" cy="4729644"/>
          </a:xfrm>
        </p:spPr>
        <p:txBody>
          <a:bodyPr>
            <a:noAutofit/>
          </a:bodyPr>
          <a:lstStyle/>
          <a:p>
            <a:r>
              <a:rPr lang="en-US" sz="2800" dirty="0" smtClean="0"/>
              <a:t>Double-click the report you wish to preview in the Navigation pane.</a:t>
            </a:r>
            <a:endParaRPr lang="en-US" sz="2800" dirty="0"/>
          </a:p>
          <a:p>
            <a:r>
              <a:rPr lang="en-US" sz="2800" dirty="0"/>
              <a:t>Click the down arrow on the View button in the Views group on the Home tab</a:t>
            </a:r>
            <a:r>
              <a:rPr lang="en-US" sz="2800" dirty="0" smtClean="0"/>
              <a:t>.</a:t>
            </a:r>
          </a:p>
          <a:p>
            <a:r>
              <a:rPr lang="en-US" sz="2800" dirty="0"/>
              <a:t>Select </a:t>
            </a:r>
            <a:r>
              <a:rPr lang="en-US" sz="2800" i="1" dirty="0"/>
              <a:t>Print Preview </a:t>
            </a:r>
            <a:r>
              <a:rPr lang="en-US" sz="2800" dirty="0"/>
              <a:t>from the drop-down list</a:t>
            </a:r>
            <a:r>
              <a:rPr lang="en-US" sz="2800" dirty="0" smtClean="0"/>
              <a:t>.</a:t>
            </a:r>
          </a:p>
          <a:p>
            <a:r>
              <a:rPr lang="en-US" sz="2800" dirty="0"/>
              <a:t>On the Print Preview tab, click the Landscape button in the Page </a:t>
            </a:r>
            <a:r>
              <a:rPr lang="en-US" sz="2800" dirty="0" smtClean="0"/>
              <a:t>Layout group </a:t>
            </a:r>
            <a:r>
              <a:rPr lang="en-US" sz="2800" dirty="0"/>
              <a:t>to change the print orientation to landscape</a:t>
            </a:r>
            <a:r>
              <a:rPr lang="en-US" sz="2800" dirty="0" smtClean="0"/>
              <a:t>.</a:t>
            </a:r>
          </a:p>
          <a:p>
            <a:r>
              <a:rPr lang="en-US" sz="2800" dirty="0"/>
              <a:t>Click the </a:t>
            </a:r>
            <a:r>
              <a:rPr lang="en-US" sz="2800" dirty="0" smtClean="0"/>
              <a:t>Print button.</a:t>
            </a:r>
            <a:endParaRPr lang="en-US" sz="24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25</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458678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26</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92" y="159027"/>
            <a:ext cx="8680174" cy="619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1892891" y="676240"/>
            <a:ext cx="1799325" cy="635725"/>
          </a:xfrm>
          <a:prstGeom prst="accentCallout2">
            <a:avLst>
              <a:gd name="adj1" fmla="val 18750"/>
              <a:gd name="adj2" fmla="val -8333"/>
              <a:gd name="adj3" fmla="val 18750"/>
              <a:gd name="adj4" fmla="val -16667"/>
              <a:gd name="adj5" fmla="val 17242"/>
              <a:gd name="adj6" fmla="val -753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button</a:t>
            </a:r>
            <a:endParaRPr lang="en-US" dirty="0"/>
          </a:p>
        </p:txBody>
      </p:sp>
      <p:sp>
        <p:nvSpPr>
          <p:cNvPr id="6" name="Line Callout 2 (Accent Bar) 5"/>
          <p:cNvSpPr/>
          <p:nvPr/>
        </p:nvSpPr>
        <p:spPr>
          <a:xfrm>
            <a:off x="1506408" y="2498415"/>
            <a:ext cx="1560786" cy="536027"/>
          </a:xfrm>
          <a:prstGeom prst="accentCallout2">
            <a:avLst>
              <a:gd name="adj1" fmla="val 18750"/>
              <a:gd name="adj2" fmla="val -8333"/>
              <a:gd name="adj3" fmla="val 18750"/>
              <a:gd name="adj4" fmla="val -16667"/>
              <a:gd name="adj5" fmla="val -133271"/>
              <a:gd name="adj6" fmla="val -4671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Preview</a:t>
            </a:r>
            <a:endParaRPr lang="en-US" dirty="0"/>
          </a:p>
        </p:txBody>
      </p:sp>
    </p:spTree>
    <p:extLst>
      <p:ext uri="{BB962C8B-B14F-4D97-AF65-F5344CB8AC3E}">
        <p14:creationId xmlns:p14="http://schemas.microsoft.com/office/powerpoint/2010/main" val="880813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27</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477446"/>
            <a:ext cx="2940959" cy="465652"/>
          </a:xfrm>
          <a:prstGeom prst="rect">
            <a:avLst/>
          </a:prstGeom>
        </p:spPr>
      </p:pic>
      <p:sp>
        <p:nvSpPr>
          <p:cNvPr id="6" name="Rounded Rectangle 5"/>
          <p:cNvSpPr/>
          <p:nvPr/>
        </p:nvSpPr>
        <p:spPr>
          <a:xfrm>
            <a:off x="457200" y="3207026"/>
            <a:ext cx="8243911" cy="2948777"/>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005FD4"/>
                </a:solidFill>
              </a:rPr>
              <a:t>Saving </a:t>
            </a:r>
            <a:r>
              <a:rPr lang="en-US" sz="3600" b="1" dirty="0">
                <a:solidFill>
                  <a:srgbClr val="005FD4"/>
                </a:solidFill>
              </a:rPr>
              <a:t>a Report as a PDF </a:t>
            </a:r>
            <a:r>
              <a:rPr lang="en-US" sz="3600" b="1" dirty="0" smtClean="0">
                <a:solidFill>
                  <a:srgbClr val="005FD4"/>
                </a:solidFill>
              </a:rPr>
              <a:t>File  </a:t>
            </a:r>
            <a:r>
              <a:rPr lang="en-US" sz="3600" dirty="0" smtClean="0">
                <a:solidFill>
                  <a:prstClr val="black">
                    <a:tint val="75000"/>
                  </a:prstClr>
                </a:solidFill>
              </a:rPr>
              <a:t>You </a:t>
            </a:r>
            <a:r>
              <a:rPr lang="en-US" sz="3600" dirty="0">
                <a:solidFill>
                  <a:prstClr val="black">
                    <a:tint val="75000"/>
                  </a:prstClr>
                </a:solidFill>
              </a:rPr>
              <a:t>may want to save a report as a PDF file. </a:t>
            </a:r>
            <a:r>
              <a:rPr lang="en-US" sz="3600" dirty="0" smtClean="0">
                <a:solidFill>
                  <a:prstClr val="black">
                    <a:tint val="75000"/>
                  </a:prstClr>
                </a:solidFill>
              </a:rPr>
              <a:t>You can save </a:t>
            </a:r>
            <a:r>
              <a:rPr lang="en-US" sz="3600" dirty="0">
                <a:solidFill>
                  <a:prstClr val="black">
                    <a:tint val="75000"/>
                  </a:prstClr>
                </a:solidFill>
              </a:rPr>
              <a:t>an Access report in other </a:t>
            </a:r>
            <a:r>
              <a:rPr lang="en-US" sz="3600" dirty="0" smtClean="0">
                <a:solidFill>
                  <a:prstClr val="black">
                    <a:tint val="75000"/>
                  </a:prstClr>
                </a:solidFill>
              </a:rPr>
              <a:t>formats</a:t>
            </a:r>
            <a:r>
              <a:rPr lang="en-US" sz="3600" dirty="0">
                <a:solidFill>
                  <a:prstClr val="black">
                    <a:tint val="75000"/>
                  </a:prstClr>
                </a:solidFill>
              </a:rPr>
              <a:t>.</a:t>
            </a:r>
          </a:p>
        </p:txBody>
      </p:sp>
    </p:spTree>
    <p:extLst>
      <p:ext uri="{BB962C8B-B14F-4D97-AF65-F5344CB8AC3E}">
        <p14:creationId xmlns:p14="http://schemas.microsoft.com/office/powerpoint/2010/main" val="257071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28</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7" name="Content Placeholder 5"/>
          <p:cNvSpPr txBox="1">
            <a:spLocks/>
          </p:cNvSpPr>
          <p:nvPr/>
        </p:nvSpPr>
        <p:spPr>
          <a:xfrm>
            <a:off x="428596" y="764704"/>
            <a:ext cx="4186238" cy="256726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a:pPr>
            <a:r>
              <a:rPr lang="en-CA" sz="2000" dirty="0" smtClean="0">
                <a:latin typeface="Calibri" pitchFamily="34" charset="0"/>
                <a:cs typeface="Calibri" pitchFamily="34" charset="0"/>
              </a:rPr>
              <a:t>Which of the following asks a question of the database?</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smtClean="0"/>
              <a:t>table</a:t>
            </a:r>
          </a:p>
          <a:p>
            <a:pPr marL="693738" lvl="1" indent="-236538">
              <a:buClr>
                <a:schemeClr val="accent1"/>
              </a:buClr>
              <a:buSzPct val="100000"/>
              <a:buFont typeface="+mj-lt"/>
              <a:buAutoNum type="alphaLcPeriod"/>
            </a:pPr>
            <a:r>
              <a:rPr lang="en-US" sz="2000" dirty="0" smtClean="0"/>
              <a:t>form</a:t>
            </a:r>
          </a:p>
          <a:p>
            <a:pPr marL="693738" lvl="1" indent="-236538">
              <a:buClr>
                <a:schemeClr val="accent1"/>
              </a:buClr>
              <a:buSzPct val="100000"/>
              <a:buFont typeface="+mj-lt"/>
              <a:buAutoNum type="alphaLcPeriod"/>
            </a:pPr>
            <a:r>
              <a:rPr lang="en-US" sz="2000" dirty="0" smtClean="0"/>
              <a:t>query</a:t>
            </a:r>
          </a:p>
          <a:p>
            <a:pPr marL="693738" lvl="1" indent="-236538">
              <a:buClr>
                <a:schemeClr val="accent1"/>
              </a:buClr>
              <a:buSzPct val="100000"/>
              <a:buFont typeface="+mj-lt"/>
              <a:buAutoNum type="alphaLcPeriod"/>
            </a:pPr>
            <a:r>
              <a:rPr lang="en-US" sz="2000" dirty="0" smtClean="0"/>
              <a:t>report</a:t>
            </a:r>
          </a:p>
          <a:p>
            <a:pPr marL="457200" lvl="1" indent="0">
              <a:buClr>
                <a:schemeClr val="accent1"/>
              </a:buClr>
              <a:buSzPct val="100000"/>
              <a:buNone/>
            </a:pPr>
            <a:endParaRPr lang="en-US" sz="2000" dirty="0" smtClean="0"/>
          </a:p>
          <a:p>
            <a:pPr marL="457200" lvl="1" indent="0">
              <a:buClr>
                <a:schemeClr val="accent1"/>
              </a:buClr>
              <a:buSzPct val="100000"/>
              <a:buNone/>
            </a:pPr>
            <a:endParaRPr lang="en-CA" dirty="0" smtClean="0"/>
          </a:p>
        </p:txBody>
      </p:sp>
      <p:sp>
        <p:nvSpPr>
          <p:cNvPr id="8" name="Content Placeholder 5"/>
          <p:cNvSpPr txBox="1">
            <a:spLocks/>
          </p:cNvSpPr>
          <p:nvPr/>
        </p:nvSpPr>
        <p:spPr>
          <a:xfrm>
            <a:off x="46855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2"/>
            </a:pPr>
            <a:r>
              <a:rPr lang="en-US" dirty="0" smtClean="0"/>
              <a:t>You can distribute a database report  </a:t>
            </a:r>
          </a:p>
          <a:p>
            <a:pPr marL="693738" lvl="1" indent="-236538">
              <a:buFont typeface="+mj-lt"/>
              <a:buAutoNum type="alphaLcPeriod"/>
            </a:pPr>
            <a:r>
              <a:rPr lang="en-CA" sz="2000" dirty="0"/>
              <a:t>i</a:t>
            </a:r>
            <a:r>
              <a:rPr lang="en-CA" sz="2000" dirty="0" smtClean="0"/>
              <a:t>n printed format.</a:t>
            </a:r>
          </a:p>
          <a:p>
            <a:pPr marL="693738" lvl="1" indent="-236538"/>
            <a:r>
              <a:rPr lang="en-CA" sz="2000" dirty="0" smtClean="0"/>
              <a:t>in electronic format.</a:t>
            </a:r>
          </a:p>
          <a:p>
            <a:pPr marL="693738" lvl="1" indent="-236538"/>
            <a:r>
              <a:rPr lang="en-CA" sz="2000" dirty="0" smtClean="0"/>
              <a:t>as a PDF file.</a:t>
            </a:r>
          </a:p>
          <a:p>
            <a:pPr marL="693738" lvl="1" indent="-236538"/>
            <a:r>
              <a:rPr lang="en-CA" sz="2000" dirty="0" smtClean="0"/>
              <a:t>All of the above</a:t>
            </a:r>
            <a:endParaRPr lang="en-CA" sz="2000" dirty="0"/>
          </a:p>
        </p:txBody>
      </p:sp>
      <p:sp>
        <p:nvSpPr>
          <p:cNvPr id="9" name="Content Placeholder 6"/>
          <p:cNvSpPr txBox="1">
            <a:spLocks/>
          </p:cNvSpPr>
          <p:nvPr/>
        </p:nvSpPr>
        <p:spPr>
          <a:xfrm>
            <a:off x="4687858" y="764704"/>
            <a:ext cx="4184651" cy="2592288"/>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3"/>
            </a:pPr>
            <a:r>
              <a:rPr lang="en-CA" sz="2000" dirty="0" smtClean="0">
                <a:latin typeface="Calibri" pitchFamily="34" charset="0"/>
                <a:cs typeface="Calibri" pitchFamily="34" charset="0"/>
              </a:rPr>
              <a:t>Which button changes the print orientation from the default setting of </a:t>
            </a:r>
            <a:r>
              <a:rPr lang="en-CA" sz="2000" i="1" dirty="0" smtClean="0">
                <a:latin typeface="Calibri" pitchFamily="34" charset="0"/>
                <a:cs typeface="Calibri" pitchFamily="34" charset="0"/>
              </a:rPr>
              <a:t>Portrait</a:t>
            </a:r>
            <a:r>
              <a:rPr lang="en-CA" sz="2000" dirty="0" smtClean="0">
                <a:latin typeface="Calibri" pitchFamily="34" charset="0"/>
                <a:cs typeface="Calibri" pitchFamily="34" charset="0"/>
              </a:rPr>
              <a:t>?</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Group &amp; Sort</a:t>
            </a:r>
          </a:p>
          <a:p>
            <a:pPr marL="693738" lvl="1" indent="-236538">
              <a:buClr>
                <a:schemeClr val="accent1"/>
              </a:buClr>
              <a:buFont typeface="+mj-lt"/>
              <a:buAutoNum type="alphaLcPeriod"/>
            </a:pPr>
            <a:r>
              <a:rPr lang="en-CA" sz="2000" dirty="0" smtClean="0"/>
              <a:t>Themes</a:t>
            </a:r>
          </a:p>
          <a:p>
            <a:pPr marL="693738" lvl="1" indent="-236538">
              <a:buClr>
                <a:schemeClr val="accent1"/>
              </a:buClr>
              <a:buFont typeface="+mj-lt"/>
              <a:buAutoNum type="alphaLcPeriod"/>
            </a:pPr>
            <a:r>
              <a:rPr lang="en-CA" sz="2000" dirty="0" smtClean="0"/>
              <a:t>Landscape</a:t>
            </a:r>
          </a:p>
          <a:p>
            <a:pPr marL="693738" lvl="1" indent="-236538">
              <a:buClr>
                <a:schemeClr val="accent1"/>
              </a:buClr>
              <a:buFont typeface="+mj-lt"/>
              <a:buAutoNum type="alphaLcPeriod"/>
            </a:pPr>
            <a:r>
              <a:rPr lang="en-CA" sz="2000" dirty="0" smtClean="0"/>
              <a:t>Print</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0" name="Content Placeholder 5"/>
          <p:cNvSpPr txBox="1">
            <a:spLocks/>
          </p:cNvSpPr>
          <p:nvPr/>
        </p:nvSpPr>
        <p:spPr>
          <a:xfrm>
            <a:off x="468627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4"/>
            </a:pPr>
            <a:r>
              <a:rPr lang="en-CA" dirty="0" smtClean="0"/>
              <a:t>Which view do you use to change the print orientation?</a:t>
            </a:r>
          </a:p>
          <a:p>
            <a:pPr marL="693738" lvl="1" indent="-236538"/>
            <a:r>
              <a:rPr lang="en-CA" sz="2000" dirty="0" smtClean="0"/>
              <a:t>Form view</a:t>
            </a:r>
          </a:p>
          <a:p>
            <a:pPr marL="693738" lvl="1" indent="-236538"/>
            <a:r>
              <a:rPr lang="en-CA" sz="2000" dirty="0" smtClean="0"/>
              <a:t>Datasheet view</a:t>
            </a:r>
          </a:p>
          <a:p>
            <a:pPr marL="693738" lvl="1" indent="-236538"/>
            <a:r>
              <a:rPr lang="en-CA" sz="2000" dirty="0" smtClean="0"/>
              <a:t>Print Preview</a:t>
            </a:r>
          </a:p>
          <a:p>
            <a:pPr marL="693738" lvl="1" indent="-236538">
              <a:buFont typeface="+mj-lt"/>
              <a:buAutoNum type="alphaLcPeriod" startAt="8"/>
            </a:pPr>
            <a:r>
              <a:rPr lang="en-CA" sz="2000" dirty="0" smtClean="0"/>
              <a:t>Design view</a:t>
            </a:r>
            <a:endParaRPr lang="en-CA" sz="2000" dirty="0"/>
          </a:p>
        </p:txBody>
      </p:sp>
      <p:sp>
        <p:nvSpPr>
          <p:cNvPr id="11" name="TextBox 10"/>
          <p:cNvSpPr txBox="1"/>
          <p:nvPr/>
        </p:nvSpPr>
        <p:spPr>
          <a:xfrm>
            <a:off x="3305030"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3" name="TextBox 12"/>
          <p:cNvSpPr txBox="1"/>
          <p:nvPr/>
        </p:nvSpPr>
        <p:spPr>
          <a:xfrm>
            <a:off x="3347864" y="5935087"/>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7605539"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5662878"/>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Rectangle 17"/>
          <p:cNvSpPr/>
          <p:nvPr/>
        </p:nvSpPr>
        <p:spPr>
          <a:xfrm>
            <a:off x="428596" y="280416"/>
            <a:ext cx="1941429" cy="523220"/>
          </a:xfrm>
          <a:prstGeom prst="rect">
            <a:avLst/>
          </a:prstGeom>
        </p:spPr>
        <p:txBody>
          <a:bodyPr wrap="none">
            <a:spAutoFit/>
          </a:bodyPr>
          <a:lstStyle/>
          <a:p>
            <a:r>
              <a:rPr lang="en-US" sz="2800" b="1" dirty="0"/>
              <a:t>Checkpoint </a:t>
            </a:r>
          </a:p>
        </p:txBody>
      </p:sp>
    </p:spTree>
    <p:extLst>
      <p:ext uri="{BB962C8B-B14F-4D97-AF65-F5344CB8AC3E}">
        <p14:creationId xmlns:p14="http://schemas.microsoft.com/office/powerpoint/2010/main" val="9492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1"/>
                                        </p:tgtEl>
                                      </p:cBhvr>
                                      <p:by x="150000" y="150000"/>
                                    </p:animScale>
                                  </p:childTnLst>
                                </p:cTn>
                              </p:par>
                              <p:par>
                                <p:cTn id="7" presetID="6" presetClass="emph" presetSubtype="0" fill="remove" nodeType="withEffect">
                                  <p:stCondLst>
                                    <p:cond delay="0"/>
                                  </p:stCondLst>
                                  <p:childTnLst>
                                    <p:animScale>
                                      <p:cBhvr>
                                        <p:cTn id="8" dur="2000" fill="hold"/>
                                        <p:tgtEl>
                                          <p:spTgt spid="7">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3"/>
                                        </p:tgtEl>
                                      </p:cBhvr>
                                      <p:by x="150000" y="150000"/>
                                    </p:animScale>
                                  </p:childTnLst>
                                </p:cTn>
                              </p:par>
                              <p:par>
                                <p:cTn id="13" presetID="6" presetClass="emph" presetSubtype="0" fill="remove" nodeType="withEffect">
                                  <p:stCondLst>
                                    <p:cond delay="0"/>
                                  </p:stCondLst>
                                  <p:childTnLst>
                                    <p:animScale>
                                      <p:cBhvr>
                                        <p:cTn id="14" dur="2000" fill="hold"/>
                                        <p:tgtEl>
                                          <p:spTgt spid="8">
                                            <p:txEl>
                                              <p:pRg st="4" end="4"/>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4"/>
                                        </p:tgtEl>
                                      </p:cBhvr>
                                      <p:by x="150000" y="150000"/>
                                    </p:animScale>
                                  </p:childTnLst>
                                </p:cTn>
                              </p:par>
                              <p:par>
                                <p:cTn id="19" presetID="6" presetClass="emph" presetSubtype="0" fill="remove" nodeType="withEffect">
                                  <p:stCondLst>
                                    <p:cond delay="0"/>
                                  </p:stCondLst>
                                  <p:childTnLst>
                                    <p:animScale>
                                      <p:cBhvr>
                                        <p:cTn id="20" dur="2000" fill="hold"/>
                                        <p:tgtEl>
                                          <p:spTgt spid="9">
                                            <p:txEl>
                                              <p:pRg st="3" end="3"/>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10">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171835" y="398121"/>
            <a:ext cx="3124703" cy="646331"/>
          </a:xfrm>
          <a:prstGeom prst="rect">
            <a:avLst/>
          </a:prstGeom>
          <a:noFill/>
        </p:spPr>
        <p:txBody>
          <a:bodyPr wrap="none" rtlCol="0">
            <a:spAutoFit/>
          </a:bodyPr>
          <a:lstStyle/>
          <a:p>
            <a:pPr algn="ctr"/>
            <a:r>
              <a:rPr lang="en-US" sz="3600" b="1" dirty="0" smtClean="0"/>
              <a:t>Tasks Summary</a:t>
            </a:r>
            <a:endParaRPr lang="en-US" sz="3600" b="1"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29</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1372290"/>
            <a:ext cx="455295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8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171222" y="398121"/>
            <a:ext cx="3125856" cy="646331"/>
          </a:xfrm>
          <a:prstGeom prst="rect">
            <a:avLst/>
          </a:prstGeom>
          <a:noFill/>
        </p:spPr>
        <p:txBody>
          <a:bodyPr wrap="none" rtlCol="0">
            <a:spAutoFit/>
          </a:bodyPr>
          <a:lstStyle/>
          <a:p>
            <a:pPr algn="ctr"/>
            <a:r>
              <a:rPr lang="en-US" sz="3600" b="1" dirty="0" smtClean="0"/>
              <a:t>Skills You Learn</a:t>
            </a:r>
            <a:endParaRPr lang="en-US" sz="3600" b="1" dirty="0"/>
          </a:p>
        </p:txBody>
      </p:sp>
      <p:sp>
        <p:nvSpPr>
          <p:cNvPr id="8" name="Content Placeholder 2"/>
          <p:cNvSpPr>
            <a:spLocks noGrp="1"/>
          </p:cNvSpPr>
          <p:nvPr>
            <p:ph idx="1"/>
          </p:nvPr>
        </p:nvSpPr>
        <p:spPr>
          <a:xfrm>
            <a:off x="457200" y="1875187"/>
            <a:ext cx="8229600" cy="4323522"/>
          </a:xfrm>
        </p:spPr>
        <p:txBody>
          <a:bodyPr>
            <a:noAutofit/>
          </a:bodyPr>
          <a:lstStyle/>
          <a:p>
            <a:r>
              <a:rPr lang="en-US" sz="3600" dirty="0" smtClean="0"/>
              <a:t>Use the Query Wizard</a:t>
            </a:r>
          </a:p>
          <a:p>
            <a:r>
              <a:rPr lang="en-US" sz="3600" dirty="0" smtClean="0"/>
              <a:t>Create a query in Design view</a:t>
            </a:r>
          </a:p>
          <a:p>
            <a:r>
              <a:rPr lang="en-US" sz="3600" dirty="0" smtClean="0"/>
              <a:t>Use more than one table in a query</a:t>
            </a:r>
          </a:p>
          <a:p>
            <a:r>
              <a:rPr lang="en-US" sz="3600" dirty="0" smtClean="0"/>
              <a:t>Create a report</a:t>
            </a:r>
          </a:p>
          <a:p>
            <a:r>
              <a:rPr lang="en-US" sz="3600" dirty="0" smtClean="0"/>
              <a:t>Preview a report</a:t>
            </a:r>
          </a:p>
        </p:txBody>
      </p:sp>
      <p:sp>
        <p:nvSpPr>
          <p:cNvPr id="2" name="Slide Number Placeholder 1"/>
          <p:cNvSpPr>
            <a:spLocks noGrp="1"/>
          </p:cNvSpPr>
          <p:nvPr>
            <p:ph type="sldNum" sz="quarter" idx="12"/>
          </p:nvPr>
        </p:nvSpPr>
        <p:spPr/>
        <p:txBody>
          <a:bodyPr/>
          <a:lstStyle/>
          <a:p>
            <a:fld id="{C1881F87-F1D1-4E82-B161-792A900F0BBC}" type="slidenum">
              <a:rPr lang="en-US" smtClean="0"/>
              <a:pPr/>
              <a:t>3</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252131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81091" y="398121"/>
            <a:ext cx="8981818" cy="646331"/>
          </a:xfrm>
          <a:prstGeom prst="rect">
            <a:avLst/>
          </a:prstGeom>
          <a:noFill/>
        </p:spPr>
        <p:txBody>
          <a:bodyPr wrap="none" rtlCol="0">
            <a:spAutoFit/>
          </a:bodyPr>
          <a:lstStyle/>
          <a:p>
            <a:pPr algn="ctr"/>
            <a:r>
              <a:rPr lang="en-US" sz="3600" b="1" dirty="0" smtClean="0"/>
              <a:t>Chapter 3: Working with Queries and Reports</a:t>
            </a:r>
            <a:endParaRPr lang="en-US" sz="3600" b="1" dirty="0"/>
          </a:p>
        </p:txBody>
      </p:sp>
      <p:sp>
        <p:nvSpPr>
          <p:cNvPr id="8" name="Content Placeholder 2"/>
          <p:cNvSpPr>
            <a:spLocks noGrp="1"/>
          </p:cNvSpPr>
          <p:nvPr>
            <p:ph idx="1"/>
          </p:nvPr>
        </p:nvSpPr>
        <p:spPr>
          <a:xfrm>
            <a:off x="531628" y="1267239"/>
            <a:ext cx="8229600" cy="4323522"/>
          </a:xfrm>
        </p:spPr>
        <p:txBody>
          <a:bodyPr>
            <a:noAutofit/>
          </a:bodyPr>
          <a:lstStyle/>
          <a:p>
            <a:pPr marL="0" indent="0">
              <a:buNone/>
            </a:pPr>
            <a:r>
              <a:rPr lang="en-US" sz="2400" dirty="0" smtClean="0"/>
              <a:t>A Query</a:t>
            </a:r>
          </a:p>
          <a:p>
            <a:pPr marL="463550" indent="-238125"/>
            <a:r>
              <a:rPr lang="en-US" sz="2400" dirty="0" smtClean="0"/>
              <a:t>Is an easy way to find the information you are looking for</a:t>
            </a:r>
            <a:endParaRPr lang="en-US" sz="2400" dirty="0"/>
          </a:p>
          <a:p>
            <a:pPr marL="463550" indent="-238125"/>
            <a:r>
              <a:rPr lang="en-US" sz="2400" dirty="0" smtClean="0"/>
              <a:t>Asks a question of the database</a:t>
            </a:r>
            <a:endParaRPr lang="en-US" sz="2400" dirty="0"/>
          </a:p>
          <a:p>
            <a:pPr marL="463550" indent="-238125"/>
            <a:r>
              <a:rPr lang="en-US" sz="2400" dirty="0" smtClean="0"/>
              <a:t>Shows only the data that you want to view at any given time</a:t>
            </a:r>
          </a:p>
          <a:p>
            <a:pPr marL="463550" indent="-238125"/>
            <a:r>
              <a:rPr lang="en-US" sz="2400" dirty="0" smtClean="0"/>
              <a:t>Can look at fields from a single table or multiple tables</a:t>
            </a:r>
          </a:p>
          <a:p>
            <a:pPr marL="463550" indent="-238125"/>
            <a:r>
              <a:rPr lang="en-US" sz="2400" dirty="0" smtClean="0"/>
              <a:t>Results can be sorted or filtered and arranged in the order you prefer</a:t>
            </a:r>
          </a:p>
          <a:p>
            <a:pPr marL="225425" indent="-225425">
              <a:buNone/>
            </a:pPr>
            <a:r>
              <a:rPr lang="en-US" sz="2400" dirty="0" smtClean="0"/>
              <a:t>A Report</a:t>
            </a:r>
          </a:p>
          <a:p>
            <a:pPr marL="463550" indent="-238125"/>
            <a:r>
              <a:rPr lang="en-US" sz="2400" dirty="0" smtClean="0"/>
              <a:t>Can be created by using the information in a table or in a query</a:t>
            </a:r>
          </a:p>
          <a:p>
            <a:pPr marL="463550" indent="-238125"/>
            <a:r>
              <a:rPr lang="en-US" sz="2400" dirty="0" smtClean="0"/>
              <a:t>Can be distributed in printed or electronic form</a:t>
            </a:r>
          </a:p>
          <a:p>
            <a:pPr marL="463550" indent="-238125"/>
            <a:r>
              <a:rPr lang="en-US" sz="2400" dirty="0" smtClean="0"/>
              <a:t>Can be sorted, grouped, and/or formatted </a:t>
            </a:r>
          </a:p>
          <a:p>
            <a:pPr marL="463550" indent="-238125"/>
            <a:endParaRPr lang="en-US" sz="2200" dirty="0" smtClean="0"/>
          </a:p>
        </p:txBody>
      </p:sp>
      <p:sp>
        <p:nvSpPr>
          <p:cNvPr id="2" name="Slide Number Placeholder 1"/>
          <p:cNvSpPr>
            <a:spLocks noGrp="1"/>
          </p:cNvSpPr>
          <p:nvPr>
            <p:ph type="sldNum" sz="quarter" idx="12"/>
          </p:nvPr>
        </p:nvSpPr>
        <p:spPr/>
        <p:txBody>
          <a:bodyPr/>
          <a:lstStyle/>
          <a:p>
            <a:fld id="{C1881F87-F1D1-4E82-B161-792A900F0BBC}" type="slidenum">
              <a:rPr lang="en-US" smtClean="0"/>
              <a:pPr/>
              <a:t>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1775190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816454" y="398121"/>
            <a:ext cx="5835444" cy="646331"/>
          </a:xfrm>
          <a:prstGeom prst="rect">
            <a:avLst/>
          </a:prstGeom>
          <a:noFill/>
        </p:spPr>
        <p:txBody>
          <a:bodyPr wrap="none" rtlCol="0">
            <a:spAutoFit/>
          </a:bodyPr>
          <a:lstStyle/>
          <a:p>
            <a:pPr algn="ctr"/>
            <a:r>
              <a:rPr lang="en-US" sz="3600" b="1" dirty="0" smtClean="0"/>
              <a:t>Skill 1: Use the Query Wizard</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r>
              <a:rPr lang="en-US" sz="2800" dirty="0"/>
              <a:t>Open the file and click the Enable Content button.</a:t>
            </a:r>
          </a:p>
          <a:p>
            <a:r>
              <a:rPr lang="en-US" sz="2800" dirty="0" smtClean="0"/>
              <a:t>Click the appropriate table in the Navigation pane.</a:t>
            </a:r>
            <a:endParaRPr lang="en-US" sz="2800" dirty="0"/>
          </a:p>
          <a:p>
            <a:r>
              <a:rPr lang="en-US" sz="2800" dirty="0" smtClean="0"/>
              <a:t>Click the Create tab.</a:t>
            </a:r>
            <a:endParaRPr lang="en-US" sz="2800" dirty="0"/>
          </a:p>
          <a:p>
            <a:r>
              <a:rPr lang="en-US" sz="2800" dirty="0" smtClean="0"/>
              <a:t>Click the Query Wizard button in the Queries group.</a:t>
            </a:r>
            <a:endParaRPr lang="en-US" sz="2800" dirty="0"/>
          </a:p>
          <a:p>
            <a:r>
              <a:rPr lang="en-US" sz="2800" dirty="0" smtClean="0"/>
              <a:t>In the New Query dialog box, select </a:t>
            </a:r>
            <a:r>
              <a:rPr lang="en-US" sz="2800" i="1" dirty="0" smtClean="0"/>
              <a:t>Simple Query Wizard</a:t>
            </a:r>
            <a:r>
              <a:rPr lang="en-US" sz="2800" dirty="0" smtClean="0"/>
              <a:t>.</a:t>
            </a:r>
            <a:endParaRPr lang="en-US" sz="2800" dirty="0"/>
          </a:p>
          <a:p>
            <a:r>
              <a:rPr lang="en-US" sz="2800" dirty="0" smtClean="0"/>
              <a:t>Click the fields you want in your query in the </a:t>
            </a:r>
            <a:r>
              <a:rPr lang="en-US" sz="2800" i="1" dirty="0" smtClean="0"/>
              <a:t>Available fields</a:t>
            </a:r>
            <a:r>
              <a:rPr lang="en-US" sz="2800" dirty="0" smtClean="0"/>
              <a:t> list box and use the single right arrow button (&gt;) to add the fields to the query.</a:t>
            </a:r>
            <a:endParaRPr lang="en-US" sz="2100" dirty="0" smtClean="0"/>
          </a:p>
          <a:p>
            <a:endParaRPr lang="en-US" sz="21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5</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5718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788995" y="398121"/>
            <a:ext cx="7890366" cy="646331"/>
          </a:xfrm>
          <a:prstGeom prst="rect">
            <a:avLst/>
          </a:prstGeom>
          <a:noFill/>
        </p:spPr>
        <p:txBody>
          <a:bodyPr wrap="none" rtlCol="0">
            <a:spAutoFit/>
          </a:bodyPr>
          <a:lstStyle/>
          <a:p>
            <a:pPr algn="ctr"/>
            <a:r>
              <a:rPr lang="en-US" sz="3600" b="1" dirty="0" smtClean="0"/>
              <a:t>Skill 1: Use the Query </a:t>
            </a:r>
            <a:r>
              <a:rPr lang="en-US" sz="3600" b="1" dirty="0" smtClean="0"/>
              <a:t>Wizard, continued</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r>
              <a:rPr lang="en-US" sz="2800" dirty="0" smtClean="0"/>
              <a:t>Select </a:t>
            </a:r>
            <a:r>
              <a:rPr lang="en-US" sz="2800" dirty="0" smtClean="0"/>
              <a:t>the </a:t>
            </a:r>
            <a:r>
              <a:rPr lang="en-US" sz="2800" i="1" dirty="0" smtClean="0"/>
              <a:t>Detail </a:t>
            </a:r>
            <a:r>
              <a:rPr lang="en-US" sz="2800" dirty="0" smtClean="0"/>
              <a:t>or </a:t>
            </a:r>
            <a:r>
              <a:rPr lang="en-US" sz="2800" i="1" dirty="0" smtClean="0"/>
              <a:t>Summary</a:t>
            </a:r>
            <a:r>
              <a:rPr lang="en-US" sz="2800" dirty="0" smtClean="0"/>
              <a:t> option and then click Next.</a:t>
            </a:r>
          </a:p>
          <a:p>
            <a:r>
              <a:rPr lang="en-US" sz="2800" dirty="0" smtClean="0"/>
              <a:t>Select the text in the </a:t>
            </a:r>
            <a:r>
              <a:rPr lang="en-US" sz="2800" i="1" dirty="0" smtClean="0"/>
              <a:t>Title</a:t>
            </a:r>
            <a:r>
              <a:rPr lang="en-US" sz="2800" dirty="0" smtClean="0"/>
              <a:t> text box and add a title for your query.</a:t>
            </a:r>
          </a:p>
          <a:p>
            <a:r>
              <a:rPr lang="en-US" sz="2800" dirty="0" smtClean="0"/>
              <a:t>Make sure the </a:t>
            </a:r>
            <a:r>
              <a:rPr lang="en-US" sz="2800" i="1" dirty="0" smtClean="0"/>
              <a:t>Open the query to view information </a:t>
            </a:r>
            <a:r>
              <a:rPr lang="en-US" sz="2800" dirty="0" smtClean="0"/>
              <a:t>option is selected and then click Finish to direct the query to run and view the results.</a:t>
            </a:r>
          </a:p>
          <a:p>
            <a:r>
              <a:rPr lang="en-US" sz="2800" dirty="0" smtClean="0"/>
              <a:t>Close the query.</a:t>
            </a:r>
            <a:endParaRPr lang="en-US" sz="21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6</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852006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7</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55" y="130210"/>
            <a:ext cx="8878957" cy="617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2890459" y="337147"/>
            <a:ext cx="1560786" cy="572594"/>
          </a:xfrm>
          <a:prstGeom prst="accentCallout2">
            <a:avLst>
              <a:gd name="adj1" fmla="val 18750"/>
              <a:gd name="adj2" fmla="val -8333"/>
              <a:gd name="adj3" fmla="val 18750"/>
              <a:gd name="adj4" fmla="val -16667"/>
              <a:gd name="adj5" fmla="val 93969"/>
              <a:gd name="adj6" fmla="val -6369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Query Wizard button</a:t>
            </a:r>
            <a:endParaRPr lang="en-US" dirty="0"/>
          </a:p>
        </p:txBody>
      </p:sp>
      <p:sp>
        <p:nvSpPr>
          <p:cNvPr id="6" name="Line Callout 2 (Accent Bar) 5"/>
          <p:cNvSpPr/>
          <p:nvPr/>
        </p:nvSpPr>
        <p:spPr>
          <a:xfrm>
            <a:off x="6553200" y="909741"/>
            <a:ext cx="1560786" cy="667268"/>
          </a:xfrm>
          <a:prstGeom prst="accentCallout2">
            <a:avLst>
              <a:gd name="adj1" fmla="val 18750"/>
              <a:gd name="adj2" fmla="val -8333"/>
              <a:gd name="adj3" fmla="val 18750"/>
              <a:gd name="adj4" fmla="val -16667"/>
              <a:gd name="adj5" fmla="val 143541"/>
              <a:gd name="adj6" fmla="val -7388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Query dialog box</a:t>
            </a:r>
            <a:endParaRPr lang="en-US" dirty="0"/>
          </a:p>
        </p:txBody>
      </p:sp>
    </p:spTree>
    <p:extLst>
      <p:ext uri="{BB962C8B-B14F-4D97-AF65-F5344CB8AC3E}">
        <p14:creationId xmlns:p14="http://schemas.microsoft.com/office/powerpoint/2010/main" val="3754974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8</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52588"/>
            <a:ext cx="47244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3684104" y="1366291"/>
            <a:ext cx="1560786" cy="572594"/>
          </a:xfrm>
          <a:prstGeom prst="accentCallout2">
            <a:avLst>
              <a:gd name="adj1" fmla="val 18750"/>
              <a:gd name="adj2" fmla="val -8333"/>
              <a:gd name="adj3" fmla="val 18750"/>
              <a:gd name="adj4" fmla="val -16667"/>
              <a:gd name="adj5" fmla="val 272179"/>
              <a:gd name="adj6" fmla="val -4925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Table name</a:t>
            </a:r>
            <a:endParaRPr lang="en-US" dirty="0"/>
          </a:p>
        </p:txBody>
      </p:sp>
      <p:sp>
        <p:nvSpPr>
          <p:cNvPr id="6" name="Line Callout 2 (Accent Bar) 5"/>
          <p:cNvSpPr/>
          <p:nvPr/>
        </p:nvSpPr>
        <p:spPr>
          <a:xfrm>
            <a:off x="4800258" y="2294877"/>
            <a:ext cx="1560786" cy="572594"/>
          </a:xfrm>
          <a:prstGeom prst="accentCallout2">
            <a:avLst>
              <a:gd name="adj1" fmla="val 18750"/>
              <a:gd name="adj2" fmla="val -8333"/>
              <a:gd name="adj3" fmla="val 18750"/>
              <a:gd name="adj4" fmla="val -16667"/>
              <a:gd name="adj5" fmla="val 237462"/>
              <a:gd name="adj6" fmla="val -8746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Field selected for query use</a:t>
            </a:r>
            <a:endParaRPr lang="en-US" dirty="0"/>
          </a:p>
        </p:txBody>
      </p:sp>
      <p:sp>
        <p:nvSpPr>
          <p:cNvPr id="7" name="Line Callout 2 (Accent Bar) 6"/>
          <p:cNvSpPr/>
          <p:nvPr/>
        </p:nvSpPr>
        <p:spPr>
          <a:xfrm>
            <a:off x="4800258" y="3978153"/>
            <a:ext cx="1560786" cy="572594"/>
          </a:xfrm>
          <a:prstGeom prst="accentCallout2">
            <a:avLst>
              <a:gd name="adj1" fmla="val 18750"/>
              <a:gd name="adj2" fmla="val -8333"/>
              <a:gd name="adj3" fmla="val 18750"/>
              <a:gd name="adj4" fmla="val -16667"/>
              <a:gd name="adj5" fmla="val -58782"/>
              <a:gd name="adj6" fmla="val -3057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Single arrow button</a:t>
            </a:r>
            <a:endParaRPr lang="en-US" dirty="0"/>
          </a:p>
        </p:txBody>
      </p:sp>
    </p:spTree>
    <p:extLst>
      <p:ext uri="{BB962C8B-B14F-4D97-AF65-F5344CB8AC3E}">
        <p14:creationId xmlns:p14="http://schemas.microsoft.com/office/powerpoint/2010/main" val="2433567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52588"/>
            <a:ext cx="47244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291126" y="1734468"/>
            <a:ext cx="1925221" cy="677427"/>
          </a:xfrm>
          <a:prstGeom prst="accentCallout2">
            <a:avLst>
              <a:gd name="adj1" fmla="val 18750"/>
              <a:gd name="adj2" fmla="val -8333"/>
              <a:gd name="adj3" fmla="val 18750"/>
              <a:gd name="adj4" fmla="val -16667"/>
              <a:gd name="adj5" fmla="val 68510"/>
              <a:gd name="adj6" fmla="val -3482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Detail or Summary option</a:t>
            </a:r>
            <a:endParaRPr lang="en-US" dirty="0"/>
          </a:p>
        </p:txBody>
      </p:sp>
      <p:sp>
        <p:nvSpPr>
          <p:cNvPr id="6" name="Line Callout 2 (Accent Bar) 5"/>
          <p:cNvSpPr/>
          <p:nvPr/>
        </p:nvSpPr>
        <p:spPr>
          <a:xfrm>
            <a:off x="6934200" y="3891481"/>
            <a:ext cx="1560786" cy="572594"/>
          </a:xfrm>
          <a:prstGeom prst="accentCallout2">
            <a:avLst>
              <a:gd name="adj1" fmla="val 18750"/>
              <a:gd name="adj2" fmla="val -8333"/>
              <a:gd name="adj3" fmla="val 18750"/>
              <a:gd name="adj4" fmla="val -16667"/>
              <a:gd name="adj5" fmla="val 163401"/>
              <a:gd name="adj6" fmla="val -7897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 button</a:t>
            </a:r>
            <a:endParaRPr lang="en-US" dirty="0"/>
          </a:p>
        </p:txBody>
      </p:sp>
    </p:spTree>
    <p:extLst>
      <p:ext uri="{BB962C8B-B14F-4D97-AF65-F5344CB8AC3E}">
        <p14:creationId xmlns:p14="http://schemas.microsoft.com/office/powerpoint/2010/main" val="2433567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2800</Words>
  <Application>Microsoft Office PowerPoint</Application>
  <PresentationFormat>On-screen Show (4:3)</PresentationFormat>
  <Paragraphs>257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Microsoft Access 2010</vt:lpstr>
      <vt:lpstr>Working with Queries and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58</cp:revision>
  <dcterms:created xsi:type="dcterms:W3CDTF">2010-10-15T16:56:22Z</dcterms:created>
  <dcterms:modified xsi:type="dcterms:W3CDTF">2011-01-24T17:32:33Z</dcterms:modified>
</cp:coreProperties>
</file>