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57" r:id="rId3"/>
    <p:sldId id="262" r:id="rId4"/>
    <p:sldId id="263" r:id="rId5"/>
    <p:sldId id="287" r:id="rId6"/>
    <p:sldId id="288" r:id="rId7"/>
    <p:sldId id="264" r:id="rId8"/>
    <p:sldId id="265" r:id="rId9"/>
    <p:sldId id="259" r:id="rId10"/>
    <p:sldId id="266" r:id="rId11"/>
    <p:sldId id="267" r:id="rId12"/>
    <p:sldId id="268" r:id="rId13"/>
    <p:sldId id="269" r:id="rId14"/>
    <p:sldId id="289" r:id="rId15"/>
    <p:sldId id="270" r:id="rId16"/>
    <p:sldId id="271" r:id="rId17"/>
    <p:sldId id="272" r:id="rId18"/>
    <p:sldId id="273" r:id="rId19"/>
    <p:sldId id="274" r:id="rId20"/>
    <p:sldId id="285"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2" autoAdjust="0"/>
  </p:normalViewPr>
  <p:slideViewPr>
    <p:cSldViewPr snapToGrid="0" snapToObjects="1">
      <p:cViewPr>
        <p:scale>
          <a:sx n="60" d="100"/>
          <a:sy n="60" d="100"/>
        </p:scale>
        <p:origin x="-802"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AA523-F7D8-48D9-8806-73501805EB9D}"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8B0E2-4F11-48A9-98A5-FDDF354B7DF2}" type="slidenum">
              <a:rPr lang="en-US" smtClean="0"/>
              <a:pPr/>
              <a:t>‹#›</a:t>
            </a:fld>
            <a:endParaRPr lang="en-US"/>
          </a:p>
        </p:txBody>
      </p:sp>
    </p:spTree>
    <p:extLst>
      <p:ext uri="{BB962C8B-B14F-4D97-AF65-F5344CB8AC3E}">
        <p14:creationId xmlns:p14="http://schemas.microsoft.com/office/powerpoint/2010/main" val="270457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7, you learn about Microsoft Access 2010. Chapter 1 covers working with databases including entering data and navigating. Chapter 2 deals with using forms and tables. In Chapter 3, you will work with queries and create and display reports.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a:t>
            </a:fld>
            <a:endParaRPr lang="en-US"/>
          </a:p>
        </p:txBody>
      </p:sp>
    </p:spTree>
    <p:extLst>
      <p:ext uri="{BB962C8B-B14F-4D97-AF65-F5344CB8AC3E}">
        <p14:creationId xmlns:p14="http://schemas.microsoft.com/office/powerpoint/2010/main" val="380159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new table is an object in the database. Typing records is one way to enter data in a table. You can also copy and paste data from other programs or</a:t>
            </a:r>
          </a:p>
          <a:p>
            <a:r>
              <a:rPr lang="en-US" sz="1200" b="0" i="0" u="none" strike="noStrike" kern="1200" baseline="0" dirty="0" smtClean="0">
                <a:solidFill>
                  <a:schemeClr val="tx1"/>
                </a:solidFill>
                <a:latin typeface="+mn-lt"/>
                <a:ea typeface="+mn-ea"/>
                <a:cs typeface="+mn-cs"/>
              </a:rPr>
              <a:t>databases, which saves time and also helps to prevent data entry errors. Adding records is sometimes referred to as </a:t>
            </a:r>
            <a:r>
              <a:rPr lang="en-US" sz="1200" b="0" i="1" u="none" strike="noStrike" kern="1200" baseline="0" dirty="0" smtClean="0">
                <a:solidFill>
                  <a:schemeClr val="tx1"/>
                </a:solidFill>
                <a:latin typeface="+mn-lt"/>
                <a:ea typeface="+mn-ea"/>
                <a:cs typeface="+mn-cs"/>
              </a:rPr>
              <a:t>populating </a:t>
            </a:r>
            <a:r>
              <a:rPr lang="en-US" sz="1200" b="0" i="0" u="none" strike="noStrike" kern="1200" baseline="0" dirty="0" smtClean="0">
                <a:solidFill>
                  <a:schemeClr val="tx1"/>
                </a:solidFill>
                <a:latin typeface="+mn-lt"/>
                <a:ea typeface="+mn-ea"/>
                <a:cs typeface="+mn-cs"/>
              </a:rPr>
              <a:t>the database.</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10</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in</a:t>
            </a:r>
            <a:r>
              <a:rPr lang="en-US" sz="1200" b="1" i="0" u="none" strike="noStrike" kern="1200" baseline="0" dirty="0" smtClean="0">
                <a:solidFill>
                  <a:schemeClr val="tx1"/>
                </a:solidFill>
                <a:latin typeface="+mn-lt"/>
                <a:ea typeface="+mn-ea"/>
                <a:cs typeface="+mn-cs"/>
              </a:rPr>
              <a:t> M7-C2-Members.accdb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Record Selection area along with the Copy and Paste buttons in the Clipboard group on the Home tab. You can use copy and paste to save time when a new record is almost identical to an existing record. After pasting, you change only the part of the record that differs. In this case, all of the record data is the same except the </a:t>
            </a:r>
            <a:r>
              <a:rPr lang="en-US" sz="1200" b="0" i="1" u="none" strike="noStrike" kern="1200" baseline="0" dirty="0" smtClean="0">
                <a:solidFill>
                  <a:schemeClr val="tx1"/>
                </a:solidFill>
                <a:latin typeface="+mn-lt"/>
                <a:ea typeface="+mn-ea"/>
                <a:cs typeface="+mn-cs"/>
              </a:rPr>
              <a:t>ID </a:t>
            </a:r>
            <a:r>
              <a:rPr lang="en-US" sz="1200" b="0" i="0" u="none" strike="noStrike" kern="1200" baseline="0" dirty="0" smtClean="0">
                <a:solidFill>
                  <a:schemeClr val="tx1"/>
                </a:solidFill>
                <a:latin typeface="+mn-lt"/>
                <a:ea typeface="+mn-ea"/>
                <a:cs typeface="+mn-cs"/>
              </a:rPr>
              <a:t>field. </a:t>
            </a:r>
            <a:endParaRPr lang="en-US"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11</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Whether you copy the data from Word or Excel, the data has to match the fields in the Access table. Click the record selection area for the next blank record before pasting the data. Note that you may copy and paste multiple records.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12</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form is a database object used for entering records in a table. You can also use a form to view existing records. Most forms show only one record at a time, which provides a simple interface for entering data and helps you to avoid data entry mistakes. A new form can be based on one or more database objects. When you first create a new form, it displays in Layout view, where you can format it.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13</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14</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M7-C2-Members.accdb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Membership Fee and Donation table is selected in the Navigation pane. Clicking the Form button in the Forms group on the Create tab displays a form. You can also use the Form Design button to create a form. In that case, the form displays in Design view,</a:t>
            </a:r>
          </a:p>
          <a:p>
            <a:r>
              <a:rPr lang="en-US" sz="1200" b="0" i="0" u="none" strike="noStrike" kern="1200" baseline="0" dirty="0" smtClean="0">
                <a:solidFill>
                  <a:schemeClr val="tx1"/>
                </a:solidFill>
                <a:latin typeface="+mn-lt"/>
                <a:ea typeface="+mn-ea"/>
                <a:cs typeface="+mn-cs"/>
              </a:rPr>
              <a:t>instead of in Layout view.</a:t>
            </a:r>
          </a:p>
        </p:txBody>
      </p:sp>
      <p:sp>
        <p:nvSpPr>
          <p:cNvPr id="4" name="Slide Number Placeholder 3"/>
          <p:cNvSpPr>
            <a:spLocks noGrp="1"/>
          </p:cNvSpPr>
          <p:nvPr>
            <p:ph type="sldNum" sz="quarter" idx="10"/>
          </p:nvPr>
        </p:nvSpPr>
        <p:spPr/>
        <p:txBody>
          <a:bodyPr/>
          <a:lstStyle/>
          <a:p>
            <a:fld id="{2D78B0E2-4F11-48A9-98A5-FDDF354B7DF2}" type="slidenum">
              <a:rPr lang="en-US" smtClean="0"/>
              <a:pPr/>
              <a:t>15</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also use the options on the Form Layout Tools Arrange tab to insert fields or alter the order of the fields. You can use options on the Form Layout Tools Design tab to add an image to the form or to change the form’s theme. However, you cannot enter records in the form until you switch to Form view. To do so, click the View button arrow and select </a:t>
            </a:r>
            <a:r>
              <a:rPr lang="en-US" sz="1200" b="0" i="1" u="none" strike="noStrike" kern="1200" baseline="0" dirty="0" smtClean="0">
                <a:solidFill>
                  <a:schemeClr val="tx1"/>
                </a:solidFill>
                <a:latin typeface="+mn-lt"/>
                <a:ea typeface="+mn-ea"/>
                <a:cs typeface="+mn-cs"/>
              </a:rPr>
              <a:t>Form view</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16</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open a form from the Navigation pane, it opens in Form view. You use this view to enter data in a form. The Record Navigation bar displays at the bottom of the form. You can add a new record by clicking the New (blank) record button in the Record Navigation bar. Use the Tab key to move between fields as you enter data in a record. If you press the Tab key after you enter data in the last field, a new blank form displays.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17</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M7-C2-Members.accdb</a:t>
            </a:r>
            <a:r>
              <a:rPr lang="en-US" sz="1200" b="0" i="0" u="none" strike="noStrike" kern="1200" baseline="0" dirty="0" smtClean="0">
                <a:solidFill>
                  <a:schemeClr val="tx1"/>
                </a:solidFill>
                <a:latin typeface="+mn-lt"/>
                <a:ea typeface="+mn-ea"/>
                <a:cs typeface="+mn-cs"/>
              </a:rPr>
              <a:t>, you can see the Membership Fee and Donation form. Notice the New (blank) Record button on the Record Navigation bar on the bottom of the form. Use the Tab key to move from field to field.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 form does not display in the Navigation pane, click the down-pointing arrow in the Navigation pane header and click </a:t>
            </a:r>
            <a:r>
              <a:rPr lang="en-US" sz="1200" b="0" i="1" u="none" strike="noStrike" kern="1200" baseline="0" dirty="0" smtClean="0">
                <a:solidFill>
                  <a:schemeClr val="tx1"/>
                </a:solidFill>
                <a:latin typeface="+mn-lt"/>
                <a:ea typeface="+mn-ea"/>
                <a:cs typeface="+mn-cs"/>
              </a:rPr>
              <a:t>All Access Objects</a:t>
            </a:r>
            <a:r>
              <a:rPr lang="en-US" sz="1200" b="0" i="0" u="none" strike="noStrike" kern="1200" baseline="0" dirty="0" smtClean="0">
                <a:solidFill>
                  <a:schemeClr val="tx1"/>
                </a:solidFill>
                <a:latin typeface="+mn-lt"/>
                <a:ea typeface="+mn-ea"/>
                <a:cs typeface="+mn-cs"/>
              </a:rPr>
              <a:t>. When you</a:t>
            </a:r>
          </a:p>
          <a:p>
            <a:r>
              <a:rPr lang="it-IT" sz="1200" b="0" i="0" u="none" strike="noStrike" kern="1200" baseline="0" dirty="0" smtClean="0">
                <a:solidFill>
                  <a:schemeClr val="tx1"/>
                </a:solidFill>
                <a:latin typeface="+mn-lt"/>
                <a:ea typeface="+mn-ea"/>
                <a:cs typeface="+mn-cs"/>
              </a:rPr>
              <a:t>enter data in a form, </a:t>
            </a:r>
            <a:r>
              <a:rPr lang="en-US" sz="1200" b="0" i="0" u="none" strike="noStrike" kern="1200" baseline="0" dirty="0" smtClean="0">
                <a:solidFill>
                  <a:schemeClr val="tx1"/>
                </a:solidFill>
                <a:latin typeface="+mn-lt"/>
                <a:ea typeface="+mn-ea"/>
                <a:cs typeface="+mn-cs"/>
              </a:rPr>
              <a:t>Access saves the data automatically. </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18</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Record controls display at the bottom of an open form and include arrow buttons for moving directly to the First record, Previous record, Next record, and Last record.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19</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chapter in the Access module deals with using forms and tables.</a:t>
            </a:r>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a:t>
            </a:fld>
            <a:endParaRPr lang="en-US"/>
          </a:p>
        </p:txBody>
      </p:sp>
    </p:spTree>
    <p:extLst>
      <p:ext uri="{BB962C8B-B14F-4D97-AF65-F5344CB8AC3E}">
        <p14:creationId xmlns:p14="http://schemas.microsoft.com/office/powerpoint/2010/main" val="1770681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2D78B0E2-4F11-48A9-98A5-FDDF354B7DF2}" type="slidenum">
              <a:rPr lang="en-US" smtClean="0"/>
              <a:pPr/>
              <a:t>20</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is a summary of the Access Chapter 2 tasks.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21</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chapter is about creating tables and entering</a:t>
            </a:r>
            <a:r>
              <a:rPr lang="en-US" baseline="0" dirty="0" smtClean="0"/>
              <a:t> data in a table. We will also learn about creating a form and entering data in a form.</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chapter, you learn to create a table and a form. When you create a table, you need to give each field a name and also assign a field type. The field  type tells Access which type of data you will be storing in that field. Access has several views that you use to perform different tasks. To switch views, you use the View button arrow on the Home tab.</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4</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enter data in a table or a form. When you enter a record using a form, that record is added to the corresponding table just as if you added the record directly into the table in Datasheet view.</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create a table in Design view. You need to name each field and select a data type for each field in the table. When you save the table, Access asks you if you want to make one of the fields a primary key. You won’t assign a primary key to the table you create in this skill, but you should know that a primary key can be assigned to one of the fields in a table, such as a member ID number, to make sure no two records in a table are the same. The primary key column cannot contain duplicate entries.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6</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7</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M7-C2-Members.accdb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table is being added in Design view. You can see the Field Names and Data Types listed along with the drop-down arrow for the Data Type column. The field in the </a:t>
            </a:r>
            <a:r>
              <a:rPr lang="en-US" sz="1200" b="0" i="1" u="none" strike="noStrike" kern="1200" baseline="0" dirty="0" smtClean="0">
                <a:solidFill>
                  <a:schemeClr val="tx1"/>
                </a:solidFill>
                <a:latin typeface="+mn-lt"/>
                <a:ea typeface="+mn-ea"/>
                <a:cs typeface="+mn-cs"/>
              </a:rPr>
              <a:t>Description </a:t>
            </a:r>
            <a:r>
              <a:rPr lang="en-US" sz="1200" b="0" i="0" u="none" strike="noStrike" kern="1200" baseline="0" dirty="0" smtClean="0">
                <a:solidFill>
                  <a:schemeClr val="tx1"/>
                </a:solidFill>
                <a:latin typeface="+mn-lt"/>
                <a:ea typeface="+mn-ea"/>
                <a:cs typeface="+mn-cs"/>
              </a:rPr>
              <a:t>column, to the right of the </a:t>
            </a:r>
            <a:r>
              <a:rPr lang="en-US" sz="1200" b="0" i="1" u="none" strike="noStrike" kern="1200" baseline="0" dirty="0" smtClean="0">
                <a:solidFill>
                  <a:schemeClr val="tx1"/>
                </a:solidFill>
                <a:latin typeface="+mn-lt"/>
                <a:ea typeface="+mn-ea"/>
                <a:cs typeface="+mn-cs"/>
              </a:rPr>
              <a:t>Data Type </a:t>
            </a:r>
            <a:r>
              <a:rPr lang="en-US" sz="1200" b="0" i="0" u="none" strike="noStrike" kern="1200" baseline="0" dirty="0" smtClean="0">
                <a:solidFill>
                  <a:schemeClr val="tx1"/>
                </a:solidFill>
                <a:latin typeface="+mn-lt"/>
                <a:ea typeface="+mn-ea"/>
                <a:cs typeface="+mn-cs"/>
              </a:rPr>
              <a:t>column, is optional. You can use it to describe the contents of the field.</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8</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Text fields can store up to 255 characters. If you want to limit a Text field to fewer characters (such as limiting fields for phone numbers or zip codes to help</a:t>
            </a:r>
          </a:p>
          <a:p>
            <a:pPr algn="l"/>
            <a:r>
              <a:rPr lang="en-US" sz="1200" b="0" i="0" u="none" strike="noStrike" kern="1200" baseline="0" dirty="0" smtClean="0">
                <a:solidFill>
                  <a:schemeClr val="tx1"/>
                </a:solidFill>
                <a:latin typeface="+mn-lt"/>
                <a:ea typeface="+mn-ea"/>
                <a:cs typeface="+mn-cs"/>
              </a:rPr>
              <a:t>reduce data entry errors), replace the </a:t>
            </a:r>
            <a:r>
              <a:rPr lang="en-US" sz="1200" b="0" i="1" u="none" strike="noStrike" kern="1200" baseline="0" dirty="0" smtClean="0">
                <a:solidFill>
                  <a:schemeClr val="tx1"/>
                </a:solidFill>
                <a:latin typeface="+mn-lt"/>
                <a:ea typeface="+mn-ea"/>
                <a:cs typeface="+mn-cs"/>
              </a:rPr>
              <a:t>Field Size </a:t>
            </a:r>
            <a:r>
              <a:rPr lang="en-US" sz="1200" b="0" i="0" u="none" strike="noStrike" kern="1200" baseline="0" dirty="0" smtClean="0">
                <a:solidFill>
                  <a:schemeClr val="tx1"/>
                </a:solidFill>
                <a:latin typeface="+mn-lt"/>
                <a:ea typeface="+mn-ea"/>
                <a:cs typeface="+mn-cs"/>
              </a:rPr>
              <a:t>value of </a:t>
            </a:r>
            <a:r>
              <a:rPr lang="en-US" sz="1200" b="0" i="1" u="none" strike="noStrike" kern="1200" baseline="0" dirty="0" smtClean="0">
                <a:solidFill>
                  <a:schemeClr val="tx1"/>
                </a:solidFill>
                <a:latin typeface="+mn-lt"/>
                <a:ea typeface="+mn-ea"/>
                <a:cs typeface="+mn-cs"/>
              </a:rPr>
              <a:t>255 </a:t>
            </a:r>
            <a:r>
              <a:rPr lang="en-US" sz="1200" b="0" i="0" u="none" strike="noStrike" kern="1200" baseline="0" dirty="0" smtClean="0">
                <a:solidFill>
                  <a:schemeClr val="tx1"/>
                </a:solidFill>
                <a:latin typeface="+mn-lt"/>
                <a:ea typeface="+mn-ea"/>
                <a:cs typeface="+mn-cs"/>
              </a:rPr>
              <a:t>with another value. </a:t>
            </a:r>
            <a:r>
              <a:rPr lang="en-US" sz="1200" b="0" i="0" u="none" strike="noStrike" baseline="0" dirty="0" smtClean="0">
                <a:solidFill>
                  <a:srgbClr val="005FD4"/>
                </a:solidFill>
                <a:latin typeface="MyriadPro-Regular"/>
              </a:rPr>
              <a:t>A field size cannot be set for date/time, currency, or hyperlink fields.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9</a:t>
            </a:fld>
            <a:endParaRPr lang="en-US"/>
          </a:p>
        </p:txBody>
      </p:sp>
    </p:spTree>
    <p:extLst>
      <p:ext uri="{BB962C8B-B14F-4D97-AF65-F5344CB8AC3E}">
        <p14:creationId xmlns:p14="http://schemas.microsoft.com/office/powerpoint/2010/main" val="266385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7</a:t>
            </a:r>
            <a:endParaRPr lang="en-US" sz="4500" b="1" dirty="0">
              <a:solidFill>
                <a:schemeClr val="bg1"/>
              </a:solidFill>
              <a:latin typeface="Arial Narrow"/>
              <a:cs typeface="Arial Narrow"/>
            </a:endParaRPr>
          </a:p>
        </p:txBody>
      </p:sp>
      <p:sp>
        <p:nvSpPr>
          <p:cNvPr id="6" name="Title 1"/>
          <p:cNvSpPr>
            <a:spLocks noGrp="1"/>
          </p:cNvSpPr>
          <p:nvPr>
            <p:ph type="title"/>
          </p:nvPr>
        </p:nvSpPr>
        <p:spPr>
          <a:xfrm>
            <a:off x="3080851" y="274638"/>
            <a:ext cx="5817982" cy="1143000"/>
          </a:xfrm>
        </p:spPr>
        <p:txBody>
          <a:bodyPr/>
          <a:lstStyle/>
          <a:p>
            <a:r>
              <a:rPr lang="en-US" dirty="0" smtClean="0"/>
              <a:t>Microsoft Access 2010</a:t>
            </a:r>
            <a:endParaRPr lang="en-US" dirty="0"/>
          </a:p>
        </p:txBody>
      </p:sp>
      <p:sp>
        <p:nvSpPr>
          <p:cNvPr id="7" name="Content Placeholder 2"/>
          <p:cNvSpPr>
            <a:spLocks noGrp="1"/>
          </p:cNvSpPr>
          <p:nvPr>
            <p:ph idx="1"/>
          </p:nvPr>
        </p:nvSpPr>
        <p:spPr>
          <a:xfrm>
            <a:off x="591207" y="2464904"/>
            <a:ext cx="8208236" cy="3665484"/>
          </a:xfrm>
        </p:spPr>
        <p:txBody>
          <a:bodyPr>
            <a:normAutofit/>
          </a:bodyPr>
          <a:lstStyle/>
          <a:p>
            <a:pPr marL="2292350" indent="-2292350">
              <a:buNone/>
            </a:pPr>
            <a:r>
              <a:rPr lang="en-US" sz="4000" dirty="0" smtClean="0"/>
              <a:t>Chapter 1: Working with Databases</a:t>
            </a:r>
          </a:p>
          <a:p>
            <a:pPr marL="2065338" indent="-2065338">
              <a:buNone/>
            </a:pPr>
            <a:r>
              <a:rPr lang="en-US" sz="4000" dirty="0" smtClean="0"/>
              <a:t>Chapter 2: Using Forms and Tables</a:t>
            </a:r>
          </a:p>
          <a:p>
            <a:pPr marL="2292350" indent="-2292350">
              <a:buNone/>
            </a:pPr>
            <a:r>
              <a:rPr lang="en-US" sz="4000" dirty="0" smtClean="0"/>
              <a:t>Chapter 3: Working with Queries and Reports</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944376" y="398121"/>
            <a:ext cx="5579604" cy="646331"/>
          </a:xfrm>
          <a:prstGeom prst="rect">
            <a:avLst/>
          </a:prstGeom>
          <a:noFill/>
        </p:spPr>
        <p:txBody>
          <a:bodyPr wrap="none" rtlCol="0">
            <a:spAutoFit/>
          </a:bodyPr>
          <a:lstStyle/>
          <a:p>
            <a:pPr algn="ctr"/>
            <a:r>
              <a:rPr lang="en-US" sz="3600" b="1" dirty="0" smtClean="0"/>
              <a:t>Skill 2: Enter Data in a Table</a:t>
            </a:r>
            <a:endParaRPr lang="en-US" sz="3600" b="1" dirty="0"/>
          </a:p>
        </p:txBody>
      </p:sp>
      <p:sp>
        <p:nvSpPr>
          <p:cNvPr id="8" name="Content Placeholder 2"/>
          <p:cNvSpPr>
            <a:spLocks noGrp="1"/>
          </p:cNvSpPr>
          <p:nvPr>
            <p:ph idx="1"/>
          </p:nvPr>
        </p:nvSpPr>
        <p:spPr>
          <a:xfrm>
            <a:off x="457200" y="1474306"/>
            <a:ext cx="8229600" cy="4729644"/>
          </a:xfrm>
        </p:spPr>
        <p:txBody>
          <a:bodyPr>
            <a:noAutofit/>
          </a:bodyPr>
          <a:lstStyle/>
          <a:p>
            <a:pPr marL="0" indent="0">
              <a:buNone/>
            </a:pPr>
            <a:r>
              <a:rPr lang="en-US" sz="2200" dirty="0" smtClean="0"/>
              <a:t>To enter data using a table:</a:t>
            </a:r>
          </a:p>
          <a:p>
            <a:pPr marL="344488" indent="-344488"/>
            <a:r>
              <a:rPr lang="en-US" sz="2200" dirty="0" smtClean="0"/>
              <a:t>Double-click the table you wish use in the Navigation pane.</a:t>
            </a:r>
            <a:endParaRPr lang="en-US" sz="2200" dirty="0"/>
          </a:p>
          <a:p>
            <a:r>
              <a:rPr lang="en-US" sz="2200" dirty="0" smtClean="0"/>
              <a:t>Add </a:t>
            </a:r>
            <a:r>
              <a:rPr lang="en-US" sz="2200" dirty="0"/>
              <a:t>the </a:t>
            </a:r>
            <a:r>
              <a:rPr lang="en-US" sz="2200" dirty="0" smtClean="0"/>
              <a:t>information </a:t>
            </a:r>
            <a:r>
              <a:rPr lang="en-US" sz="2200" dirty="0"/>
              <a:t>to create a new record, </a:t>
            </a:r>
            <a:r>
              <a:rPr lang="en-US" sz="2200" dirty="0" smtClean="0"/>
              <a:t>using the Tab key </a:t>
            </a:r>
            <a:r>
              <a:rPr lang="en-US" sz="2200" dirty="0"/>
              <a:t>to </a:t>
            </a:r>
            <a:r>
              <a:rPr lang="en-US" sz="2200" dirty="0" smtClean="0"/>
              <a:t>move between fields.</a:t>
            </a:r>
          </a:p>
          <a:p>
            <a:r>
              <a:rPr lang="en-US" sz="2200" dirty="0" smtClean="0"/>
              <a:t>You can use the </a:t>
            </a:r>
            <a:r>
              <a:rPr lang="en-US" sz="2200" dirty="0"/>
              <a:t>Copy button and the Paste button in the Clipboard group on the Home tab to copy similar record information in the table</a:t>
            </a:r>
            <a:r>
              <a:rPr lang="en-US" sz="2200" dirty="0" smtClean="0"/>
              <a:t>.</a:t>
            </a:r>
          </a:p>
          <a:p>
            <a:pPr lvl="1"/>
            <a:r>
              <a:rPr lang="en-US" sz="2200" dirty="0" smtClean="0"/>
              <a:t>Use the record selection area to the left of the record to select all of the fields in the record.</a:t>
            </a:r>
          </a:p>
          <a:p>
            <a:pPr lvl="1"/>
            <a:r>
              <a:rPr lang="en-US" sz="2200" dirty="0" smtClean="0"/>
              <a:t>Use the record selection area to the left of the record to paste all of the fields in the record. Make necessary changes to the data.</a:t>
            </a:r>
            <a:endParaRPr lang="en-US" sz="2200" dirty="0"/>
          </a:p>
          <a:p>
            <a:r>
              <a:rPr lang="en-US" sz="2200" dirty="0" smtClean="0"/>
              <a:t>Close the table.</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10</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31679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11</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8" y="198781"/>
            <a:ext cx="8700053" cy="626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1979718" y="312549"/>
            <a:ext cx="1704385" cy="787381"/>
          </a:xfrm>
          <a:prstGeom prst="accentCallout2">
            <a:avLst>
              <a:gd name="adj1" fmla="val 18750"/>
              <a:gd name="adj2" fmla="val -8333"/>
              <a:gd name="adj3" fmla="val 18750"/>
              <a:gd name="adj4" fmla="val -16667"/>
              <a:gd name="adj5" fmla="val 92660"/>
              <a:gd name="adj6" fmla="val -652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and Paste button area</a:t>
            </a:r>
            <a:endParaRPr lang="en-US" dirty="0"/>
          </a:p>
        </p:txBody>
      </p:sp>
      <p:sp>
        <p:nvSpPr>
          <p:cNvPr id="6" name="Line Callout 2 (Accent Bar) 5"/>
          <p:cNvSpPr/>
          <p:nvPr/>
        </p:nvSpPr>
        <p:spPr>
          <a:xfrm>
            <a:off x="2132118" y="2545540"/>
            <a:ext cx="1704385" cy="787381"/>
          </a:xfrm>
          <a:prstGeom prst="accentCallout2">
            <a:avLst>
              <a:gd name="adj1" fmla="val 18750"/>
              <a:gd name="adj2" fmla="val -8333"/>
              <a:gd name="adj3" fmla="val 18750"/>
              <a:gd name="adj4" fmla="val -16667"/>
              <a:gd name="adj5" fmla="val -63866"/>
              <a:gd name="adj6" fmla="val -2404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Record Selection area</a:t>
            </a:r>
            <a:endParaRPr lang="en-US" dirty="0"/>
          </a:p>
        </p:txBody>
      </p:sp>
    </p:spTree>
    <p:extLst>
      <p:ext uri="{BB962C8B-B14F-4D97-AF65-F5344CB8AC3E}">
        <p14:creationId xmlns:p14="http://schemas.microsoft.com/office/powerpoint/2010/main" val="180111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12</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2941983"/>
            <a:ext cx="8243911" cy="321382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Copying and Pasting </a:t>
            </a:r>
            <a:r>
              <a:rPr lang="en-US" sz="3200" b="1" dirty="0" smtClean="0">
                <a:solidFill>
                  <a:srgbClr val="0070C0"/>
                </a:solidFill>
              </a:rPr>
              <a:t>Data  </a:t>
            </a:r>
            <a:r>
              <a:rPr lang="en-US" sz="3200" dirty="0" smtClean="0">
                <a:solidFill>
                  <a:prstClr val="black">
                    <a:tint val="75000"/>
                  </a:prstClr>
                </a:solidFill>
              </a:rPr>
              <a:t>Another way to </a:t>
            </a:r>
            <a:r>
              <a:rPr lang="en-US" sz="3200" dirty="0">
                <a:solidFill>
                  <a:prstClr val="black">
                    <a:tint val="75000"/>
                  </a:prstClr>
                </a:solidFill>
              </a:rPr>
              <a:t>populate a table is to copy existing </a:t>
            </a:r>
            <a:r>
              <a:rPr lang="en-US" sz="3200" dirty="0" smtClean="0">
                <a:solidFill>
                  <a:prstClr val="black">
                    <a:tint val="75000"/>
                  </a:prstClr>
                </a:solidFill>
              </a:rPr>
              <a:t>data from </a:t>
            </a:r>
            <a:r>
              <a:rPr lang="en-US" sz="3200" dirty="0">
                <a:solidFill>
                  <a:prstClr val="black">
                    <a:tint val="75000"/>
                  </a:prstClr>
                </a:solidFill>
              </a:rPr>
              <a:t>a Word or Excel file into an Access </a:t>
            </a:r>
            <a:r>
              <a:rPr lang="en-US" sz="3200" dirty="0" smtClean="0">
                <a:solidFill>
                  <a:prstClr val="black">
                    <a:tint val="75000"/>
                  </a:prstClr>
                </a:solidFill>
              </a:rPr>
              <a:t>table. To </a:t>
            </a:r>
            <a:r>
              <a:rPr lang="en-US" sz="3200" dirty="0">
                <a:solidFill>
                  <a:prstClr val="black">
                    <a:tint val="75000"/>
                  </a:prstClr>
                </a:solidFill>
              </a:rPr>
              <a:t>copy all of the data from a Word </a:t>
            </a:r>
            <a:r>
              <a:rPr lang="en-US" sz="3200" dirty="0" smtClean="0">
                <a:solidFill>
                  <a:prstClr val="black">
                    <a:tint val="75000"/>
                  </a:prstClr>
                </a:solidFill>
              </a:rPr>
              <a:t>source, first  separate </a:t>
            </a:r>
            <a:r>
              <a:rPr lang="en-US" sz="3200" dirty="0">
                <a:solidFill>
                  <a:prstClr val="black">
                    <a:tint val="75000"/>
                  </a:prstClr>
                </a:solidFill>
              </a:rPr>
              <a:t>the data by tabs or copy it </a:t>
            </a:r>
            <a:r>
              <a:rPr lang="en-US" sz="3200" dirty="0" smtClean="0">
                <a:solidFill>
                  <a:prstClr val="black">
                    <a:tint val="75000"/>
                  </a:prstClr>
                </a:solidFill>
              </a:rPr>
              <a:t>from a </a:t>
            </a:r>
            <a:r>
              <a:rPr lang="en-US" sz="3200" dirty="0">
                <a:solidFill>
                  <a:prstClr val="black">
                    <a:tint val="75000"/>
                  </a:prstClr>
                </a:solidFill>
              </a:rPr>
              <a:t>table</a:t>
            </a:r>
            <a:r>
              <a:rPr lang="en-US" sz="3200" dirty="0">
                <a:solidFill>
                  <a:srgbClr val="005FD4"/>
                </a:solidFill>
                <a:latin typeface="MyriadPro-Regular"/>
              </a:rPr>
              <a:t>.</a:t>
            </a:r>
            <a:endParaRPr lang="en-US" sz="2800" dirty="0">
              <a:solidFill>
                <a:prstClr val="black">
                  <a:tint val="75000"/>
                </a:prstClr>
              </a:solidFill>
            </a:endParaRPr>
          </a:p>
        </p:txBody>
      </p:sp>
    </p:spTree>
    <p:extLst>
      <p:ext uri="{BB962C8B-B14F-4D97-AF65-F5344CB8AC3E}">
        <p14:creationId xmlns:p14="http://schemas.microsoft.com/office/powerpoint/2010/main" val="3426524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577944" y="398121"/>
            <a:ext cx="4312464" cy="646331"/>
          </a:xfrm>
          <a:prstGeom prst="rect">
            <a:avLst/>
          </a:prstGeom>
          <a:noFill/>
        </p:spPr>
        <p:txBody>
          <a:bodyPr wrap="none" rtlCol="0">
            <a:spAutoFit/>
          </a:bodyPr>
          <a:lstStyle/>
          <a:p>
            <a:pPr algn="ctr"/>
            <a:r>
              <a:rPr lang="en-US" sz="3600" b="1" dirty="0" smtClean="0"/>
              <a:t>Skill 3: Create a Form</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13</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
        <p:nvSpPr>
          <p:cNvPr id="10" name="Content Placeholder 2"/>
          <p:cNvSpPr>
            <a:spLocks noGrp="1"/>
          </p:cNvSpPr>
          <p:nvPr>
            <p:ph idx="1"/>
          </p:nvPr>
        </p:nvSpPr>
        <p:spPr>
          <a:xfrm>
            <a:off x="457200" y="1732721"/>
            <a:ext cx="8229600" cy="4525963"/>
          </a:xfrm>
        </p:spPr>
        <p:txBody>
          <a:bodyPr>
            <a:noAutofit/>
          </a:bodyPr>
          <a:lstStyle/>
          <a:p>
            <a:r>
              <a:rPr lang="en-US" sz="2800" dirty="0" smtClean="0"/>
              <a:t>Click the appropriate table in the Navigation pane.</a:t>
            </a:r>
          </a:p>
          <a:p>
            <a:r>
              <a:rPr lang="en-US" sz="2800" dirty="0" smtClean="0"/>
              <a:t>Click the Create tab.</a:t>
            </a:r>
            <a:endParaRPr lang="en-US" sz="2800" dirty="0"/>
          </a:p>
          <a:p>
            <a:r>
              <a:rPr lang="en-US" sz="2800" dirty="0"/>
              <a:t>Click the Form button in the Forms group to display a form</a:t>
            </a:r>
            <a:r>
              <a:rPr lang="en-US" sz="2800" dirty="0" smtClean="0"/>
              <a:t>.</a:t>
            </a:r>
          </a:p>
          <a:p>
            <a:r>
              <a:rPr lang="en-US" sz="2800" dirty="0" smtClean="0"/>
              <a:t>Adjust </a:t>
            </a:r>
            <a:r>
              <a:rPr lang="en-US" sz="2800" dirty="0"/>
              <a:t>the size of all of the </a:t>
            </a:r>
            <a:r>
              <a:rPr lang="en-US" sz="2800" dirty="0" smtClean="0"/>
              <a:t>fields by hovering </a:t>
            </a:r>
            <a:r>
              <a:rPr lang="en-US" sz="2800" dirty="0"/>
              <a:t>the mouse over the right border of the </a:t>
            </a:r>
            <a:r>
              <a:rPr lang="en-US" sz="2800" dirty="0" smtClean="0"/>
              <a:t>field </a:t>
            </a:r>
            <a:r>
              <a:rPr lang="en-US" sz="2800" dirty="0"/>
              <a:t>until it becomes a </a:t>
            </a:r>
            <a:r>
              <a:rPr lang="en-US" sz="2800" dirty="0" smtClean="0"/>
              <a:t>two-headed arrow</a:t>
            </a:r>
            <a:r>
              <a:rPr lang="en-US" sz="2800" dirty="0"/>
              <a:t>, press and drag the right border to the left until the box </a:t>
            </a:r>
            <a:r>
              <a:rPr lang="en-US" sz="2800" dirty="0" smtClean="0"/>
              <a:t>is about </a:t>
            </a:r>
            <a:r>
              <a:rPr lang="en-US" sz="2800" dirty="0"/>
              <a:t>half of its original size, and then release the mouse button</a:t>
            </a:r>
            <a:r>
              <a:rPr lang="en-US" sz="2800" dirty="0" smtClean="0"/>
              <a:t>.</a:t>
            </a:r>
          </a:p>
        </p:txBody>
      </p:sp>
    </p:spTree>
    <p:extLst>
      <p:ext uri="{BB962C8B-B14F-4D97-AF65-F5344CB8AC3E}">
        <p14:creationId xmlns:p14="http://schemas.microsoft.com/office/powerpoint/2010/main" val="377049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550488" y="398121"/>
            <a:ext cx="6367384" cy="646331"/>
          </a:xfrm>
          <a:prstGeom prst="rect">
            <a:avLst/>
          </a:prstGeom>
          <a:noFill/>
        </p:spPr>
        <p:txBody>
          <a:bodyPr wrap="none" rtlCol="0">
            <a:spAutoFit/>
          </a:bodyPr>
          <a:lstStyle/>
          <a:p>
            <a:pPr algn="ctr"/>
            <a:r>
              <a:rPr lang="en-US" sz="3600" b="1" dirty="0" smtClean="0"/>
              <a:t>Skill 3: Create a Form, continued</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14</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
        <p:nvSpPr>
          <p:cNvPr id="10" name="Content Placeholder 2"/>
          <p:cNvSpPr>
            <a:spLocks noGrp="1"/>
          </p:cNvSpPr>
          <p:nvPr>
            <p:ph idx="1"/>
          </p:nvPr>
        </p:nvSpPr>
        <p:spPr>
          <a:xfrm>
            <a:off x="457200" y="1732721"/>
            <a:ext cx="8229600" cy="4525963"/>
          </a:xfrm>
        </p:spPr>
        <p:txBody>
          <a:bodyPr>
            <a:noAutofit/>
          </a:bodyPr>
          <a:lstStyle/>
          <a:p>
            <a:r>
              <a:rPr lang="en-US" sz="2800" dirty="0"/>
              <a:t>On the Form Layout Tools Design tab, in the Header/Footer group, click the Date and Time button and click OK in the dialog box to add the date and time.</a:t>
            </a:r>
          </a:p>
          <a:p>
            <a:r>
              <a:rPr lang="en-US" sz="2800" dirty="0" smtClean="0"/>
              <a:t>Click </a:t>
            </a:r>
            <a:r>
              <a:rPr lang="en-US" sz="2800" dirty="0"/>
              <a:t>the Save button on the Quick Access toolbar</a:t>
            </a:r>
            <a:r>
              <a:rPr lang="en-US" sz="2800" dirty="0" smtClean="0"/>
              <a:t>.</a:t>
            </a:r>
          </a:p>
          <a:p>
            <a:r>
              <a:rPr lang="en-US" sz="2800" dirty="0" smtClean="0"/>
              <a:t>Add the form name in </a:t>
            </a:r>
            <a:r>
              <a:rPr lang="en-US" sz="2800" dirty="0"/>
              <a:t>the </a:t>
            </a:r>
            <a:r>
              <a:rPr lang="en-US" sz="2800" dirty="0" smtClean="0"/>
              <a:t>Save As </a:t>
            </a:r>
            <a:r>
              <a:rPr lang="en-US" sz="2800" dirty="0"/>
              <a:t>dialog box</a:t>
            </a:r>
            <a:r>
              <a:rPr lang="en-US" sz="2800" dirty="0" smtClean="0"/>
              <a:t>.</a:t>
            </a:r>
          </a:p>
          <a:p>
            <a:r>
              <a:rPr lang="en-US" sz="2800" dirty="0" smtClean="0"/>
              <a:t>You will see the form name added to the Navigation pane.</a:t>
            </a:r>
          </a:p>
          <a:p>
            <a:r>
              <a:rPr lang="en-US" sz="2800" dirty="0" smtClean="0"/>
              <a:t>Click Close to </a:t>
            </a:r>
            <a:r>
              <a:rPr lang="en-US" sz="2800" dirty="0"/>
              <a:t>close the </a:t>
            </a:r>
            <a:r>
              <a:rPr lang="en-US" sz="2800" dirty="0" smtClean="0"/>
              <a:t>form.</a:t>
            </a:r>
            <a:endParaRPr lang="en-US" sz="2800" dirty="0"/>
          </a:p>
        </p:txBody>
      </p:sp>
    </p:spTree>
    <p:extLst>
      <p:ext uri="{BB962C8B-B14F-4D97-AF65-F5344CB8AC3E}">
        <p14:creationId xmlns:p14="http://schemas.microsoft.com/office/powerpoint/2010/main" val="1599992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15</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0" y="114229"/>
            <a:ext cx="8852451" cy="624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2838935" y="1724592"/>
            <a:ext cx="1706560" cy="753565"/>
          </a:xfrm>
          <a:prstGeom prst="accentCallout2">
            <a:avLst>
              <a:gd name="adj1" fmla="val 18750"/>
              <a:gd name="adj2" fmla="val -8333"/>
              <a:gd name="adj3" fmla="val 18750"/>
              <a:gd name="adj4" fmla="val -16667"/>
              <a:gd name="adj5" fmla="val 59340"/>
              <a:gd name="adj6" fmla="val -9969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Table listed in Navigation pane</a:t>
            </a:r>
            <a:endParaRPr lang="en-US" dirty="0"/>
          </a:p>
        </p:txBody>
      </p:sp>
      <p:sp>
        <p:nvSpPr>
          <p:cNvPr id="6" name="Line Callout 2 (Accent Bar) 5"/>
          <p:cNvSpPr/>
          <p:nvPr/>
        </p:nvSpPr>
        <p:spPr>
          <a:xfrm>
            <a:off x="4343056" y="724053"/>
            <a:ext cx="1706560" cy="753565"/>
          </a:xfrm>
          <a:prstGeom prst="accentCallout2">
            <a:avLst>
              <a:gd name="adj1" fmla="val 18750"/>
              <a:gd name="adj2" fmla="val -8333"/>
              <a:gd name="adj3" fmla="val 18750"/>
              <a:gd name="adj4" fmla="val -16667"/>
              <a:gd name="adj5" fmla="val -2211"/>
              <a:gd name="adj6" fmla="val -10668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 button on Create tab</a:t>
            </a:r>
            <a:endParaRPr lang="en-US" dirty="0"/>
          </a:p>
        </p:txBody>
      </p:sp>
    </p:spTree>
    <p:extLst>
      <p:ext uri="{BB962C8B-B14F-4D97-AF65-F5344CB8AC3E}">
        <p14:creationId xmlns:p14="http://schemas.microsoft.com/office/powerpoint/2010/main" val="3311132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16</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2941983"/>
            <a:ext cx="8243911" cy="321382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Changing Form Formatting and Views  </a:t>
            </a:r>
            <a:r>
              <a:rPr lang="en-US" sz="3200" dirty="0" smtClean="0">
                <a:solidFill>
                  <a:prstClr val="black">
                    <a:tint val="75000"/>
                  </a:prstClr>
                </a:solidFill>
              </a:rPr>
              <a:t>When </a:t>
            </a:r>
            <a:r>
              <a:rPr lang="en-US" sz="3200" dirty="0">
                <a:solidFill>
                  <a:prstClr val="black">
                    <a:tint val="75000"/>
                  </a:prstClr>
                </a:solidFill>
              </a:rPr>
              <a:t>you create a form, the Form </a:t>
            </a:r>
            <a:r>
              <a:rPr lang="en-US" sz="3200" dirty="0" smtClean="0">
                <a:solidFill>
                  <a:prstClr val="black">
                    <a:tint val="75000"/>
                  </a:prstClr>
                </a:solidFill>
              </a:rPr>
              <a:t>Layout Tools </a:t>
            </a:r>
            <a:r>
              <a:rPr lang="en-US" sz="3200" dirty="0">
                <a:solidFill>
                  <a:prstClr val="black">
                    <a:tint val="75000"/>
                  </a:prstClr>
                </a:solidFill>
              </a:rPr>
              <a:t>tabs for Design, Arrange, and </a:t>
            </a:r>
            <a:r>
              <a:rPr lang="en-US" sz="3200" dirty="0" smtClean="0">
                <a:solidFill>
                  <a:prstClr val="black">
                    <a:tint val="75000"/>
                  </a:prstClr>
                </a:solidFill>
              </a:rPr>
              <a:t>Format are </a:t>
            </a:r>
            <a:r>
              <a:rPr lang="en-US" sz="3200" dirty="0">
                <a:solidFill>
                  <a:prstClr val="black">
                    <a:tint val="75000"/>
                  </a:prstClr>
                </a:solidFill>
              </a:rPr>
              <a:t>displayed on the ribbon. You can </a:t>
            </a:r>
            <a:r>
              <a:rPr lang="en-US" sz="3200" dirty="0" smtClean="0">
                <a:solidFill>
                  <a:prstClr val="black">
                    <a:tint val="75000"/>
                  </a:prstClr>
                </a:solidFill>
              </a:rPr>
              <a:t>use options </a:t>
            </a:r>
            <a:r>
              <a:rPr lang="en-US" sz="3200" dirty="0">
                <a:solidFill>
                  <a:prstClr val="black">
                    <a:tint val="75000"/>
                  </a:prstClr>
                </a:solidFill>
              </a:rPr>
              <a:t>on the Form Layout Tools </a:t>
            </a:r>
            <a:r>
              <a:rPr lang="en-US" sz="3200" dirty="0" smtClean="0">
                <a:solidFill>
                  <a:prstClr val="black">
                    <a:tint val="75000"/>
                  </a:prstClr>
                </a:solidFill>
              </a:rPr>
              <a:t>Format tab </a:t>
            </a:r>
            <a:r>
              <a:rPr lang="en-US" sz="3200" dirty="0">
                <a:solidFill>
                  <a:prstClr val="black">
                    <a:tint val="75000"/>
                  </a:prstClr>
                </a:solidFill>
              </a:rPr>
              <a:t>to change the font, font size, and </a:t>
            </a:r>
            <a:r>
              <a:rPr lang="en-US" sz="3200" dirty="0" smtClean="0">
                <a:solidFill>
                  <a:prstClr val="black">
                    <a:tint val="75000"/>
                  </a:prstClr>
                </a:solidFill>
              </a:rPr>
              <a:t>font style</a:t>
            </a:r>
            <a:r>
              <a:rPr lang="en-US" sz="3200" dirty="0">
                <a:solidFill>
                  <a:prstClr val="black">
                    <a:tint val="75000"/>
                  </a:prstClr>
                </a:solidFill>
              </a:rPr>
              <a:t>.</a:t>
            </a:r>
          </a:p>
        </p:txBody>
      </p:sp>
    </p:spTree>
    <p:extLst>
      <p:ext uri="{BB962C8B-B14F-4D97-AF65-F5344CB8AC3E}">
        <p14:creationId xmlns:p14="http://schemas.microsoft.com/office/powerpoint/2010/main" val="4245362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793995" y="398121"/>
            <a:ext cx="5556009" cy="646331"/>
          </a:xfrm>
          <a:prstGeom prst="rect">
            <a:avLst/>
          </a:prstGeom>
          <a:noFill/>
        </p:spPr>
        <p:txBody>
          <a:bodyPr wrap="none" rtlCol="0">
            <a:spAutoFit/>
          </a:bodyPr>
          <a:lstStyle/>
          <a:p>
            <a:pPr algn="ctr"/>
            <a:r>
              <a:rPr lang="en-US" sz="3600" b="1" dirty="0" smtClean="0"/>
              <a:t>Skill </a:t>
            </a:r>
            <a:r>
              <a:rPr lang="en-US" sz="3600" b="1" dirty="0"/>
              <a:t>4</a:t>
            </a:r>
            <a:r>
              <a:rPr lang="en-US" sz="3600" b="1" dirty="0" smtClean="0"/>
              <a:t>: Enter Data in a Form</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17</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
        <p:nvSpPr>
          <p:cNvPr id="9" name="Content Placeholder 2"/>
          <p:cNvSpPr>
            <a:spLocks noGrp="1"/>
          </p:cNvSpPr>
          <p:nvPr>
            <p:ph idx="1"/>
          </p:nvPr>
        </p:nvSpPr>
        <p:spPr>
          <a:xfrm>
            <a:off x="457200" y="1600200"/>
            <a:ext cx="8229600" cy="4756150"/>
          </a:xfrm>
        </p:spPr>
        <p:txBody>
          <a:bodyPr>
            <a:noAutofit/>
          </a:bodyPr>
          <a:lstStyle/>
          <a:p>
            <a:pPr marL="344488" indent="-344488"/>
            <a:r>
              <a:rPr lang="en-US" sz="2800" dirty="0" smtClean="0"/>
              <a:t>Double-click the form you wish use in the Navigation pane.</a:t>
            </a:r>
            <a:endParaRPr lang="en-US" sz="2800" dirty="0"/>
          </a:p>
          <a:p>
            <a:r>
              <a:rPr lang="en-US" sz="2800" dirty="0"/>
              <a:t>In the Record Navigation bar, click the New (blank) record button.</a:t>
            </a:r>
          </a:p>
          <a:p>
            <a:r>
              <a:rPr lang="en-US" sz="2800" dirty="0" smtClean="0"/>
              <a:t>Type the data in the fields and use the Tab key to move to the next field. When you use the Tab key in the last field on the record, you will move to the next record or a new blank form.</a:t>
            </a:r>
          </a:p>
          <a:p>
            <a:r>
              <a:rPr lang="en-US" sz="2800" dirty="0"/>
              <a:t>Add all of the data into the records.</a:t>
            </a:r>
          </a:p>
          <a:p>
            <a:r>
              <a:rPr lang="en-US" sz="2800" dirty="0"/>
              <a:t>Close the form.</a:t>
            </a:r>
          </a:p>
        </p:txBody>
      </p:sp>
    </p:spTree>
    <p:extLst>
      <p:ext uri="{BB962C8B-B14F-4D97-AF65-F5344CB8AC3E}">
        <p14:creationId xmlns:p14="http://schemas.microsoft.com/office/powerpoint/2010/main" val="275884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18</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8" y="140735"/>
            <a:ext cx="8931964" cy="621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791607" y="5179067"/>
            <a:ext cx="1560786" cy="536027"/>
          </a:xfrm>
          <a:prstGeom prst="accentCallout2">
            <a:avLst>
              <a:gd name="adj1" fmla="val 18750"/>
              <a:gd name="adj2" fmla="val -8333"/>
              <a:gd name="adj3" fmla="val 18750"/>
              <a:gd name="adj4" fmla="val -16667"/>
              <a:gd name="adj5" fmla="val 148571"/>
              <a:gd name="adj6" fmla="val -5944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(blank) Record button</a:t>
            </a:r>
            <a:endParaRPr lang="en-US" dirty="0"/>
          </a:p>
        </p:txBody>
      </p:sp>
      <p:sp>
        <p:nvSpPr>
          <p:cNvPr id="6" name="Line Callout 2 (Accent Bar) 5"/>
          <p:cNvSpPr/>
          <p:nvPr/>
        </p:nvSpPr>
        <p:spPr>
          <a:xfrm>
            <a:off x="2832309" y="3491175"/>
            <a:ext cx="1918596" cy="696513"/>
          </a:xfrm>
          <a:prstGeom prst="accentCallout2">
            <a:avLst>
              <a:gd name="adj1" fmla="val 18750"/>
              <a:gd name="adj2" fmla="val -8333"/>
              <a:gd name="adj3" fmla="val 18750"/>
              <a:gd name="adj4" fmla="val -16667"/>
              <a:gd name="adj5" fmla="val -21083"/>
              <a:gd name="adj6" fmla="val -7194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 selected in Navigation pane</a:t>
            </a:r>
            <a:endParaRPr lang="en-US" dirty="0"/>
          </a:p>
        </p:txBody>
      </p:sp>
      <p:sp>
        <p:nvSpPr>
          <p:cNvPr id="7" name="Line Callout 2 (Accent Bar) 6"/>
          <p:cNvSpPr/>
          <p:nvPr/>
        </p:nvSpPr>
        <p:spPr>
          <a:xfrm>
            <a:off x="5071926" y="1799763"/>
            <a:ext cx="2322787" cy="691646"/>
          </a:xfrm>
          <a:prstGeom prst="accentCallout2">
            <a:avLst>
              <a:gd name="adj1" fmla="val 18750"/>
              <a:gd name="adj2" fmla="val -8333"/>
              <a:gd name="adj3" fmla="val 18750"/>
              <a:gd name="adj4" fmla="val -16667"/>
              <a:gd name="adj5" fmla="val 114082"/>
              <a:gd name="adj6" fmla="val -5659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 the Tab key to move between fields.</a:t>
            </a:r>
            <a:endParaRPr lang="en-US" dirty="0"/>
          </a:p>
        </p:txBody>
      </p:sp>
    </p:spTree>
    <p:extLst>
      <p:ext uri="{BB962C8B-B14F-4D97-AF65-F5344CB8AC3E}">
        <p14:creationId xmlns:p14="http://schemas.microsoft.com/office/powerpoint/2010/main" val="1524678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407771"/>
            <a:ext cx="2940959" cy="465652"/>
          </a:xfrm>
          <a:prstGeom prst="rect">
            <a:avLst/>
          </a:prstGeom>
        </p:spPr>
      </p:pic>
      <p:sp>
        <p:nvSpPr>
          <p:cNvPr id="6" name="Rounded Rectangle 5"/>
          <p:cNvSpPr/>
          <p:nvPr/>
        </p:nvSpPr>
        <p:spPr>
          <a:xfrm>
            <a:off x="442889" y="3127512"/>
            <a:ext cx="8243911" cy="3028289"/>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Using Record Controls  </a:t>
            </a:r>
            <a:r>
              <a:rPr lang="en-US" sz="3200" dirty="0" smtClean="0">
                <a:solidFill>
                  <a:prstClr val="black">
                    <a:tint val="75000"/>
                  </a:prstClr>
                </a:solidFill>
              </a:rPr>
              <a:t>The Record Navigation </a:t>
            </a:r>
            <a:r>
              <a:rPr lang="en-US" sz="3200" dirty="0">
                <a:solidFill>
                  <a:prstClr val="black">
                    <a:tint val="75000"/>
                  </a:prstClr>
                </a:solidFill>
              </a:rPr>
              <a:t>bar indicates which record </a:t>
            </a:r>
            <a:r>
              <a:rPr lang="en-US" sz="3200" dirty="0" smtClean="0">
                <a:solidFill>
                  <a:prstClr val="black">
                    <a:tint val="75000"/>
                  </a:prstClr>
                </a:solidFill>
              </a:rPr>
              <a:t>is currently  displayed </a:t>
            </a:r>
            <a:r>
              <a:rPr lang="en-US" sz="3200" dirty="0">
                <a:solidFill>
                  <a:prstClr val="black">
                    <a:tint val="75000"/>
                  </a:prstClr>
                </a:solidFill>
              </a:rPr>
              <a:t>and how many </a:t>
            </a:r>
            <a:r>
              <a:rPr lang="en-US" sz="3200" dirty="0" smtClean="0">
                <a:solidFill>
                  <a:prstClr val="black">
                    <a:tint val="75000"/>
                  </a:prstClr>
                </a:solidFill>
              </a:rPr>
              <a:t>records the </a:t>
            </a:r>
            <a:r>
              <a:rPr lang="en-US" sz="3200" dirty="0">
                <a:solidFill>
                  <a:prstClr val="black">
                    <a:tint val="75000"/>
                  </a:prstClr>
                </a:solidFill>
              </a:rPr>
              <a:t>table contains. You can use record controls to scroll through the records</a:t>
            </a:r>
            <a:r>
              <a:rPr lang="en-US" sz="3200" dirty="0" smtClean="0">
                <a:solidFill>
                  <a:srgbClr val="005FD4"/>
                </a:solidFill>
                <a:latin typeface="MyriadPro-Regular"/>
              </a:rPr>
              <a:t>. </a:t>
            </a:r>
            <a:endParaRPr lang="en-US" sz="3200" dirty="0">
              <a:solidFill>
                <a:prstClr val="black">
                  <a:tint val="75000"/>
                </a:prstClr>
              </a:solidFill>
            </a:endParaRPr>
          </a:p>
        </p:txBody>
      </p:sp>
    </p:spTree>
    <p:extLst>
      <p:ext uri="{BB962C8B-B14F-4D97-AF65-F5344CB8AC3E}">
        <p14:creationId xmlns:p14="http://schemas.microsoft.com/office/powerpoint/2010/main" val="263213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Opener.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5" name="Text Placeholder 4"/>
          <p:cNvSpPr txBox="1">
            <a:spLocks/>
          </p:cNvSpPr>
          <p:nvPr/>
        </p:nvSpPr>
        <p:spPr>
          <a:xfrm>
            <a:off x="243840" y="48768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2</a:t>
            </a:r>
            <a:endParaRPr lang="en-US" sz="2800" b="1" dirty="0"/>
          </a:p>
        </p:txBody>
      </p:sp>
      <p:sp>
        <p:nvSpPr>
          <p:cNvPr id="6" name="Title 3"/>
          <p:cNvSpPr>
            <a:spLocks noGrp="1"/>
          </p:cNvSpPr>
          <p:nvPr>
            <p:ph type="title"/>
          </p:nvPr>
        </p:nvSpPr>
        <p:spPr>
          <a:xfrm>
            <a:off x="228600" y="5334001"/>
            <a:ext cx="7772400" cy="1143000"/>
          </a:xfrm>
        </p:spPr>
        <p:txBody>
          <a:bodyPr/>
          <a:lstStyle/>
          <a:p>
            <a:pPr algn="l"/>
            <a:r>
              <a:rPr lang="en-US" dirty="0" smtClean="0"/>
              <a:t>Using Forms and Tables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149" y="2080591"/>
            <a:ext cx="4439452" cy="279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7" name="Content Placeholder 5"/>
          <p:cNvSpPr txBox="1">
            <a:spLocks/>
          </p:cNvSpPr>
          <p:nvPr/>
        </p:nvSpPr>
        <p:spPr>
          <a:xfrm>
            <a:off x="428596" y="796236"/>
            <a:ext cx="4186238" cy="256726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2000" dirty="0" smtClean="0">
                <a:latin typeface="Calibri" pitchFamily="34" charset="0"/>
                <a:cs typeface="Calibri" pitchFamily="34" charset="0"/>
              </a:rPr>
              <a:t>Which field type would you use to store dollar amounts?</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Text</a:t>
            </a:r>
          </a:p>
          <a:p>
            <a:pPr marL="693738" lvl="1" indent="-236538">
              <a:buClr>
                <a:schemeClr val="accent1"/>
              </a:buClr>
              <a:buSzPct val="100000"/>
              <a:buFont typeface="+mj-lt"/>
              <a:buAutoNum type="alphaLcPeriod"/>
            </a:pPr>
            <a:r>
              <a:rPr lang="en-US" sz="2000" dirty="0" smtClean="0"/>
              <a:t>Number</a:t>
            </a:r>
          </a:p>
          <a:p>
            <a:pPr marL="693738" lvl="1" indent="-236538">
              <a:buClr>
                <a:schemeClr val="accent1"/>
              </a:buClr>
              <a:buSzPct val="100000"/>
              <a:buFont typeface="+mj-lt"/>
              <a:buAutoNum type="alphaLcPeriod"/>
            </a:pPr>
            <a:r>
              <a:rPr lang="en-US" sz="2000" dirty="0" smtClean="0"/>
              <a:t>AutoNumber</a:t>
            </a:r>
          </a:p>
          <a:p>
            <a:pPr marL="693738" lvl="1" indent="-236538">
              <a:buClr>
                <a:schemeClr val="accent1"/>
              </a:buClr>
              <a:buSzPct val="100000"/>
              <a:buFont typeface="+mj-lt"/>
              <a:buAutoNum type="alphaLcPeriod"/>
            </a:pPr>
            <a:r>
              <a:rPr lang="en-US" sz="2000" dirty="0" smtClean="0"/>
              <a:t>Currency</a:t>
            </a:r>
          </a:p>
          <a:p>
            <a:pPr marL="457200" lvl="1" indent="0">
              <a:buClr>
                <a:schemeClr val="accent1"/>
              </a:buClr>
              <a:buSzPct val="100000"/>
              <a:buNone/>
            </a:pPr>
            <a:endParaRPr lang="en-US" sz="2000" dirty="0" smtClean="0"/>
          </a:p>
          <a:p>
            <a:pPr marL="457200" lvl="1" indent="0">
              <a:buClr>
                <a:schemeClr val="accent1"/>
              </a:buClr>
              <a:buSzPct val="100000"/>
              <a:buNone/>
            </a:pPr>
            <a:endParaRPr lang="en-CA" dirty="0" smtClean="0"/>
          </a:p>
        </p:txBody>
      </p:sp>
      <p:sp>
        <p:nvSpPr>
          <p:cNvPr id="8" name="Content Placeholder 5"/>
          <p:cNvSpPr txBox="1">
            <a:spLocks/>
          </p:cNvSpPr>
          <p:nvPr/>
        </p:nvSpPr>
        <p:spPr>
          <a:xfrm>
            <a:off x="437020"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dirty="0" smtClean="0"/>
              <a:t>Which view do you use to enter records in a table?</a:t>
            </a:r>
          </a:p>
          <a:p>
            <a:pPr marL="693738" lvl="1" indent="-236538">
              <a:buFont typeface="+mj-lt"/>
              <a:buAutoNum type="alphaLcPeriod"/>
            </a:pPr>
            <a:r>
              <a:rPr lang="en-CA" sz="2000" dirty="0" smtClean="0"/>
              <a:t>Design view</a:t>
            </a:r>
          </a:p>
          <a:p>
            <a:pPr marL="693738" lvl="1" indent="-236538"/>
            <a:r>
              <a:rPr lang="en-CA" sz="2000" dirty="0" smtClean="0"/>
              <a:t>Datasheet view</a:t>
            </a:r>
          </a:p>
          <a:p>
            <a:pPr marL="693738" lvl="1" indent="-236538"/>
            <a:r>
              <a:rPr lang="en-CA" sz="2000" dirty="0" smtClean="0"/>
              <a:t>Print Preview</a:t>
            </a:r>
          </a:p>
          <a:p>
            <a:pPr marL="693738" lvl="1" indent="-236538"/>
            <a:r>
              <a:rPr lang="en-CA" sz="2000" dirty="0" smtClean="0"/>
              <a:t>Layout view</a:t>
            </a:r>
            <a:endParaRPr lang="en-CA" sz="2000" dirty="0"/>
          </a:p>
        </p:txBody>
      </p:sp>
      <p:sp>
        <p:nvSpPr>
          <p:cNvPr id="9" name="Content Placeholder 6"/>
          <p:cNvSpPr txBox="1">
            <a:spLocks/>
          </p:cNvSpPr>
          <p:nvPr/>
        </p:nvSpPr>
        <p:spPr>
          <a:xfrm>
            <a:off x="4687858" y="764704"/>
            <a:ext cx="4184651" cy="2592288"/>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2000" dirty="0" smtClean="0">
                <a:latin typeface="Calibri" pitchFamily="34" charset="0"/>
                <a:cs typeface="Calibri" pitchFamily="34" charset="0"/>
              </a:rPr>
              <a:t>Which action selects an entire record?</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Press the Tab key.</a:t>
            </a:r>
          </a:p>
          <a:p>
            <a:pPr marL="693738" lvl="1" indent="-236538">
              <a:buClr>
                <a:schemeClr val="accent1"/>
              </a:buClr>
              <a:buFont typeface="+mj-lt"/>
              <a:buAutoNum type="alphaLcPeriod"/>
            </a:pPr>
            <a:r>
              <a:rPr lang="en-CA" sz="2000" dirty="0" smtClean="0"/>
              <a:t>Click the Record button.</a:t>
            </a:r>
          </a:p>
          <a:p>
            <a:pPr marL="693738" lvl="1" indent="-236538">
              <a:buClr>
                <a:schemeClr val="accent1"/>
              </a:buClr>
              <a:buFont typeface="+mj-lt"/>
              <a:buAutoNum type="alphaLcPeriod"/>
            </a:pPr>
            <a:r>
              <a:rPr lang="en-CA" sz="2000" dirty="0" smtClean="0"/>
              <a:t>Click the first field in the record.</a:t>
            </a:r>
          </a:p>
          <a:p>
            <a:pPr marL="693738" lvl="1" indent="-236538">
              <a:buClr>
                <a:schemeClr val="accent1"/>
              </a:buClr>
              <a:buFont typeface="+mj-lt"/>
              <a:buAutoNum type="alphaLcPeriod"/>
            </a:pPr>
            <a:r>
              <a:rPr lang="en-CA" sz="2000" dirty="0" smtClean="0"/>
              <a:t>Click the Record Selection area.</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0" name="Content Placeholder 5"/>
          <p:cNvSpPr txBox="1">
            <a:spLocks/>
          </p:cNvSpPr>
          <p:nvPr/>
        </p:nvSpPr>
        <p:spPr>
          <a:xfrm>
            <a:off x="468627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dirty="0" smtClean="0"/>
              <a:t>Which button creates a form and displays it in Layout view?</a:t>
            </a:r>
          </a:p>
          <a:p>
            <a:pPr marL="693738" lvl="1" indent="-236538"/>
            <a:r>
              <a:rPr lang="en-CA" sz="2000" dirty="0" smtClean="0"/>
              <a:t>Form</a:t>
            </a:r>
          </a:p>
          <a:p>
            <a:pPr marL="693738" lvl="1" indent="-236538"/>
            <a:r>
              <a:rPr lang="en-CA" sz="2000" dirty="0" smtClean="0"/>
              <a:t>Design</a:t>
            </a:r>
          </a:p>
          <a:p>
            <a:pPr marL="693738" lvl="1" indent="-236538"/>
            <a:r>
              <a:rPr lang="en-CA" sz="2000" dirty="0" smtClean="0"/>
              <a:t>Report</a:t>
            </a:r>
          </a:p>
          <a:p>
            <a:pPr marL="693738" lvl="1" indent="-236538">
              <a:buFont typeface="+mj-lt"/>
              <a:buAutoNum type="alphaLcPeriod" startAt="8"/>
            </a:pPr>
            <a:r>
              <a:rPr lang="en-CA" sz="2000" dirty="0" smtClean="0"/>
              <a:t>Layout</a:t>
            </a:r>
            <a:endParaRPr lang="en-CA" sz="2000" dirty="0"/>
          </a:p>
        </p:txBody>
      </p:sp>
      <p:sp>
        <p:nvSpPr>
          <p:cNvPr id="11" name="TextBox 10"/>
          <p:cNvSpPr txBox="1"/>
          <p:nvPr/>
        </p:nvSpPr>
        <p:spPr>
          <a:xfrm>
            <a:off x="3305030"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3" name="TextBox 12"/>
          <p:cNvSpPr txBox="1"/>
          <p:nvPr/>
        </p:nvSpPr>
        <p:spPr>
          <a:xfrm>
            <a:off x="3316332" y="5935087"/>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7605539"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563134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47794"/>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Rectangle 1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1</a:t>
            </a:r>
            <a:endParaRPr lang="en-US" sz="2800" b="1" dirty="0"/>
          </a:p>
        </p:txBody>
      </p:sp>
    </p:spTree>
    <p:extLst>
      <p:ext uri="{BB962C8B-B14F-4D97-AF65-F5344CB8AC3E}">
        <p14:creationId xmlns:p14="http://schemas.microsoft.com/office/powerpoint/2010/main" val="949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1"/>
                                        </p:tgtEl>
                                      </p:cBhvr>
                                      <p:by x="150000" y="150000"/>
                                    </p:animScale>
                                  </p:childTnLst>
                                </p:cTn>
                              </p:par>
                              <p:par>
                                <p:cTn id="7" presetID="6" presetClass="emph" presetSubtype="0" fill="remove" nodeType="withEffect">
                                  <p:stCondLst>
                                    <p:cond delay="0"/>
                                  </p:stCondLst>
                                  <p:childTnLst>
                                    <p:animScale>
                                      <p:cBhvr>
                                        <p:cTn id="8" dur="2000" fill="hold"/>
                                        <p:tgtEl>
                                          <p:spTgt spid="7">
                                            <p:txEl>
                                              <p:pRg st="4" end="4"/>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3"/>
                                        </p:tgtEl>
                                      </p:cBhvr>
                                      <p:by x="150000" y="150000"/>
                                    </p:animScale>
                                  </p:childTnLst>
                                </p:cTn>
                              </p:par>
                              <p:par>
                                <p:cTn id="13" presetID="6" presetClass="emph" presetSubtype="0" fill="remove" nodeType="withEffect">
                                  <p:stCondLst>
                                    <p:cond delay="0"/>
                                  </p:stCondLst>
                                  <p:childTnLst>
                                    <p:animScale>
                                      <p:cBhvr>
                                        <p:cTn id="14" dur="2000" fill="hold"/>
                                        <p:tgtEl>
                                          <p:spTgt spid="8">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4"/>
                                        </p:tgtEl>
                                      </p:cBhvr>
                                      <p:by x="150000" y="150000"/>
                                    </p:animScale>
                                  </p:childTnLst>
                                </p:cTn>
                              </p:par>
                              <p:par>
                                <p:cTn id="19" presetID="6" presetClass="emph" presetSubtype="0" fill="remove" nodeType="withEffect">
                                  <p:stCondLst>
                                    <p:cond delay="0"/>
                                  </p:stCondLst>
                                  <p:childTnLst>
                                    <p:animScale>
                                      <p:cBhvr>
                                        <p:cTn id="20" dur="2000" fill="hold"/>
                                        <p:tgtEl>
                                          <p:spTgt spid="9">
                                            <p:txEl>
                                              <p:pRg st="4" end="4"/>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10">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835" y="398121"/>
            <a:ext cx="3124703" cy="646331"/>
          </a:xfrm>
          <a:prstGeom prst="rect">
            <a:avLst/>
          </a:prstGeom>
          <a:noFill/>
        </p:spPr>
        <p:txBody>
          <a:bodyPr wrap="none" rtlCol="0">
            <a:spAutoFit/>
          </a:bodyPr>
          <a:lstStyle/>
          <a:p>
            <a:pPr algn="ctr"/>
            <a:r>
              <a:rPr lang="en-US" sz="3600" b="1" dirty="0" smtClean="0"/>
              <a:t>Tasks Summary</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21</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2090738"/>
            <a:ext cx="45529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8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222" y="398121"/>
            <a:ext cx="3125856" cy="646331"/>
          </a:xfrm>
          <a:prstGeom prst="rect">
            <a:avLst/>
          </a:prstGeom>
          <a:noFill/>
        </p:spPr>
        <p:txBody>
          <a:bodyPr wrap="none" rtlCol="0">
            <a:spAutoFit/>
          </a:bodyPr>
          <a:lstStyle/>
          <a:p>
            <a:pPr algn="ctr"/>
            <a:r>
              <a:rPr lang="en-US" sz="3600" b="1" dirty="0" smtClean="0"/>
              <a:t>Skills You Learn</a:t>
            </a:r>
            <a:endParaRPr lang="en-US" sz="3600" b="1" dirty="0"/>
          </a:p>
        </p:txBody>
      </p:sp>
      <p:sp>
        <p:nvSpPr>
          <p:cNvPr id="8" name="Content Placeholder 2"/>
          <p:cNvSpPr>
            <a:spLocks noGrp="1"/>
          </p:cNvSpPr>
          <p:nvPr>
            <p:ph idx="1"/>
          </p:nvPr>
        </p:nvSpPr>
        <p:spPr>
          <a:xfrm>
            <a:off x="457200" y="1825489"/>
            <a:ext cx="8229600" cy="4323522"/>
          </a:xfrm>
        </p:spPr>
        <p:txBody>
          <a:bodyPr>
            <a:noAutofit/>
          </a:bodyPr>
          <a:lstStyle/>
          <a:p>
            <a:endParaRPr lang="en-US" dirty="0" smtClean="0"/>
          </a:p>
          <a:p>
            <a:r>
              <a:rPr lang="en-US" sz="4000" dirty="0" smtClean="0"/>
              <a:t>Create a table</a:t>
            </a:r>
          </a:p>
          <a:p>
            <a:r>
              <a:rPr lang="en-US" sz="4000" dirty="0" smtClean="0"/>
              <a:t>Enter data in a table</a:t>
            </a:r>
          </a:p>
          <a:p>
            <a:r>
              <a:rPr lang="en-US" sz="4000" dirty="0" smtClean="0"/>
              <a:t>Create a form</a:t>
            </a:r>
          </a:p>
          <a:p>
            <a:r>
              <a:rPr lang="en-US" sz="4000" dirty="0" smtClean="0"/>
              <a:t>Enter data in a form</a:t>
            </a:r>
          </a:p>
        </p:txBody>
      </p:sp>
      <p:sp>
        <p:nvSpPr>
          <p:cNvPr id="2" name="Slide Number Placeholder 1"/>
          <p:cNvSpPr>
            <a:spLocks noGrp="1"/>
          </p:cNvSpPr>
          <p:nvPr>
            <p:ph type="sldNum" sz="quarter" idx="12"/>
          </p:nvPr>
        </p:nvSpPr>
        <p:spPr/>
        <p:txBody>
          <a:bodyPr/>
          <a:lstStyle/>
          <a:p>
            <a:fld id="{C1881F87-F1D1-4E82-B161-792A900F0BBC}" type="slidenum">
              <a:rPr lang="en-US" smtClean="0"/>
              <a:pPr/>
              <a:t>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252131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305153" y="398121"/>
            <a:ext cx="6858031" cy="646331"/>
          </a:xfrm>
          <a:prstGeom prst="rect">
            <a:avLst/>
          </a:prstGeom>
          <a:noFill/>
        </p:spPr>
        <p:txBody>
          <a:bodyPr wrap="none" rtlCol="0">
            <a:spAutoFit/>
          </a:bodyPr>
          <a:lstStyle/>
          <a:p>
            <a:pPr algn="ctr"/>
            <a:r>
              <a:rPr lang="en-US" sz="3600" b="1" dirty="0" smtClean="0"/>
              <a:t>Chapter 2: Using Forms and Tables</a:t>
            </a:r>
            <a:endParaRPr lang="en-US" sz="3600" b="1" dirty="0"/>
          </a:p>
        </p:txBody>
      </p:sp>
      <p:sp>
        <p:nvSpPr>
          <p:cNvPr id="8" name="Content Placeholder 2"/>
          <p:cNvSpPr>
            <a:spLocks noGrp="1"/>
          </p:cNvSpPr>
          <p:nvPr>
            <p:ph idx="1"/>
          </p:nvPr>
        </p:nvSpPr>
        <p:spPr>
          <a:xfrm>
            <a:off x="457200" y="1267239"/>
            <a:ext cx="8229600" cy="4323522"/>
          </a:xfrm>
        </p:spPr>
        <p:txBody>
          <a:bodyPr>
            <a:noAutofit/>
          </a:bodyPr>
          <a:lstStyle/>
          <a:p>
            <a:pPr marL="0" indent="0">
              <a:buNone/>
            </a:pPr>
            <a:r>
              <a:rPr lang="en-US" sz="2400" dirty="0" smtClean="0"/>
              <a:t>When creating a table</a:t>
            </a:r>
          </a:p>
          <a:p>
            <a:pPr marL="463550" indent="-238125"/>
            <a:r>
              <a:rPr lang="en-US" sz="2400" dirty="0" smtClean="0"/>
              <a:t>Give each field a name</a:t>
            </a:r>
          </a:p>
          <a:p>
            <a:pPr marL="463550" indent="-238125"/>
            <a:r>
              <a:rPr lang="en-US" sz="2400" dirty="0" smtClean="0"/>
              <a:t>Assign a field type</a:t>
            </a:r>
          </a:p>
          <a:p>
            <a:pPr marL="863600" lvl="1" indent="-238125"/>
            <a:r>
              <a:rPr lang="en-US" sz="2400" dirty="0" smtClean="0"/>
              <a:t>AutoNumber field: automatically stores a number that is one greater than the last number used</a:t>
            </a:r>
            <a:endParaRPr lang="en-US" sz="2400" dirty="0"/>
          </a:p>
          <a:p>
            <a:pPr marL="863600" lvl="1" indent="-238125"/>
            <a:r>
              <a:rPr lang="en-US" sz="2400" dirty="0" smtClean="0"/>
              <a:t>Text field: stores characters and numbers that do not require calculations</a:t>
            </a:r>
            <a:endParaRPr lang="en-US" sz="2400" dirty="0"/>
          </a:p>
          <a:p>
            <a:pPr marL="863600" lvl="1" indent="-238125"/>
            <a:r>
              <a:rPr lang="en-US" sz="2400" dirty="0" smtClean="0"/>
              <a:t>Number field: stores numbers only</a:t>
            </a:r>
          </a:p>
          <a:p>
            <a:pPr marL="863600" lvl="1" indent="-238125"/>
            <a:r>
              <a:rPr lang="en-US" sz="2400" dirty="0" smtClean="0"/>
              <a:t>Date/Time field: stores dates and times</a:t>
            </a:r>
          </a:p>
          <a:p>
            <a:pPr marL="863600" lvl="1" indent="-238125"/>
            <a:r>
              <a:rPr lang="en-US" sz="2400" dirty="0" smtClean="0"/>
              <a:t>Currency field: stores dollar amounts</a:t>
            </a:r>
          </a:p>
          <a:p>
            <a:pPr marL="463550" indent="-238125"/>
            <a:r>
              <a:rPr lang="en-US" sz="2400" dirty="0"/>
              <a:t>Use Design view to create the </a:t>
            </a:r>
            <a:r>
              <a:rPr lang="en-US" sz="2400" dirty="0" smtClean="0"/>
              <a:t>table; </a:t>
            </a:r>
            <a:r>
              <a:rPr lang="en-US" sz="2400" dirty="0"/>
              <a:t>Datasheet view to enter </a:t>
            </a:r>
            <a:r>
              <a:rPr lang="en-US" sz="2400" dirty="0" smtClean="0"/>
              <a:t>records</a:t>
            </a:r>
            <a:endParaRPr lang="en-US" sz="2300" dirty="0"/>
          </a:p>
          <a:p>
            <a:pPr marL="463550" indent="-238125"/>
            <a:endParaRPr lang="en-US" sz="2200" dirty="0" smtClean="0"/>
          </a:p>
        </p:txBody>
      </p:sp>
      <p:sp>
        <p:nvSpPr>
          <p:cNvPr id="2" name="Slide Number Placeholder 1"/>
          <p:cNvSpPr>
            <a:spLocks noGrp="1"/>
          </p:cNvSpPr>
          <p:nvPr>
            <p:ph type="sldNum" sz="quarter" idx="12"/>
          </p:nvPr>
        </p:nvSpPr>
        <p:spPr/>
        <p:txBody>
          <a:bodyPr/>
          <a:lstStyle/>
          <a:p>
            <a:fld id="{C1881F87-F1D1-4E82-B161-792A900F0BBC}" type="slidenum">
              <a:rPr lang="en-US" smtClean="0"/>
              <a:pPr/>
              <a:t>4</a:t>
            </a:fld>
            <a:endParaRPr lang="en-US" dirty="0"/>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1775190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67217" y="398121"/>
            <a:ext cx="9017148" cy="646331"/>
          </a:xfrm>
          <a:prstGeom prst="rect">
            <a:avLst/>
          </a:prstGeom>
          <a:noFill/>
        </p:spPr>
        <p:txBody>
          <a:bodyPr wrap="none" rtlCol="0">
            <a:spAutoFit/>
          </a:bodyPr>
          <a:lstStyle/>
          <a:p>
            <a:pPr algn="ctr"/>
            <a:r>
              <a:rPr lang="en-US" sz="3600" b="1" dirty="0" smtClean="0"/>
              <a:t>Chapter 2: Using Forms and Tables, continued</a:t>
            </a:r>
            <a:endParaRPr lang="en-US" sz="3600" b="1" dirty="0"/>
          </a:p>
        </p:txBody>
      </p:sp>
      <p:sp>
        <p:nvSpPr>
          <p:cNvPr id="8" name="Content Placeholder 2"/>
          <p:cNvSpPr>
            <a:spLocks noGrp="1"/>
          </p:cNvSpPr>
          <p:nvPr>
            <p:ph idx="1"/>
          </p:nvPr>
        </p:nvSpPr>
        <p:spPr>
          <a:xfrm>
            <a:off x="460991" y="1267239"/>
            <a:ext cx="8229600" cy="4323522"/>
          </a:xfrm>
        </p:spPr>
        <p:txBody>
          <a:bodyPr>
            <a:noAutofit/>
          </a:bodyPr>
          <a:lstStyle/>
          <a:p>
            <a:pPr marL="0" indent="0">
              <a:buNone/>
            </a:pPr>
            <a:r>
              <a:rPr lang="en-US" sz="2400" dirty="0" smtClean="0"/>
              <a:t>A form</a:t>
            </a:r>
          </a:p>
          <a:p>
            <a:pPr marL="463550" indent="-238125"/>
            <a:r>
              <a:rPr lang="en-US" sz="2400" dirty="0" smtClean="0"/>
              <a:t>Can also be used to enter data.</a:t>
            </a:r>
          </a:p>
          <a:p>
            <a:pPr marL="517525" indent="-292100"/>
            <a:r>
              <a:rPr lang="en-US" sz="2400" dirty="0"/>
              <a:t>Provides a user-friendly interface to enter data to be stored in a </a:t>
            </a:r>
            <a:r>
              <a:rPr lang="en-US" sz="2400" dirty="0" smtClean="0"/>
              <a:t>table.</a:t>
            </a:r>
            <a:endParaRPr lang="en-US" sz="2400" dirty="0"/>
          </a:p>
          <a:p>
            <a:pPr marL="463550" indent="-238125"/>
            <a:r>
              <a:rPr lang="en-US" sz="2400" dirty="0"/>
              <a:t>Adds the record to the corresponding table just as if you added the record directly into the table in Datasheet </a:t>
            </a:r>
            <a:r>
              <a:rPr lang="en-US" sz="2400" dirty="0" smtClean="0"/>
              <a:t>view.</a:t>
            </a:r>
            <a:endParaRPr lang="en-US" sz="2400" dirty="0"/>
          </a:p>
          <a:p>
            <a:pPr marL="463550" indent="-238125"/>
            <a:r>
              <a:rPr lang="en-US" sz="2400" dirty="0"/>
              <a:t>Initially displays in Layout view, when you use the Form button to create </a:t>
            </a:r>
            <a:r>
              <a:rPr lang="en-US" sz="2400" dirty="0" smtClean="0"/>
              <a:t>it.</a:t>
            </a:r>
          </a:p>
          <a:p>
            <a:pPr marL="463550" indent="-238125"/>
            <a:r>
              <a:rPr lang="en-US" sz="2400" dirty="0" smtClean="0"/>
              <a:t>Can be edited </a:t>
            </a:r>
            <a:r>
              <a:rPr lang="en-US" sz="2400" dirty="0"/>
              <a:t>in either Design or Layout </a:t>
            </a:r>
            <a:r>
              <a:rPr lang="en-US" sz="2400" dirty="0" smtClean="0"/>
              <a:t>view.</a:t>
            </a:r>
          </a:p>
          <a:p>
            <a:pPr marL="463550" indent="-238125"/>
            <a:r>
              <a:rPr lang="en-US" sz="2400" dirty="0"/>
              <a:t>M</a:t>
            </a:r>
            <a:r>
              <a:rPr lang="en-US" sz="2400" dirty="0" smtClean="0"/>
              <a:t>ust be switched </a:t>
            </a:r>
            <a:r>
              <a:rPr lang="en-US" sz="2400" dirty="0"/>
              <a:t>to Form view to add records to the underlying table.</a:t>
            </a:r>
            <a:endParaRPr lang="en-US" sz="22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5</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84456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566145" y="398121"/>
            <a:ext cx="4336060" cy="646331"/>
          </a:xfrm>
          <a:prstGeom prst="rect">
            <a:avLst/>
          </a:prstGeom>
          <a:noFill/>
        </p:spPr>
        <p:txBody>
          <a:bodyPr wrap="none" rtlCol="0">
            <a:spAutoFit/>
          </a:bodyPr>
          <a:lstStyle/>
          <a:p>
            <a:pPr algn="ctr"/>
            <a:r>
              <a:rPr lang="en-US" sz="3600" b="1" dirty="0" smtClean="0"/>
              <a:t>Skill 1: Create a Table</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pPr marL="344488" indent="-344488"/>
            <a:r>
              <a:rPr lang="en-US" sz="2800" dirty="0"/>
              <a:t>Open the file and click the Enable Content button.</a:t>
            </a:r>
          </a:p>
          <a:p>
            <a:r>
              <a:rPr lang="en-US" sz="2800" dirty="0" smtClean="0"/>
              <a:t>Click the Create tab.</a:t>
            </a:r>
            <a:endParaRPr lang="en-US" sz="2800" dirty="0"/>
          </a:p>
          <a:p>
            <a:r>
              <a:rPr lang="en-US" sz="2800" dirty="0"/>
              <a:t>Click the Table Design button in the Tables group so that you can create </a:t>
            </a:r>
            <a:r>
              <a:rPr lang="en-US" sz="2800" dirty="0" smtClean="0"/>
              <a:t>the table </a:t>
            </a:r>
            <a:r>
              <a:rPr lang="en-US" sz="2800" dirty="0"/>
              <a:t>in Design view</a:t>
            </a:r>
            <a:r>
              <a:rPr lang="en-US" sz="2800" dirty="0" smtClean="0"/>
              <a:t>.</a:t>
            </a:r>
            <a:endParaRPr lang="en-US" sz="2800" dirty="0"/>
          </a:p>
          <a:p>
            <a:r>
              <a:rPr lang="en-US" sz="2800" dirty="0"/>
              <a:t>In the first field in the </a:t>
            </a:r>
            <a:r>
              <a:rPr lang="en-US" sz="2800" i="1" dirty="0"/>
              <a:t>Field Name </a:t>
            </a:r>
            <a:r>
              <a:rPr lang="en-US" sz="2800" dirty="0"/>
              <a:t>column, type </a:t>
            </a:r>
            <a:r>
              <a:rPr lang="en-US" sz="2800" dirty="0" smtClean="0"/>
              <a:t>the first field name </a:t>
            </a:r>
            <a:r>
              <a:rPr lang="en-US" sz="2800" dirty="0"/>
              <a:t>and then press the Tab </a:t>
            </a:r>
            <a:r>
              <a:rPr lang="en-US" sz="2800" dirty="0" smtClean="0"/>
              <a:t>key</a:t>
            </a:r>
            <a:r>
              <a:rPr lang="en-US" sz="2800" dirty="0"/>
              <a:t>.</a:t>
            </a:r>
            <a:endParaRPr lang="en-US" sz="2800" dirty="0" smtClean="0"/>
          </a:p>
          <a:p>
            <a:r>
              <a:rPr lang="en-US" sz="2800" dirty="0"/>
              <a:t>In the first field in the </a:t>
            </a:r>
            <a:r>
              <a:rPr lang="en-US" sz="2800" i="1" dirty="0"/>
              <a:t>Data Type </a:t>
            </a:r>
            <a:r>
              <a:rPr lang="en-US" sz="2800" dirty="0"/>
              <a:t>column, click the drop-down arrow </a:t>
            </a:r>
            <a:r>
              <a:rPr lang="en-US" sz="2800" dirty="0" smtClean="0"/>
              <a:t>and then </a:t>
            </a:r>
            <a:r>
              <a:rPr lang="en-US" sz="2800" dirty="0"/>
              <a:t>click </a:t>
            </a:r>
            <a:r>
              <a:rPr lang="en-US" sz="2800" dirty="0" smtClean="0"/>
              <a:t>the data type.</a:t>
            </a:r>
            <a:endParaRPr lang="en-US" sz="28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6</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26789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538687" y="398121"/>
            <a:ext cx="6390981" cy="646331"/>
          </a:xfrm>
          <a:prstGeom prst="rect">
            <a:avLst/>
          </a:prstGeom>
          <a:noFill/>
        </p:spPr>
        <p:txBody>
          <a:bodyPr wrap="none" rtlCol="0">
            <a:spAutoFit/>
          </a:bodyPr>
          <a:lstStyle/>
          <a:p>
            <a:pPr algn="ctr"/>
            <a:r>
              <a:rPr lang="en-US" sz="3600" b="1" dirty="0" smtClean="0"/>
              <a:t>Skill 1: Create a Table, continued</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r>
              <a:rPr lang="en-US" sz="2800" dirty="0" smtClean="0"/>
              <a:t>Continue adding Field Names and Data Types to the table until you have added all of the field names necessary.</a:t>
            </a:r>
          </a:p>
          <a:p>
            <a:r>
              <a:rPr lang="en-US" sz="2800" dirty="0"/>
              <a:t>Click the Save button on the Quick Access toolbar</a:t>
            </a:r>
            <a:r>
              <a:rPr lang="en-US" sz="2800" dirty="0" smtClean="0"/>
              <a:t>.</a:t>
            </a:r>
          </a:p>
          <a:p>
            <a:r>
              <a:rPr lang="en-US" sz="2800" dirty="0"/>
              <a:t>Type </a:t>
            </a:r>
            <a:r>
              <a:rPr lang="en-US" sz="2800" dirty="0" smtClean="0"/>
              <a:t>the table name </a:t>
            </a:r>
            <a:r>
              <a:rPr lang="en-US" sz="2800" dirty="0"/>
              <a:t>in the </a:t>
            </a:r>
            <a:r>
              <a:rPr lang="en-US" sz="2800" i="1" dirty="0"/>
              <a:t>Table Name </a:t>
            </a:r>
            <a:r>
              <a:rPr lang="en-US" sz="2800" dirty="0"/>
              <a:t>text box in the </a:t>
            </a:r>
            <a:r>
              <a:rPr lang="en-US" sz="2800" dirty="0" smtClean="0"/>
              <a:t>Save As </a:t>
            </a:r>
            <a:r>
              <a:rPr lang="en-US" sz="2800" dirty="0"/>
              <a:t>dialog box</a:t>
            </a:r>
            <a:r>
              <a:rPr lang="en-US" sz="2800" dirty="0" smtClean="0"/>
              <a:t>.</a:t>
            </a:r>
          </a:p>
          <a:p>
            <a:r>
              <a:rPr lang="en-US" sz="2800" dirty="0"/>
              <a:t>Click </a:t>
            </a:r>
            <a:r>
              <a:rPr lang="en-US" sz="2800" dirty="0" smtClean="0"/>
              <a:t>OK and then click </a:t>
            </a:r>
            <a:r>
              <a:rPr lang="en-US" sz="2800" dirty="0"/>
              <a:t>No in the warning box indicating that a primary key is not selected.</a:t>
            </a:r>
            <a:endParaRPr lang="en-US" sz="2800" dirty="0" smtClean="0"/>
          </a:p>
          <a:p>
            <a:r>
              <a:rPr lang="en-US" sz="2800" dirty="0" smtClean="0"/>
              <a:t>Click Close to </a:t>
            </a:r>
            <a:r>
              <a:rPr lang="en-US" sz="2800" dirty="0"/>
              <a:t>close the </a:t>
            </a:r>
            <a:r>
              <a:rPr lang="en-US" sz="2800" dirty="0" smtClean="0"/>
              <a:t>table.</a:t>
            </a:r>
            <a:endParaRPr lang="en-US" sz="28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7</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5718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8</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78" y="198783"/>
            <a:ext cx="8812696" cy="615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2784441" y="1073427"/>
            <a:ext cx="1560786" cy="655734"/>
          </a:xfrm>
          <a:prstGeom prst="accentCallout2">
            <a:avLst>
              <a:gd name="adj1" fmla="val 18750"/>
              <a:gd name="adj2" fmla="val -8333"/>
              <a:gd name="adj3" fmla="val 18750"/>
              <a:gd name="adj4" fmla="val -16667"/>
              <a:gd name="adj5" fmla="val 165877"/>
              <a:gd name="adj6" fmla="val -3992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Field Name column</a:t>
            </a:r>
            <a:endParaRPr lang="en-US" dirty="0"/>
          </a:p>
        </p:txBody>
      </p:sp>
      <p:sp>
        <p:nvSpPr>
          <p:cNvPr id="6" name="Line Callout 2 (Accent Bar) 5"/>
          <p:cNvSpPr/>
          <p:nvPr/>
        </p:nvSpPr>
        <p:spPr>
          <a:xfrm>
            <a:off x="4683158" y="1613546"/>
            <a:ext cx="1870042" cy="639324"/>
          </a:xfrm>
          <a:prstGeom prst="accentCallout2">
            <a:avLst>
              <a:gd name="adj1" fmla="val 18750"/>
              <a:gd name="adj2" fmla="val -8333"/>
              <a:gd name="adj3" fmla="val 18750"/>
              <a:gd name="adj4" fmla="val -16667"/>
              <a:gd name="adj5" fmla="val 157586"/>
              <a:gd name="adj6" fmla="val -3283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Type drop-down arrow</a:t>
            </a:r>
            <a:endParaRPr lang="en-US" dirty="0"/>
          </a:p>
        </p:txBody>
      </p:sp>
    </p:spTree>
    <p:extLst>
      <p:ext uri="{BB962C8B-B14F-4D97-AF65-F5344CB8AC3E}">
        <p14:creationId xmlns:p14="http://schemas.microsoft.com/office/powerpoint/2010/main" val="375497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6" y="2407771"/>
            <a:ext cx="2940959" cy="465652"/>
          </a:xfrm>
          <a:prstGeom prst="rect">
            <a:avLst/>
          </a:prstGeom>
        </p:spPr>
      </p:pic>
      <p:sp>
        <p:nvSpPr>
          <p:cNvPr id="6" name="Rounded Rectangle 5"/>
          <p:cNvSpPr/>
          <p:nvPr/>
        </p:nvSpPr>
        <p:spPr>
          <a:xfrm>
            <a:off x="457200" y="3101008"/>
            <a:ext cx="8243911" cy="305479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Changing Field Size </a:t>
            </a:r>
            <a:r>
              <a:rPr lang="en-US" sz="3200" b="1" dirty="0" smtClean="0">
                <a:solidFill>
                  <a:srgbClr val="0070C0"/>
                </a:solidFill>
              </a:rPr>
              <a:t> </a:t>
            </a:r>
            <a:r>
              <a:rPr lang="en-US" sz="3200" dirty="0" smtClean="0">
                <a:solidFill>
                  <a:prstClr val="black">
                    <a:tint val="75000"/>
                  </a:prstClr>
                </a:solidFill>
              </a:rPr>
              <a:t>Some </a:t>
            </a:r>
            <a:r>
              <a:rPr lang="en-US" sz="3200" dirty="0">
                <a:solidFill>
                  <a:prstClr val="black">
                    <a:tint val="75000"/>
                  </a:prstClr>
                </a:solidFill>
              </a:rPr>
              <a:t>field types have a specified or a maximum field size. Change this setting in the Field Properties section of the Design view window</a:t>
            </a:r>
            <a:r>
              <a:rPr lang="en-US" sz="3200" dirty="0" smtClean="0">
                <a:solidFill>
                  <a:prstClr val="black">
                    <a:tint val="75000"/>
                  </a:prstClr>
                </a:solidFill>
              </a:rPr>
              <a:t>. </a:t>
            </a:r>
            <a:endParaRPr lang="en-US" sz="3200" dirty="0">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2415</Words>
  <Application>Microsoft Office PowerPoint</Application>
  <PresentationFormat>On-screen Show (4:3)</PresentationFormat>
  <Paragraphs>199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Microsoft Access 2010</vt:lpstr>
      <vt:lpstr>Using Forms and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47</cp:revision>
  <dcterms:created xsi:type="dcterms:W3CDTF">2010-10-15T16:56:22Z</dcterms:created>
  <dcterms:modified xsi:type="dcterms:W3CDTF">2011-01-24T17:24:07Z</dcterms:modified>
</cp:coreProperties>
</file>