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0" r:id="rId2"/>
    <p:sldId id="258" r:id="rId3"/>
    <p:sldId id="261" r:id="rId4"/>
    <p:sldId id="257" r:id="rId5"/>
    <p:sldId id="262" r:id="rId6"/>
    <p:sldId id="263" r:id="rId7"/>
    <p:sldId id="264" r:id="rId8"/>
    <p:sldId id="289" r:id="rId9"/>
    <p:sldId id="265" r:id="rId10"/>
    <p:sldId id="259" r:id="rId11"/>
    <p:sldId id="266" r:id="rId12"/>
    <p:sldId id="290" r:id="rId13"/>
    <p:sldId id="267" r:id="rId14"/>
    <p:sldId id="287" r:id="rId15"/>
    <p:sldId id="268" r:id="rId16"/>
    <p:sldId id="269" r:id="rId17"/>
    <p:sldId id="291" r:id="rId18"/>
    <p:sldId id="270" r:id="rId19"/>
    <p:sldId id="288" r:id="rId20"/>
    <p:sldId id="271" r:id="rId21"/>
    <p:sldId id="285"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6" r:id="rId35"/>
    <p:sldId id="28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04" autoAdjust="0"/>
  </p:normalViewPr>
  <p:slideViewPr>
    <p:cSldViewPr snapToGrid="0" snapToObjects="1">
      <p:cViewPr>
        <p:scale>
          <a:sx n="72" d="100"/>
          <a:sy n="72" d="100"/>
        </p:scale>
        <p:origin x="-4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AA523-F7D8-48D9-8806-73501805EB9D}"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8B0E2-4F11-48A9-98A5-FDDF354B7DF2}" type="slidenum">
              <a:rPr lang="en-US" smtClean="0"/>
              <a:pPr/>
              <a:t>‹#›</a:t>
            </a:fld>
            <a:endParaRPr lang="en-US"/>
          </a:p>
        </p:txBody>
      </p:sp>
    </p:spTree>
    <p:extLst>
      <p:ext uri="{BB962C8B-B14F-4D97-AF65-F5344CB8AC3E}">
        <p14:creationId xmlns:p14="http://schemas.microsoft.com/office/powerpoint/2010/main" val="270457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7, you learn about Microsoft Access 2010. Chapter 1 covers working with databases including entering data and navigating. Chapter 2 deals with using forms and tables. In Chapter 3, you will work with queries and create and display reports.</a:t>
            </a:r>
            <a:endParaRPr lang="en-US" dirty="0" smtClean="0"/>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a:t>
            </a:fld>
            <a:endParaRPr lang="en-US"/>
          </a:p>
        </p:txBody>
      </p:sp>
    </p:spTree>
    <p:extLst>
      <p:ext uri="{BB962C8B-B14F-4D97-AF65-F5344CB8AC3E}">
        <p14:creationId xmlns:p14="http://schemas.microsoft.com/office/powerpoint/2010/main" val="380159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Switch between open objects by clicking the tab at the top of the object. Each tab contains the name of the object and an icon that indicates the object type.</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10</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enter data in a table or in a form. Entering data in a table is useful for comparing records because you can see multiple records at once. However, this method can be confusing if you are entering a record with a lot of fields and you have to scroll through the fields. A form only displays one record at a time, and you usually do not have to scroll to enter the data for a record. Entering data into a form can also help you to avoid data entry errors.</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11</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12</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a:t>
            </a:r>
            <a:r>
              <a:rPr lang="en-US" sz="1200" b="1" i="0" u="none" strike="noStrike" kern="1200" baseline="0" dirty="0" smtClean="0">
                <a:solidFill>
                  <a:schemeClr val="tx1"/>
                </a:solidFill>
                <a:latin typeface="+mn-lt"/>
                <a:ea typeface="+mn-ea"/>
                <a:cs typeface="+mn-cs"/>
              </a:rPr>
              <a:t> M7-C1-Members.accdb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enter your new record directly into the Member Data table. The </a:t>
            </a:r>
            <a:r>
              <a:rPr lang="en-US" sz="1200" b="0" i="1" u="none" strike="noStrike" kern="1200" baseline="0" dirty="0" smtClean="0">
                <a:solidFill>
                  <a:schemeClr val="tx1"/>
                </a:solidFill>
                <a:latin typeface="+mn-lt"/>
                <a:ea typeface="+mn-ea"/>
                <a:cs typeface="+mn-cs"/>
              </a:rPr>
              <a:t>ID </a:t>
            </a:r>
            <a:r>
              <a:rPr lang="en-US" sz="1200" b="0" i="0" u="none" strike="noStrike" kern="1200" baseline="0" dirty="0" smtClean="0">
                <a:solidFill>
                  <a:schemeClr val="tx1"/>
                </a:solidFill>
                <a:latin typeface="+mn-lt"/>
                <a:ea typeface="+mn-ea"/>
                <a:cs typeface="+mn-cs"/>
              </a:rPr>
              <a:t>field is an AutoNumber field. For such fields, the new record will automatically be assigned the next number.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13</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in the Member Data form in </a:t>
            </a:r>
            <a:r>
              <a:rPr lang="en-US" sz="1200" b="1" i="0" u="none" strike="noStrike" kern="1200" baseline="0" dirty="0" smtClean="0">
                <a:solidFill>
                  <a:schemeClr val="tx1"/>
                </a:solidFill>
                <a:latin typeface="+mn-lt"/>
                <a:ea typeface="+mn-ea"/>
                <a:cs typeface="+mn-cs"/>
              </a:rPr>
              <a:t>M7-C1-Members.accdb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new record was added using the New (blank) record button. Access automatically saves records that you enter in a table or a form. So you do not have to save your file before closing the table.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14</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check spelling, click the Spelling button on the Home tab. If Access finds any spelling errors, it displays a dialog box you can use to correct errors.</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15</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database stores a lot of information, but the information is only useful if the records in the database are kept up-to-date.</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16</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17</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a:t>
            </a:r>
            <a:r>
              <a:rPr lang="en-US" sz="1200" b="1" i="0" u="none" strike="noStrike" kern="1200" baseline="0" dirty="0" smtClean="0">
                <a:solidFill>
                  <a:schemeClr val="tx1"/>
                </a:solidFill>
                <a:latin typeface="+mn-lt"/>
                <a:ea typeface="+mn-ea"/>
                <a:cs typeface="+mn-cs"/>
              </a:rPr>
              <a:t> M7-C1-Members.accdb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Address text currently selected in the Member Data table. Type the new text and use the Tab key to move to a new field.</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18</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a:t>
            </a:r>
            <a:r>
              <a:rPr lang="en-US" sz="1200" b="1" i="0" u="none" strike="noStrike" kern="1200" baseline="0" dirty="0" smtClean="0">
                <a:solidFill>
                  <a:schemeClr val="tx1"/>
                </a:solidFill>
                <a:latin typeface="+mn-lt"/>
                <a:ea typeface="+mn-ea"/>
                <a:cs typeface="+mn-cs"/>
              </a:rPr>
              <a:t> M7-C1-Members.accdb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select the form and then select the text in the field you wish to change. Type your new text and use the Tab key to move to the next field.</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19</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Computers today enable you to store large amounts of data and to quickly retrieve and organize that data. Much of the information you retrieve from a computer or from a website is stored in a database. </a:t>
            </a:r>
            <a:r>
              <a:rPr lang="en-US" sz="1200" b="0" i="0" u="none" strike="noStrike" kern="1200" baseline="0" dirty="0" smtClean="0">
                <a:solidFill>
                  <a:schemeClr val="tx1"/>
                </a:solidFill>
                <a:latin typeface="+mn-lt"/>
                <a:ea typeface="+mn-ea"/>
                <a:cs typeface="+mn-cs"/>
              </a:rPr>
              <a:t>To understand how databases work, you need to learn some database terminology.</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certain</a:t>
            </a:r>
            <a:r>
              <a:rPr lang="en-US" baseline="0" dirty="0" smtClean="0"/>
              <a:t> instances, you will need to delete records to keep your database up-to-date.</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20</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2D78B0E2-4F11-48A9-98A5-FDDF354B7DF2}" type="slidenum">
              <a:rPr lang="en-US" smtClean="0"/>
              <a:pPr/>
              <a:t>21</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good practice to enter database records in the order in which you receive them. However, when you are looking for specific information, you may find it helpful to sort a table by a particular column, such as </a:t>
            </a:r>
            <a:r>
              <a:rPr lang="en-US" sz="1200" b="0" i="1" u="none" strike="noStrike" kern="1200" baseline="0" dirty="0" smtClean="0">
                <a:solidFill>
                  <a:schemeClr val="tx1"/>
                </a:solidFill>
                <a:latin typeface="+mn-lt"/>
                <a:ea typeface="+mn-ea"/>
                <a:cs typeface="+mn-cs"/>
              </a:rPr>
              <a:t>Last Name </a:t>
            </a:r>
            <a:r>
              <a:rPr lang="en-US" sz="1200" b="0" i="0" u="none" strike="noStrike" kern="1200" baseline="0" dirty="0" smtClean="0">
                <a:solidFill>
                  <a:schemeClr val="tx1"/>
                </a:solidFill>
                <a:latin typeface="+mn-lt"/>
                <a:ea typeface="+mn-ea"/>
                <a:cs typeface="+mn-cs"/>
              </a:rPr>
              <a:t>rather than by date entered, so that you can easily find the information you are looking for.</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22</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you see the first record in the Last Name field in the Member Data table in</a:t>
            </a:r>
            <a:r>
              <a:rPr lang="en-US" sz="1200" b="1" i="0" u="none" strike="noStrike" kern="1200" baseline="0" dirty="0" smtClean="0">
                <a:solidFill>
                  <a:schemeClr val="tx1"/>
                </a:solidFill>
                <a:latin typeface="+mn-lt"/>
                <a:ea typeface="+mn-ea"/>
                <a:cs typeface="+mn-cs"/>
              </a:rPr>
              <a:t> M7-C1-Members.accdb </a:t>
            </a:r>
            <a:r>
              <a:rPr lang="en-US" sz="1200" b="0" i="0" u="none" strike="noStrike" kern="1200" baseline="0" dirty="0" smtClean="0">
                <a:solidFill>
                  <a:schemeClr val="tx1"/>
                </a:solidFill>
                <a:latin typeface="+mn-lt"/>
                <a:ea typeface="+mn-ea"/>
                <a:cs typeface="+mn-cs"/>
              </a:rPr>
              <a:t>is selected. By clicking the Ascending button in the Sort &amp; Filter group on the Home page, the data is sorted by Last Name.</a:t>
            </a:r>
            <a:r>
              <a:rPr lang="en-US" sz="1200" b="1" i="0" u="none" strike="noStrike" kern="1200" baseline="0" dirty="0" smtClean="0">
                <a:solidFill>
                  <a:schemeClr val="tx1"/>
                </a:solidFill>
                <a:latin typeface="+mn-lt"/>
                <a:ea typeface="+mn-ea"/>
                <a:cs typeface="+mn-cs"/>
              </a:rPr>
              <a:t> </a:t>
            </a:r>
          </a:p>
          <a:p>
            <a:endParaRPr lang="en-US" sz="1200" b="1"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Ascending </a:t>
            </a:r>
            <a:r>
              <a:rPr lang="en-US" sz="1200" b="0" i="0" u="none" strike="noStrike" kern="1200" baseline="0" dirty="0" smtClean="0">
                <a:solidFill>
                  <a:schemeClr val="tx1"/>
                </a:solidFill>
                <a:latin typeface="+mn-lt"/>
                <a:ea typeface="+mn-ea"/>
                <a:cs typeface="+mn-cs"/>
              </a:rPr>
              <a:t>means to sort alphabetically from A to Z. You can also click the drop-down arrow in the </a:t>
            </a:r>
            <a:r>
              <a:rPr lang="en-US" sz="1200" b="0" i="1" u="none" strike="noStrike" kern="1200" baseline="0" dirty="0" smtClean="0">
                <a:solidFill>
                  <a:schemeClr val="tx1"/>
                </a:solidFill>
                <a:latin typeface="+mn-lt"/>
                <a:ea typeface="+mn-ea"/>
                <a:cs typeface="+mn-cs"/>
              </a:rPr>
              <a:t>Last Name </a:t>
            </a:r>
            <a:r>
              <a:rPr lang="en-US" sz="1200" b="0" i="0" u="none" strike="noStrike" kern="1200" baseline="0" dirty="0" smtClean="0">
                <a:solidFill>
                  <a:schemeClr val="tx1"/>
                </a:solidFill>
                <a:latin typeface="+mn-lt"/>
                <a:ea typeface="+mn-ea"/>
                <a:cs typeface="+mn-cs"/>
              </a:rPr>
              <a:t>column heading and then click </a:t>
            </a:r>
            <a:r>
              <a:rPr lang="en-US" sz="1200" b="0" i="1" u="none" strike="noStrike" kern="1200" baseline="0" dirty="0" smtClean="0">
                <a:solidFill>
                  <a:schemeClr val="tx1"/>
                </a:solidFill>
                <a:latin typeface="+mn-lt"/>
                <a:ea typeface="+mn-ea"/>
                <a:cs typeface="+mn-cs"/>
              </a:rPr>
              <a:t>Sort A to Z</a:t>
            </a:r>
            <a:r>
              <a:rPr lang="en-US" sz="1200" b="0" i="0" u="none" strike="noStrike" kern="1200" baseline="0" dirty="0" smtClean="0">
                <a:solidFill>
                  <a:schemeClr val="tx1"/>
                </a:solidFill>
                <a:latin typeface="+mn-lt"/>
                <a:ea typeface="+mn-ea"/>
                <a:cs typeface="+mn-cs"/>
              </a:rPr>
              <a:t>.</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23</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sort the data in a single field in a form by clicking a field entry box and then clicking either the Ascending button or the Descending button in the Sort &amp; Filter group on the Home tab.</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24</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are looking for specific records, you can filter the records based on data in a specific field. When you apply a filter, records that do not meet the condition you specify are temporarily hidden from view. But when you remove the filter, those records that have been “hidden” in the table redisplay.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25</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a:t>
            </a:r>
            <a:r>
              <a:rPr lang="en-US" sz="1200" b="1" i="0" u="none" strike="noStrike" kern="1200" baseline="0" dirty="0" smtClean="0">
                <a:solidFill>
                  <a:schemeClr val="tx1"/>
                </a:solidFill>
                <a:latin typeface="+mn-lt"/>
                <a:ea typeface="+mn-ea"/>
                <a:cs typeface="+mn-cs"/>
              </a:rPr>
              <a:t> M7-C1-Members.accdb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filter the data in the City column by clicking in the first record in that column and then clicking the Filter button in the Sort &amp; Filter group on the Home page tab. You can also click the drop-down arrow in the column heading to filter data.</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26</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also filter by more than one column. Click in another column, to select records you wish to filter.</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27</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open a table, it displays in </a:t>
            </a:r>
            <a:r>
              <a:rPr lang="pt-BR" sz="1200" b="0" i="0" u="none" strike="noStrike" kern="1200" baseline="0" dirty="0" smtClean="0">
                <a:solidFill>
                  <a:schemeClr val="tx1"/>
                </a:solidFill>
                <a:latin typeface="+mn-lt"/>
                <a:ea typeface="+mn-ea"/>
                <a:cs typeface="+mn-cs"/>
              </a:rPr>
              <a:t>a datasheet. A datasheet organizes </a:t>
            </a:r>
            <a:r>
              <a:rPr lang="en-US" sz="1200" b="0" i="0" u="none" strike="noStrike" kern="1200" baseline="0" dirty="0" smtClean="0">
                <a:solidFill>
                  <a:schemeClr val="tx1"/>
                </a:solidFill>
                <a:latin typeface="+mn-lt"/>
                <a:ea typeface="+mn-ea"/>
                <a:cs typeface="+mn-cs"/>
              </a:rPr>
              <a:t>the data in rows and columns. You may want to apply formatting, such as bold and italic, or change the font size to make the datasheet easier to read. You can also align the data in a column and adjust the width of a column so that all of the data in a field displays.</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28</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in</a:t>
            </a:r>
            <a:r>
              <a:rPr lang="en-US" sz="1200" b="1" i="0" u="none" strike="noStrike" kern="1200" baseline="0" dirty="0" smtClean="0">
                <a:solidFill>
                  <a:schemeClr val="tx1"/>
                </a:solidFill>
                <a:latin typeface="+mn-lt"/>
                <a:ea typeface="+mn-ea"/>
                <a:cs typeface="+mn-cs"/>
              </a:rPr>
              <a:t> M7-C1-Members.accdb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see the State column is selected. Selecting the left alignment button will change the alignment and selecting a new font size will change the font size.  #### in the Zip column indicates that the column is not wide enough to display all of the data for the data contained in that column.</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29</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organizing information in a database, you will be able to quickly find the data and answers you need.</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3</a:t>
            </a:fld>
            <a:endParaRPr lang="en-US"/>
          </a:p>
        </p:txBody>
      </p:sp>
    </p:spTree>
    <p:extLst>
      <p:ext uri="{BB962C8B-B14F-4D97-AF65-F5344CB8AC3E}">
        <p14:creationId xmlns:p14="http://schemas.microsoft.com/office/powerpoint/2010/main" val="2767031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Also by default, the horizontal and vertical gridlines display. Visible gridlines help you to clearly see the borders of each cell in the datasheet. You can change the gridlines that are displayed by clicking the Gridlines button in the Text Formatting group on the Home tab.</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30</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create a query to find records that meet a certain condition. The records are pulled from one or more tables, in a process called </a:t>
            </a:r>
            <a:r>
              <a:rPr lang="en-US" sz="1200" b="0" i="1" u="none" strike="noStrike" kern="1200" baseline="0" dirty="0" smtClean="0">
                <a:solidFill>
                  <a:schemeClr val="tx1"/>
                </a:solidFill>
                <a:latin typeface="+mn-lt"/>
                <a:ea typeface="+mn-ea"/>
                <a:cs typeface="+mn-cs"/>
              </a:rPr>
              <a:t>extracting</a:t>
            </a:r>
            <a:r>
              <a:rPr lang="en-US" sz="1200" b="0" i="0" u="none" strike="noStrike" kern="1200" baseline="0" dirty="0" smtClean="0">
                <a:solidFill>
                  <a:schemeClr val="tx1"/>
                </a:solidFill>
                <a:latin typeface="+mn-lt"/>
                <a:ea typeface="+mn-ea"/>
                <a:cs typeface="+mn-cs"/>
              </a:rPr>
              <a:t>. You can also display a report that has been saved in the database. A report presents data from a combination of one or more tables and queries. </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31</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existing reports and queries in </a:t>
            </a:r>
            <a:r>
              <a:rPr lang="en-US" sz="1200" b="1" i="0" u="none" strike="noStrike" kern="1200" baseline="0" dirty="0" smtClean="0">
                <a:solidFill>
                  <a:schemeClr val="tx1"/>
                </a:solidFill>
                <a:latin typeface="+mn-lt"/>
                <a:ea typeface="+mn-ea"/>
                <a:cs typeface="+mn-cs"/>
              </a:rPr>
              <a:t>M7-C1-Members.accdb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run a report or query. Just double-click the report or query you wish to use. Creating a query differs from simply filtering records. Because a query is an Access object, it is saved with the database. As a result, once you create a query, you can run it over and over again.</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78B0E2-4F11-48A9-98A5-FDDF354B7DF2}" type="slidenum">
              <a:rPr lang="en-US" smtClean="0"/>
              <a:pPr/>
              <a:t>32</a:t>
            </a:fld>
            <a:endParaRPr lang="en-US"/>
          </a:p>
        </p:txBody>
      </p:sp>
    </p:spTree>
    <p:extLst>
      <p:ext uri="{BB962C8B-B14F-4D97-AF65-F5344CB8AC3E}">
        <p14:creationId xmlns:p14="http://schemas.microsoft.com/office/powerpoint/2010/main" val="2376176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have three print options to choose from. Click </a:t>
            </a:r>
            <a:r>
              <a:rPr lang="en-US" sz="1200" b="0" i="1" u="none" strike="noStrike" kern="1200" baseline="0" dirty="0" smtClean="0">
                <a:solidFill>
                  <a:schemeClr val="tx1"/>
                </a:solidFill>
                <a:latin typeface="+mn-lt"/>
                <a:ea typeface="+mn-ea"/>
                <a:cs typeface="+mn-cs"/>
              </a:rPr>
              <a:t>Quick Print </a:t>
            </a:r>
            <a:r>
              <a:rPr lang="en-US" sz="1200" b="0" i="0" u="none" strike="noStrike" kern="1200" baseline="0" dirty="0" smtClean="0">
                <a:solidFill>
                  <a:schemeClr val="tx1"/>
                </a:solidFill>
                <a:latin typeface="+mn-lt"/>
                <a:ea typeface="+mn-ea"/>
                <a:cs typeface="+mn-cs"/>
              </a:rPr>
              <a:t>to print the object when you are sure you don’t need to change any print settings. Or, click </a:t>
            </a:r>
            <a:r>
              <a:rPr lang="en-US" sz="1200" b="0" i="1" u="none" strike="noStrike" kern="1200" baseline="0" dirty="0" smtClean="0">
                <a:solidFill>
                  <a:schemeClr val="tx1"/>
                </a:solidFill>
                <a:latin typeface="+mn-lt"/>
                <a:ea typeface="+mn-ea"/>
                <a:cs typeface="+mn-cs"/>
              </a:rPr>
              <a:t>Print </a:t>
            </a:r>
            <a:r>
              <a:rPr lang="en-US" sz="1200" b="0" i="0" u="none" strike="noStrike" kern="1200" baseline="0" dirty="0" smtClean="0">
                <a:solidFill>
                  <a:schemeClr val="tx1"/>
                </a:solidFill>
                <a:latin typeface="+mn-lt"/>
                <a:ea typeface="+mn-ea"/>
                <a:cs typeface="+mn-cs"/>
              </a:rPr>
              <a:t>to display the Print dialog box, where you can change print settings, such as the number of copies. You should always click </a:t>
            </a:r>
            <a:r>
              <a:rPr lang="en-US" sz="1200" b="0" i="1" u="none" strike="noStrike" kern="1200" baseline="0" dirty="0" smtClean="0">
                <a:solidFill>
                  <a:schemeClr val="tx1"/>
                </a:solidFill>
                <a:latin typeface="+mn-lt"/>
                <a:ea typeface="+mn-ea"/>
                <a:cs typeface="+mn-cs"/>
              </a:rPr>
              <a:t>Print Preview</a:t>
            </a:r>
            <a:r>
              <a:rPr lang="en-US" sz="1200" b="0" i="0" u="none" strike="noStrike" kern="1200" baseline="0" dirty="0" smtClean="0">
                <a:solidFill>
                  <a:schemeClr val="tx1"/>
                </a:solidFill>
                <a:latin typeface="+mn-lt"/>
                <a:ea typeface="+mn-ea"/>
                <a:cs typeface="+mn-cs"/>
              </a:rPr>
              <a:t>, the third</a:t>
            </a:r>
          </a:p>
          <a:p>
            <a:r>
              <a:rPr lang="en-US" sz="1200" b="0" i="0" u="none" strike="noStrike" kern="1200" baseline="0" dirty="0" smtClean="0">
                <a:solidFill>
                  <a:schemeClr val="tx1"/>
                </a:solidFill>
                <a:latin typeface="+mn-lt"/>
                <a:ea typeface="+mn-ea"/>
                <a:cs typeface="+mn-cs"/>
              </a:rPr>
              <a:t>option, to view the object before you print it.</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33</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5 after you believe that you know the correct answer. The correct answer will be displayed. Then click the Answer button for Question 6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2D78B0E2-4F11-48A9-98A5-FDDF354B7DF2}" type="slidenum">
              <a:rPr lang="en-US" smtClean="0"/>
              <a:pPr/>
              <a:t>34</a:t>
            </a:fld>
            <a:endParaRPr lang="en-US"/>
          </a:p>
        </p:txBody>
      </p:sp>
    </p:spTree>
    <p:extLst>
      <p:ext uri="{BB962C8B-B14F-4D97-AF65-F5344CB8AC3E}">
        <p14:creationId xmlns:p14="http://schemas.microsoft.com/office/powerpoint/2010/main" val="2663851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Here is a summary of the Access Chapter 1 tasks.</a:t>
            </a:r>
            <a:endParaRPr lang="en-US" dirty="0" smtClean="0"/>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35</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chapter in the Access module deals with working with databases.</a:t>
            </a:r>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4</a:t>
            </a:fld>
            <a:endParaRPr lang="en-US"/>
          </a:p>
        </p:txBody>
      </p:sp>
    </p:spTree>
    <p:extLst>
      <p:ext uri="{BB962C8B-B14F-4D97-AF65-F5344CB8AC3E}">
        <p14:creationId xmlns:p14="http://schemas.microsoft.com/office/powerpoint/2010/main" val="177068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chapter is about opening and navigating</a:t>
            </a:r>
            <a:r>
              <a:rPr lang="en-US" baseline="0" dirty="0" smtClean="0"/>
              <a:t> a database</a:t>
            </a:r>
            <a:r>
              <a:rPr lang="en-US" dirty="0" smtClean="0"/>
              <a:t> and entering,</a:t>
            </a:r>
            <a:r>
              <a:rPr lang="en-US" baseline="0" dirty="0" smtClean="0"/>
              <a:t> editing, sorting, and filtering data</a:t>
            </a:r>
            <a:r>
              <a:rPr lang="en-US" dirty="0" smtClean="0"/>
              <a:t>.</a:t>
            </a:r>
            <a:r>
              <a:rPr lang="en-US" baseline="0" dirty="0" smtClean="0"/>
              <a:t> You will format a datasheet and use existing queries to ask questions of your data. You will also display reports.</a:t>
            </a:r>
            <a:endParaRPr lang="en-US" dirty="0" smtClean="0"/>
          </a:p>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5</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Computers today enable you to store large amounts of data and to quickly retrieve and organize that data. Much of the information you retrieve from a computer or from a website is stored in a database. </a:t>
            </a:r>
            <a:r>
              <a:rPr lang="en-US" sz="1200" b="0" i="0" u="none" strike="noStrike" kern="1200" baseline="0" dirty="0" smtClean="0">
                <a:solidFill>
                  <a:schemeClr val="tx1"/>
                </a:solidFill>
                <a:latin typeface="+mn-lt"/>
                <a:ea typeface="+mn-ea"/>
                <a:cs typeface="+mn-cs"/>
              </a:rPr>
              <a:t>To understand how databases work, you need to learn some database terminology.</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6</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a database opens, you do not see a document as you do in Word or a workbook as you do in Excel. Instead, you see a Navigation pane on the left side of the window that lists the names of the objects that make up the database. This list of objects includes all tables, forms, queries, and reports that are part of the database. To open an object, you double-click the object in the Navigation pane.</a:t>
            </a:r>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7</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8</a:t>
            </a:fld>
            <a:endParaRPr lang="en-US"/>
          </a:p>
        </p:txBody>
      </p:sp>
    </p:spTree>
    <p:extLst>
      <p:ext uri="{BB962C8B-B14F-4D97-AF65-F5344CB8AC3E}">
        <p14:creationId xmlns:p14="http://schemas.microsoft.com/office/powerpoint/2010/main" val="285655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a:t>
            </a:r>
            <a:r>
              <a:rPr lang="en-US" sz="1200" b="1" i="0" u="none" strike="noStrike" kern="1200" baseline="0" dirty="0" smtClean="0">
                <a:solidFill>
                  <a:schemeClr val="tx1"/>
                </a:solidFill>
                <a:latin typeface="+mn-lt"/>
                <a:ea typeface="+mn-ea"/>
                <a:cs typeface="+mn-cs"/>
              </a:rPr>
              <a:t> M7-C1-Members.accdb</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see the Member Data form open. A form displays only one record at a time.</a:t>
            </a:r>
            <a:endParaRPr lang="en-US" b="0" dirty="0"/>
          </a:p>
        </p:txBody>
      </p:sp>
      <p:sp>
        <p:nvSpPr>
          <p:cNvPr id="4" name="Slide Number Placeholder 3"/>
          <p:cNvSpPr>
            <a:spLocks noGrp="1"/>
          </p:cNvSpPr>
          <p:nvPr>
            <p:ph type="sldNum" sz="quarter" idx="10"/>
          </p:nvPr>
        </p:nvSpPr>
        <p:spPr/>
        <p:txBody>
          <a:bodyPr/>
          <a:lstStyle/>
          <a:p>
            <a:fld id="{2D78B0E2-4F11-48A9-98A5-FDDF354B7DF2}" type="slidenum">
              <a:rPr lang="en-US" smtClean="0"/>
              <a:pPr/>
              <a:t>9</a:t>
            </a:fld>
            <a:endParaRPr lang="en-US"/>
          </a:p>
        </p:txBody>
      </p:sp>
    </p:spTree>
    <p:extLst>
      <p:ext uri="{BB962C8B-B14F-4D97-AF65-F5344CB8AC3E}">
        <p14:creationId xmlns:p14="http://schemas.microsoft.com/office/powerpoint/2010/main" val="237617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7</a:t>
            </a:r>
            <a:endParaRPr lang="en-US" sz="4500" b="1" dirty="0">
              <a:solidFill>
                <a:schemeClr val="bg1"/>
              </a:solidFill>
              <a:latin typeface="Arial Narrow"/>
              <a:cs typeface="Arial Narrow"/>
            </a:endParaRPr>
          </a:p>
        </p:txBody>
      </p:sp>
      <p:sp>
        <p:nvSpPr>
          <p:cNvPr id="6" name="Title 1"/>
          <p:cNvSpPr>
            <a:spLocks noGrp="1"/>
          </p:cNvSpPr>
          <p:nvPr>
            <p:ph type="title"/>
          </p:nvPr>
        </p:nvSpPr>
        <p:spPr>
          <a:xfrm>
            <a:off x="3080851" y="274638"/>
            <a:ext cx="5817982" cy="1143000"/>
          </a:xfrm>
        </p:spPr>
        <p:txBody>
          <a:bodyPr/>
          <a:lstStyle/>
          <a:p>
            <a:r>
              <a:rPr lang="en-US" dirty="0" smtClean="0"/>
              <a:t>Microsoft Access 2010</a:t>
            </a:r>
            <a:endParaRPr lang="en-US" dirty="0"/>
          </a:p>
        </p:txBody>
      </p:sp>
      <p:sp>
        <p:nvSpPr>
          <p:cNvPr id="7" name="Content Placeholder 2"/>
          <p:cNvSpPr>
            <a:spLocks noGrp="1"/>
          </p:cNvSpPr>
          <p:nvPr>
            <p:ph idx="1"/>
          </p:nvPr>
        </p:nvSpPr>
        <p:spPr>
          <a:xfrm>
            <a:off x="591207" y="2464904"/>
            <a:ext cx="8208236" cy="3665484"/>
          </a:xfrm>
        </p:spPr>
        <p:txBody>
          <a:bodyPr>
            <a:normAutofit/>
          </a:bodyPr>
          <a:lstStyle/>
          <a:p>
            <a:pPr marL="2292350" indent="-2292350">
              <a:buNone/>
            </a:pPr>
            <a:r>
              <a:rPr lang="en-US" sz="4000" dirty="0" smtClean="0"/>
              <a:t>Chapter 1: Working with Databases</a:t>
            </a:r>
          </a:p>
          <a:p>
            <a:pPr marL="2065338" indent="-2065338">
              <a:buNone/>
            </a:pPr>
            <a:r>
              <a:rPr lang="en-US" sz="4000" dirty="0" smtClean="0"/>
              <a:t>Chapter 2: Using Forms and Tables</a:t>
            </a:r>
          </a:p>
          <a:p>
            <a:pPr marL="2292350" indent="-2292350">
              <a:buNone/>
            </a:pPr>
            <a:r>
              <a:rPr lang="en-US" sz="4000" dirty="0" smtClean="0"/>
              <a:t>Chapter 3: Working with Queries and Reports</a:t>
            </a:r>
          </a:p>
        </p:txBody>
      </p:sp>
      <p:sp>
        <p:nvSpPr>
          <p:cNvPr id="2" name="Slide Number Placeholder 1"/>
          <p:cNvSpPr>
            <a:spLocks noGrp="1"/>
          </p:cNvSpPr>
          <p:nvPr>
            <p:ph type="sldNum" sz="quarter" idx="12"/>
          </p:nvPr>
        </p:nvSpPr>
        <p:spPr/>
        <p:txBody>
          <a:bodyPr/>
          <a:lstStyle/>
          <a:p>
            <a:fld id="{C1881F87-F1D1-4E82-B161-792A900F0BBC}" type="slidenum">
              <a:rPr lang="en-US" smtClean="0"/>
              <a:pPr/>
              <a:t>1</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10</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200655"/>
            <a:ext cx="2940959" cy="465652"/>
          </a:xfrm>
          <a:prstGeom prst="rect">
            <a:avLst/>
          </a:prstGeom>
        </p:spPr>
      </p:pic>
      <p:sp>
        <p:nvSpPr>
          <p:cNvPr id="6" name="Rounded Rectangle 5"/>
          <p:cNvSpPr/>
          <p:nvPr/>
        </p:nvSpPr>
        <p:spPr>
          <a:xfrm>
            <a:off x="457200" y="3101009"/>
            <a:ext cx="8243911" cy="305479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Opening More Objects  </a:t>
            </a:r>
            <a:r>
              <a:rPr lang="en-US" sz="3600" dirty="0" smtClean="0">
                <a:solidFill>
                  <a:prstClr val="black">
                    <a:tint val="75000"/>
                  </a:prstClr>
                </a:solidFill>
              </a:rPr>
              <a:t>You </a:t>
            </a:r>
            <a:r>
              <a:rPr lang="en-US" sz="3600" dirty="0">
                <a:solidFill>
                  <a:prstClr val="black">
                    <a:tint val="75000"/>
                  </a:prstClr>
                </a:solidFill>
              </a:rPr>
              <a:t>can have</a:t>
            </a:r>
          </a:p>
          <a:p>
            <a:pPr algn="ctr"/>
            <a:r>
              <a:rPr lang="en-US" sz="3600" dirty="0">
                <a:solidFill>
                  <a:prstClr val="black">
                    <a:tint val="75000"/>
                  </a:prstClr>
                </a:solidFill>
              </a:rPr>
              <a:t>more than one object open at a time in</a:t>
            </a:r>
          </a:p>
          <a:p>
            <a:pPr algn="ctr"/>
            <a:r>
              <a:rPr lang="en-US" sz="3600" dirty="0">
                <a:solidFill>
                  <a:prstClr val="black">
                    <a:tint val="75000"/>
                  </a:prstClr>
                </a:solidFill>
              </a:rPr>
              <a:t>Access. For example, you can open a table</a:t>
            </a:r>
          </a:p>
          <a:p>
            <a:pPr algn="ctr"/>
            <a:r>
              <a:rPr lang="en-US" sz="3600" dirty="0">
                <a:solidFill>
                  <a:prstClr val="black">
                    <a:tint val="75000"/>
                  </a:prstClr>
                </a:solidFill>
              </a:rPr>
              <a:t>and then open a second table or a form</a:t>
            </a:r>
            <a:r>
              <a:rPr lang="en-US" sz="3200" dirty="0">
                <a:solidFill>
                  <a:prstClr val="black">
                    <a:tint val="75000"/>
                  </a:prstClr>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2903929" y="398121"/>
            <a:ext cx="3660490" cy="646331"/>
          </a:xfrm>
          <a:prstGeom prst="rect">
            <a:avLst/>
          </a:prstGeom>
          <a:noFill/>
        </p:spPr>
        <p:txBody>
          <a:bodyPr wrap="none" rtlCol="0">
            <a:spAutoFit/>
          </a:bodyPr>
          <a:lstStyle/>
          <a:p>
            <a:pPr algn="ctr"/>
            <a:r>
              <a:rPr lang="en-US" sz="3600" b="1" dirty="0" smtClean="0"/>
              <a:t>Skill 2: Enter Data</a:t>
            </a:r>
            <a:endParaRPr lang="en-US" sz="3600" b="1" dirty="0"/>
          </a:p>
        </p:txBody>
      </p:sp>
      <p:sp>
        <p:nvSpPr>
          <p:cNvPr id="8" name="Content Placeholder 2"/>
          <p:cNvSpPr>
            <a:spLocks noGrp="1"/>
          </p:cNvSpPr>
          <p:nvPr>
            <p:ph idx="1"/>
          </p:nvPr>
        </p:nvSpPr>
        <p:spPr>
          <a:xfrm>
            <a:off x="457200" y="1626706"/>
            <a:ext cx="8229600" cy="4729644"/>
          </a:xfrm>
        </p:spPr>
        <p:txBody>
          <a:bodyPr>
            <a:noAutofit/>
          </a:bodyPr>
          <a:lstStyle/>
          <a:p>
            <a:pPr marL="0" indent="0">
              <a:buNone/>
            </a:pPr>
            <a:r>
              <a:rPr lang="en-US" sz="2800" dirty="0" smtClean="0"/>
              <a:t>To enter data using a table:</a:t>
            </a:r>
          </a:p>
          <a:p>
            <a:pPr marL="344488" indent="-344488"/>
            <a:r>
              <a:rPr lang="en-US" sz="2800" dirty="0" smtClean="0"/>
              <a:t>Double-click the table you wish use in the Navigation pane.</a:t>
            </a:r>
            <a:endParaRPr lang="en-US" sz="2800" dirty="0"/>
          </a:p>
          <a:p>
            <a:r>
              <a:rPr lang="en-US" sz="2800" dirty="0"/>
              <a:t>Click the New (blank) record button in the Record Navigation bar</a:t>
            </a:r>
            <a:r>
              <a:rPr lang="en-US" sz="2800" dirty="0" smtClean="0"/>
              <a:t>.</a:t>
            </a:r>
          </a:p>
          <a:p>
            <a:r>
              <a:rPr lang="en-US" sz="2800" dirty="0" smtClean="0"/>
              <a:t>Press tab and add </a:t>
            </a:r>
            <a:r>
              <a:rPr lang="en-US" sz="2800" dirty="0"/>
              <a:t>the </a:t>
            </a:r>
            <a:r>
              <a:rPr lang="en-US" sz="2800" dirty="0" smtClean="0"/>
              <a:t>information </a:t>
            </a:r>
            <a:r>
              <a:rPr lang="en-US" sz="2800" dirty="0"/>
              <a:t>to create a new record, pressing Tab to </a:t>
            </a:r>
            <a:r>
              <a:rPr lang="en-US" sz="2800" dirty="0" smtClean="0"/>
              <a:t>move to </a:t>
            </a:r>
            <a:r>
              <a:rPr lang="en-US" sz="2800" dirty="0"/>
              <a:t>the next </a:t>
            </a:r>
            <a:r>
              <a:rPr lang="en-US" sz="2800" dirty="0" smtClean="0"/>
              <a:t>field.</a:t>
            </a:r>
          </a:p>
          <a:p>
            <a:r>
              <a:rPr lang="en-US" sz="2800" dirty="0" smtClean="0"/>
              <a:t>Close the table.</a:t>
            </a:r>
          </a:p>
        </p:txBody>
      </p:sp>
      <p:sp>
        <p:nvSpPr>
          <p:cNvPr id="2" name="Slide Number Placeholder 1"/>
          <p:cNvSpPr>
            <a:spLocks noGrp="1"/>
          </p:cNvSpPr>
          <p:nvPr>
            <p:ph type="sldNum" sz="quarter" idx="12"/>
          </p:nvPr>
        </p:nvSpPr>
        <p:spPr/>
        <p:txBody>
          <a:bodyPr/>
          <a:lstStyle/>
          <a:p>
            <a:fld id="{C1881F87-F1D1-4E82-B161-792A900F0BBC}" type="slidenum">
              <a:rPr lang="en-US" smtClean="0"/>
              <a:pPr/>
              <a:t>11</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531679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876471" y="398121"/>
            <a:ext cx="5715411" cy="646331"/>
          </a:xfrm>
          <a:prstGeom prst="rect">
            <a:avLst/>
          </a:prstGeom>
          <a:noFill/>
        </p:spPr>
        <p:txBody>
          <a:bodyPr wrap="none" rtlCol="0">
            <a:spAutoFit/>
          </a:bodyPr>
          <a:lstStyle/>
          <a:p>
            <a:pPr algn="ctr"/>
            <a:r>
              <a:rPr lang="en-US" sz="3600" b="1" dirty="0" smtClean="0"/>
              <a:t>Skill 2: Enter Data, continued</a:t>
            </a:r>
            <a:endParaRPr lang="en-US" sz="3600" b="1" dirty="0"/>
          </a:p>
        </p:txBody>
      </p:sp>
      <p:sp>
        <p:nvSpPr>
          <p:cNvPr id="8" name="Content Placeholder 2"/>
          <p:cNvSpPr>
            <a:spLocks noGrp="1"/>
          </p:cNvSpPr>
          <p:nvPr>
            <p:ph idx="1"/>
          </p:nvPr>
        </p:nvSpPr>
        <p:spPr>
          <a:xfrm>
            <a:off x="457200" y="1626706"/>
            <a:ext cx="8229600" cy="4729644"/>
          </a:xfrm>
        </p:spPr>
        <p:txBody>
          <a:bodyPr>
            <a:noAutofit/>
          </a:bodyPr>
          <a:lstStyle/>
          <a:p>
            <a:pPr marL="0" indent="0">
              <a:buNone/>
            </a:pPr>
            <a:r>
              <a:rPr lang="en-US" sz="2800" dirty="0" smtClean="0"/>
              <a:t>To enter data using a form:</a:t>
            </a:r>
            <a:endParaRPr lang="en-US" sz="2800" dirty="0"/>
          </a:p>
          <a:p>
            <a:r>
              <a:rPr lang="en-US" sz="2800" dirty="0"/>
              <a:t>In the Navigation pane, double-click the </a:t>
            </a:r>
            <a:r>
              <a:rPr lang="en-US" sz="2800" dirty="0" smtClean="0"/>
              <a:t>form you wish to use.</a:t>
            </a:r>
          </a:p>
          <a:p>
            <a:r>
              <a:rPr lang="en-US" sz="2800" dirty="0"/>
              <a:t>Click the New (blank) record button in the Record Navigation bar</a:t>
            </a:r>
            <a:r>
              <a:rPr lang="en-US" sz="2800" dirty="0" smtClean="0"/>
              <a:t>.</a:t>
            </a:r>
          </a:p>
          <a:p>
            <a:r>
              <a:rPr lang="en-US" sz="2800" dirty="0"/>
              <a:t>Press the Tab key and then add </a:t>
            </a:r>
            <a:r>
              <a:rPr lang="en-US" sz="2800" dirty="0" smtClean="0"/>
              <a:t>the information </a:t>
            </a:r>
            <a:r>
              <a:rPr lang="en-US" sz="2800" dirty="0"/>
              <a:t>to create a </a:t>
            </a:r>
            <a:r>
              <a:rPr lang="en-US" sz="2800" dirty="0" smtClean="0"/>
              <a:t>new record</a:t>
            </a:r>
            <a:r>
              <a:rPr lang="en-US" sz="2800" dirty="0"/>
              <a:t>, pressing Tab to move to the next </a:t>
            </a:r>
            <a:r>
              <a:rPr lang="en-US" sz="2800" dirty="0" smtClean="0"/>
              <a:t>field.</a:t>
            </a:r>
          </a:p>
          <a:p>
            <a:r>
              <a:rPr lang="en-US" sz="2800" dirty="0"/>
              <a:t>Close the form.</a:t>
            </a:r>
          </a:p>
        </p:txBody>
      </p:sp>
      <p:sp>
        <p:nvSpPr>
          <p:cNvPr id="2" name="Slide Number Placeholder 1"/>
          <p:cNvSpPr>
            <a:spLocks noGrp="1"/>
          </p:cNvSpPr>
          <p:nvPr>
            <p:ph type="sldNum" sz="quarter" idx="12"/>
          </p:nvPr>
        </p:nvSpPr>
        <p:spPr/>
        <p:txBody>
          <a:bodyPr/>
          <a:lstStyle/>
          <a:p>
            <a:fld id="{C1881F87-F1D1-4E82-B161-792A900F0BBC}" type="slidenum">
              <a:rPr lang="en-US" smtClean="0"/>
              <a:pPr/>
              <a:t>12</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295384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13</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77" y="159026"/>
            <a:ext cx="8852453" cy="619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2792553" y="4669543"/>
            <a:ext cx="1560786" cy="536027"/>
          </a:xfrm>
          <a:prstGeom prst="accentCallout2">
            <a:avLst>
              <a:gd name="adj1" fmla="val 18750"/>
              <a:gd name="adj2" fmla="val -8333"/>
              <a:gd name="adj3" fmla="val 18750"/>
              <a:gd name="adj4" fmla="val -16667"/>
              <a:gd name="adj5" fmla="val 215323"/>
              <a:gd name="adj6" fmla="val -3822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 new record here</a:t>
            </a:r>
            <a:endParaRPr lang="en-US" dirty="0"/>
          </a:p>
        </p:txBody>
      </p:sp>
      <p:sp>
        <p:nvSpPr>
          <p:cNvPr id="6" name="Line Callout 2 (Accent Bar) 5"/>
          <p:cNvSpPr/>
          <p:nvPr/>
        </p:nvSpPr>
        <p:spPr>
          <a:xfrm>
            <a:off x="3705468" y="5311589"/>
            <a:ext cx="1560786" cy="536027"/>
          </a:xfrm>
          <a:prstGeom prst="accentCallout2">
            <a:avLst>
              <a:gd name="adj1" fmla="val 18750"/>
              <a:gd name="adj2" fmla="val -8333"/>
              <a:gd name="adj3" fmla="val 18750"/>
              <a:gd name="adj4" fmla="val -16667"/>
              <a:gd name="adj5" fmla="val 146099"/>
              <a:gd name="adj6" fmla="val -5265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(blank) record button</a:t>
            </a:r>
            <a:endParaRPr lang="en-US" dirty="0"/>
          </a:p>
        </p:txBody>
      </p:sp>
    </p:spTree>
    <p:extLst>
      <p:ext uri="{BB962C8B-B14F-4D97-AF65-F5344CB8AC3E}">
        <p14:creationId xmlns:p14="http://schemas.microsoft.com/office/powerpoint/2010/main" val="180111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14</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8" y="119271"/>
            <a:ext cx="8905460" cy="623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3778355" y="5185444"/>
            <a:ext cx="1560786" cy="536027"/>
          </a:xfrm>
          <a:prstGeom prst="accentCallout2">
            <a:avLst>
              <a:gd name="adj1" fmla="val 18750"/>
              <a:gd name="adj2" fmla="val -8333"/>
              <a:gd name="adj3" fmla="val 18750"/>
              <a:gd name="adj4" fmla="val -16667"/>
              <a:gd name="adj5" fmla="val 148571"/>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(blank) record button</a:t>
            </a:r>
            <a:endParaRPr lang="en-US" dirty="0"/>
          </a:p>
        </p:txBody>
      </p:sp>
    </p:spTree>
    <p:extLst>
      <p:ext uri="{BB962C8B-B14F-4D97-AF65-F5344CB8AC3E}">
        <p14:creationId xmlns:p14="http://schemas.microsoft.com/office/powerpoint/2010/main" val="223777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15</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200655"/>
            <a:ext cx="2940959" cy="465652"/>
          </a:xfrm>
          <a:prstGeom prst="rect">
            <a:avLst/>
          </a:prstGeom>
        </p:spPr>
      </p:pic>
      <p:sp>
        <p:nvSpPr>
          <p:cNvPr id="6" name="Rounded Rectangle 5"/>
          <p:cNvSpPr/>
          <p:nvPr/>
        </p:nvSpPr>
        <p:spPr>
          <a:xfrm>
            <a:off x="457200" y="2941983"/>
            <a:ext cx="8243911" cy="321382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70C0"/>
                </a:solidFill>
              </a:rPr>
              <a:t>Checking Spelling  </a:t>
            </a:r>
            <a:r>
              <a:rPr lang="en-US" sz="2800" dirty="0" smtClean="0">
                <a:solidFill>
                  <a:prstClr val="black">
                    <a:tint val="75000"/>
                  </a:prstClr>
                </a:solidFill>
              </a:rPr>
              <a:t>The </a:t>
            </a:r>
            <a:r>
              <a:rPr lang="en-US" sz="2800" dirty="0">
                <a:solidFill>
                  <a:prstClr val="black">
                    <a:tint val="75000"/>
                  </a:prstClr>
                </a:solidFill>
              </a:rPr>
              <a:t>information that you enter into a database must be correct so that you can run queries and reports successfully and avoid problems down the road. In addition to proofreading your formulas and cell references, use spell check to check the correctness of your data.</a:t>
            </a:r>
          </a:p>
        </p:txBody>
      </p:sp>
    </p:spTree>
    <p:extLst>
      <p:ext uri="{BB962C8B-B14F-4D97-AF65-F5344CB8AC3E}">
        <p14:creationId xmlns:p14="http://schemas.microsoft.com/office/powerpoint/2010/main" val="3426524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043390" y="398121"/>
            <a:ext cx="3381567" cy="646331"/>
          </a:xfrm>
          <a:prstGeom prst="rect">
            <a:avLst/>
          </a:prstGeom>
          <a:noFill/>
        </p:spPr>
        <p:txBody>
          <a:bodyPr wrap="none" rtlCol="0">
            <a:spAutoFit/>
          </a:bodyPr>
          <a:lstStyle/>
          <a:p>
            <a:pPr algn="ctr"/>
            <a:r>
              <a:rPr lang="en-US" sz="3600" b="1" dirty="0" smtClean="0"/>
              <a:t>Skill 3: Edit Data</a:t>
            </a:r>
            <a:endParaRPr lang="en-US" sz="3600" b="1" dirty="0"/>
          </a:p>
        </p:txBody>
      </p:sp>
      <p:sp>
        <p:nvSpPr>
          <p:cNvPr id="8" name="Content Placeholder 2"/>
          <p:cNvSpPr>
            <a:spLocks noGrp="1"/>
          </p:cNvSpPr>
          <p:nvPr>
            <p:ph idx="1"/>
          </p:nvPr>
        </p:nvSpPr>
        <p:spPr>
          <a:xfrm>
            <a:off x="457200" y="1759228"/>
            <a:ext cx="8229600" cy="4729644"/>
          </a:xfrm>
        </p:spPr>
        <p:txBody>
          <a:bodyPr>
            <a:noAutofit/>
          </a:bodyPr>
          <a:lstStyle/>
          <a:p>
            <a:pPr marL="0" indent="0">
              <a:buNone/>
            </a:pPr>
            <a:r>
              <a:rPr lang="en-US" sz="2800" dirty="0" smtClean="0"/>
              <a:t>To edit data using a table:</a:t>
            </a:r>
          </a:p>
          <a:p>
            <a:pPr marL="344488" indent="-344488"/>
            <a:r>
              <a:rPr lang="en-US" sz="2800" dirty="0" smtClean="0"/>
              <a:t>Double-click the table you wish use in the Navigation pane.</a:t>
            </a:r>
            <a:endParaRPr lang="en-US" sz="2800" dirty="0"/>
          </a:p>
          <a:p>
            <a:r>
              <a:rPr lang="en-US" sz="2800" dirty="0"/>
              <a:t>In the record you wish to edit, double-click the text in the appropriate </a:t>
            </a:r>
            <a:r>
              <a:rPr lang="en-US" sz="2800" dirty="0" smtClean="0"/>
              <a:t>column</a:t>
            </a:r>
            <a:r>
              <a:rPr lang="en-US" sz="2800" dirty="0"/>
              <a:t>.</a:t>
            </a:r>
            <a:endParaRPr lang="en-US" sz="2800" dirty="0" smtClean="0"/>
          </a:p>
          <a:p>
            <a:r>
              <a:rPr lang="en-US" sz="2800" dirty="0" smtClean="0"/>
              <a:t>Type the correct text and press the tab key.</a:t>
            </a:r>
          </a:p>
          <a:p>
            <a:r>
              <a:rPr lang="en-US" sz="2800" dirty="0" smtClean="0"/>
              <a:t>Close the table.</a:t>
            </a:r>
          </a:p>
        </p:txBody>
      </p:sp>
      <p:sp>
        <p:nvSpPr>
          <p:cNvPr id="2" name="Slide Number Placeholder 1"/>
          <p:cNvSpPr>
            <a:spLocks noGrp="1"/>
          </p:cNvSpPr>
          <p:nvPr>
            <p:ph type="sldNum" sz="quarter" idx="12"/>
          </p:nvPr>
        </p:nvSpPr>
        <p:spPr/>
        <p:txBody>
          <a:bodyPr/>
          <a:lstStyle/>
          <a:p>
            <a:fld id="{C1881F87-F1D1-4E82-B161-792A900F0BBC}" type="slidenum">
              <a:rPr lang="en-US" smtClean="0"/>
              <a:pPr/>
              <a:t>16</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3770499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930975" y="398121"/>
            <a:ext cx="5606408" cy="646331"/>
          </a:xfrm>
          <a:prstGeom prst="rect">
            <a:avLst/>
          </a:prstGeom>
          <a:noFill/>
        </p:spPr>
        <p:txBody>
          <a:bodyPr wrap="none" rtlCol="0">
            <a:spAutoFit/>
          </a:bodyPr>
          <a:lstStyle/>
          <a:p>
            <a:pPr algn="ctr"/>
            <a:r>
              <a:rPr lang="en-US" sz="3600" b="1" dirty="0" smtClean="0"/>
              <a:t>Skill 3: Edit Data (continued)</a:t>
            </a:r>
            <a:endParaRPr lang="en-US" sz="3600" b="1" dirty="0"/>
          </a:p>
        </p:txBody>
      </p:sp>
      <p:sp>
        <p:nvSpPr>
          <p:cNvPr id="8" name="Content Placeholder 2"/>
          <p:cNvSpPr>
            <a:spLocks noGrp="1"/>
          </p:cNvSpPr>
          <p:nvPr>
            <p:ph idx="1"/>
          </p:nvPr>
        </p:nvSpPr>
        <p:spPr>
          <a:xfrm>
            <a:off x="457200" y="1759228"/>
            <a:ext cx="8229600" cy="4729644"/>
          </a:xfrm>
        </p:spPr>
        <p:txBody>
          <a:bodyPr>
            <a:noAutofit/>
          </a:bodyPr>
          <a:lstStyle/>
          <a:p>
            <a:pPr marL="0" indent="0">
              <a:buNone/>
            </a:pPr>
            <a:r>
              <a:rPr lang="en-US" sz="2800" dirty="0" smtClean="0"/>
              <a:t>To edit data using a form:</a:t>
            </a:r>
            <a:endParaRPr lang="en-US" sz="2800" dirty="0"/>
          </a:p>
          <a:p>
            <a:r>
              <a:rPr lang="en-US" sz="2800" dirty="0"/>
              <a:t>In the Navigation pane, double-click the </a:t>
            </a:r>
            <a:r>
              <a:rPr lang="en-US" sz="2800" dirty="0" smtClean="0"/>
              <a:t>form you wish to use.</a:t>
            </a:r>
          </a:p>
          <a:p>
            <a:r>
              <a:rPr lang="en-US" sz="2800" dirty="0" smtClean="0"/>
              <a:t>Using the Record Navigation bar, locate the record you wish to edit.</a:t>
            </a:r>
          </a:p>
          <a:p>
            <a:r>
              <a:rPr lang="en-US" sz="2800" dirty="0"/>
              <a:t>Double-click the text you wish to edit in the appropriate field</a:t>
            </a:r>
            <a:r>
              <a:rPr lang="en-US" sz="2800" dirty="0" smtClean="0"/>
              <a:t>.</a:t>
            </a:r>
          </a:p>
          <a:p>
            <a:r>
              <a:rPr lang="en-US" sz="2800" dirty="0"/>
              <a:t>Type the correct text and press the tab key.</a:t>
            </a:r>
          </a:p>
          <a:p>
            <a:r>
              <a:rPr lang="en-US" sz="2800" dirty="0" smtClean="0"/>
              <a:t>Close </a:t>
            </a:r>
            <a:r>
              <a:rPr lang="en-US" sz="2800" dirty="0"/>
              <a:t>the form.</a:t>
            </a:r>
          </a:p>
        </p:txBody>
      </p:sp>
      <p:sp>
        <p:nvSpPr>
          <p:cNvPr id="2" name="Slide Number Placeholder 1"/>
          <p:cNvSpPr>
            <a:spLocks noGrp="1"/>
          </p:cNvSpPr>
          <p:nvPr>
            <p:ph type="sldNum" sz="quarter" idx="12"/>
          </p:nvPr>
        </p:nvSpPr>
        <p:spPr/>
        <p:txBody>
          <a:bodyPr/>
          <a:lstStyle/>
          <a:p>
            <a:fld id="{C1881F87-F1D1-4E82-B161-792A900F0BBC}" type="slidenum">
              <a:rPr lang="en-US" smtClean="0"/>
              <a:pPr/>
              <a:t>17</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3427411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18</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1" y="132523"/>
            <a:ext cx="8786192" cy="622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6048138" y="2072119"/>
            <a:ext cx="1560786" cy="536027"/>
          </a:xfrm>
          <a:prstGeom prst="accentCallout2">
            <a:avLst>
              <a:gd name="adj1" fmla="val 18750"/>
              <a:gd name="adj2" fmla="val -8333"/>
              <a:gd name="adj3" fmla="val 18750"/>
              <a:gd name="adj4" fmla="val -16667"/>
              <a:gd name="adj5" fmla="val -24490"/>
              <a:gd name="adj6" fmla="val -7727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 new text</a:t>
            </a:r>
            <a:endParaRPr lang="en-US" dirty="0"/>
          </a:p>
        </p:txBody>
      </p:sp>
    </p:spTree>
    <p:extLst>
      <p:ext uri="{BB962C8B-B14F-4D97-AF65-F5344CB8AC3E}">
        <p14:creationId xmlns:p14="http://schemas.microsoft.com/office/powerpoint/2010/main" val="3311132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19</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7" y="145775"/>
            <a:ext cx="8839200" cy="621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4485861" y="2359105"/>
            <a:ext cx="1560786" cy="635886"/>
          </a:xfrm>
          <a:prstGeom prst="accentCallout2">
            <a:avLst>
              <a:gd name="adj1" fmla="val 18750"/>
              <a:gd name="adj2" fmla="val -8333"/>
              <a:gd name="adj3" fmla="val 18750"/>
              <a:gd name="adj4" fmla="val -16667"/>
              <a:gd name="adj5" fmla="val 136067"/>
              <a:gd name="adj6" fmla="val -6709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Text to be added here</a:t>
            </a:r>
            <a:endParaRPr lang="en-US" dirty="0"/>
          </a:p>
        </p:txBody>
      </p:sp>
    </p:spTree>
    <p:extLst>
      <p:ext uri="{BB962C8B-B14F-4D97-AF65-F5344CB8AC3E}">
        <p14:creationId xmlns:p14="http://schemas.microsoft.com/office/powerpoint/2010/main" val="3096123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2057836" y="398121"/>
            <a:ext cx="5352620" cy="646331"/>
          </a:xfrm>
          <a:prstGeom prst="rect">
            <a:avLst/>
          </a:prstGeom>
          <a:noFill/>
        </p:spPr>
        <p:txBody>
          <a:bodyPr wrap="none" rtlCol="0">
            <a:spAutoFit/>
          </a:bodyPr>
          <a:lstStyle/>
          <a:p>
            <a:pPr algn="ctr"/>
            <a:r>
              <a:rPr lang="en-US" sz="3600" b="1" dirty="0" smtClean="0"/>
              <a:t>Microsoft Access Overview</a:t>
            </a:r>
            <a:endParaRPr lang="en-US" sz="3600" b="1" dirty="0"/>
          </a:p>
        </p:txBody>
      </p:sp>
      <p:sp>
        <p:nvSpPr>
          <p:cNvPr id="8" name="Content Placeholder 2"/>
          <p:cNvSpPr>
            <a:spLocks noGrp="1"/>
          </p:cNvSpPr>
          <p:nvPr>
            <p:ph idx="1"/>
          </p:nvPr>
        </p:nvSpPr>
        <p:spPr>
          <a:xfrm>
            <a:off x="457200" y="1825489"/>
            <a:ext cx="8229600" cy="4323522"/>
          </a:xfrm>
        </p:spPr>
        <p:txBody>
          <a:bodyPr>
            <a:noAutofit/>
          </a:bodyPr>
          <a:lstStyle/>
          <a:p>
            <a:r>
              <a:rPr lang="en-US" sz="2400" dirty="0" smtClean="0"/>
              <a:t>A </a:t>
            </a:r>
            <a:r>
              <a:rPr lang="en-US" sz="2400" dirty="0"/>
              <a:t>database is an organized collection of </a:t>
            </a:r>
            <a:r>
              <a:rPr lang="en-US" sz="2400" dirty="0" smtClean="0"/>
              <a:t>related data.</a:t>
            </a:r>
          </a:p>
          <a:p>
            <a:r>
              <a:rPr lang="en-US" sz="2400" dirty="0"/>
              <a:t>Databases such as Access use </a:t>
            </a:r>
            <a:r>
              <a:rPr lang="en-US" sz="2400" dirty="0" smtClean="0"/>
              <a:t>an object </a:t>
            </a:r>
            <a:r>
              <a:rPr lang="en-US" sz="2400" dirty="0"/>
              <a:t>called a </a:t>
            </a:r>
            <a:r>
              <a:rPr lang="en-US" sz="2400" i="1" dirty="0"/>
              <a:t>table </a:t>
            </a:r>
            <a:r>
              <a:rPr lang="en-US" sz="2400" dirty="0"/>
              <a:t>to </a:t>
            </a:r>
            <a:r>
              <a:rPr lang="en-US" sz="2400" dirty="0" smtClean="0"/>
              <a:t>enter and organize </a:t>
            </a:r>
            <a:r>
              <a:rPr lang="en-US" sz="2400" dirty="0"/>
              <a:t>data. </a:t>
            </a:r>
            <a:r>
              <a:rPr lang="en-US" sz="2400" dirty="0" smtClean="0"/>
              <a:t>When </a:t>
            </a:r>
            <a:r>
              <a:rPr lang="en-US" sz="2400" dirty="0"/>
              <a:t>you open a table </a:t>
            </a:r>
            <a:r>
              <a:rPr lang="en-US" sz="2400" dirty="0" smtClean="0"/>
              <a:t>in Access</a:t>
            </a:r>
            <a:r>
              <a:rPr lang="en-US" sz="2400" dirty="0"/>
              <a:t>, the table displays in a </a:t>
            </a:r>
            <a:r>
              <a:rPr lang="en-US" sz="2400" dirty="0" smtClean="0"/>
              <a:t>datasheet</a:t>
            </a:r>
            <a:r>
              <a:rPr lang="en-US" sz="2400" i="1" dirty="0"/>
              <a:t>.</a:t>
            </a:r>
            <a:endParaRPr lang="en-US" sz="2400" i="1" dirty="0" smtClean="0"/>
          </a:p>
          <a:p>
            <a:r>
              <a:rPr lang="en-US" sz="2400" dirty="0"/>
              <a:t>A </a:t>
            </a:r>
            <a:r>
              <a:rPr lang="en-US" sz="2400" dirty="0" smtClean="0"/>
              <a:t>field </a:t>
            </a:r>
            <a:r>
              <a:rPr lang="en-US" sz="2400" dirty="0"/>
              <a:t>is a set of information that is </a:t>
            </a:r>
            <a:r>
              <a:rPr lang="en-US" sz="2400" dirty="0" smtClean="0"/>
              <a:t>stored in </a:t>
            </a:r>
            <a:r>
              <a:rPr lang="en-US" sz="2400" dirty="0"/>
              <a:t>the </a:t>
            </a:r>
            <a:r>
              <a:rPr lang="en-US" sz="2400" dirty="0" smtClean="0"/>
              <a:t>database</a:t>
            </a:r>
            <a:r>
              <a:rPr lang="en-US" sz="2400" dirty="0"/>
              <a:t>.</a:t>
            </a:r>
            <a:endParaRPr lang="en-US" sz="2400" dirty="0" smtClean="0"/>
          </a:p>
          <a:p>
            <a:r>
              <a:rPr lang="en-US" sz="2400" dirty="0"/>
              <a:t>Each </a:t>
            </a:r>
            <a:r>
              <a:rPr lang="en-US" sz="2400" dirty="0" smtClean="0"/>
              <a:t>field </a:t>
            </a:r>
            <a:r>
              <a:rPr lang="en-US" sz="2400" dirty="0"/>
              <a:t>has a </a:t>
            </a:r>
            <a:r>
              <a:rPr lang="en-US" sz="2400" dirty="0" smtClean="0"/>
              <a:t>field </a:t>
            </a:r>
            <a:r>
              <a:rPr lang="en-US" sz="2400" dirty="0"/>
              <a:t>name, such </a:t>
            </a:r>
            <a:r>
              <a:rPr lang="en-US" sz="2400" dirty="0" smtClean="0"/>
              <a:t>as </a:t>
            </a:r>
            <a:r>
              <a:rPr lang="en-US" sz="2400" i="1" dirty="0" smtClean="0"/>
              <a:t>Product </a:t>
            </a:r>
            <a:r>
              <a:rPr lang="en-US" sz="2400" i="1" dirty="0"/>
              <a:t>ID</a:t>
            </a:r>
            <a:r>
              <a:rPr lang="en-US" sz="2400" dirty="0"/>
              <a:t>, </a:t>
            </a:r>
            <a:r>
              <a:rPr lang="en-US" sz="2400" i="1" dirty="0"/>
              <a:t>Model</a:t>
            </a:r>
            <a:r>
              <a:rPr lang="en-US" sz="2400" dirty="0"/>
              <a:t>, </a:t>
            </a:r>
            <a:r>
              <a:rPr lang="en-US" sz="2400" i="1" dirty="0"/>
              <a:t>Product Description</a:t>
            </a:r>
            <a:r>
              <a:rPr lang="en-US" sz="2400" dirty="0"/>
              <a:t>, </a:t>
            </a:r>
            <a:r>
              <a:rPr lang="en-US" sz="2400" dirty="0" smtClean="0"/>
              <a:t>or </a:t>
            </a:r>
            <a:r>
              <a:rPr lang="en-US" sz="2400" i="1" dirty="0" smtClean="0"/>
              <a:t>Unit Price.</a:t>
            </a:r>
          </a:p>
          <a:p>
            <a:r>
              <a:rPr lang="en-US" sz="2400" dirty="0"/>
              <a:t>A collection of related </a:t>
            </a:r>
            <a:r>
              <a:rPr lang="en-US" sz="2400" dirty="0" smtClean="0"/>
              <a:t>fields </a:t>
            </a:r>
            <a:r>
              <a:rPr lang="en-US" sz="2400" dirty="0"/>
              <a:t>is called </a:t>
            </a:r>
            <a:r>
              <a:rPr lang="en-US" sz="2400" dirty="0" smtClean="0"/>
              <a:t>a </a:t>
            </a:r>
            <a:r>
              <a:rPr lang="en-US" sz="2400" i="1" dirty="0" smtClean="0"/>
              <a:t>record.</a:t>
            </a:r>
          </a:p>
          <a:p>
            <a:r>
              <a:rPr lang="en-US" sz="2400" dirty="0"/>
              <a:t>Access is a relational database, meaning that Access uses a series of related tables to organize the database.</a:t>
            </a:r>
          </a:p>
          <a:p>
            <a:endParaRPr lang="en-US" sz="2200" dirty="0" smtClean="0"/>
          </a:p>
        </p:txBody>
      </p:sp>
      <p:sp>
        <p:nvSpPr>
          <p:cNvPr id="2" name="Slide Number Placeholder 1"/>
          <p:cNvSpPr>
            <a:spLocks noGrp="1"/>
          </p:cNvSpPr>
          <p:nvPr>
            <p:ph type="sldNum" sz="quarter" idx="12"/>
          </p:nvPr>
        </p:nvSpPr>
        <p:spPr/>
        <p:txBody>
          <a:bodyPr/>
          <a:lstStyle/>
          <a:p>
            <a:fld id="{C1881F87-F1D1-4E82-B161-792A900F0BBC}" type="slidenum">
              <a:rPr lang="en-US" smtClean="0"/>
              <a:pPr/>
              <a:t>2</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20</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200655"/>
            <a:ext cx="2940959" cy="465652"/>
          </a:xfrm>
          <a:prstGeom prst="rect">
            <a:avLst/>
          </a:prstGeom>
        </p:spPr>
      </p:pic>
      <p:sp>
        <p:nvSpPr>
          <p:cNvPr id="6" name="Rounded Rectangle 5"/>
          <p:cNvSpPr/>
          <p:nvPr/>
        </p:nvSpPr>
        <p:spPr>
          <a:xfrm>
            <a:off x="457200" y="2941983"/>
            <a:ext cx="8243911" cy="321382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70C0"/>
                </a:solidFill>
              </a:rPr>
              <a:t>Deleting a Record  </a:t>
            </a:r>
            <a:r>
              <a:rPr lang="en-US" sz="2800" dirty="0" smtClean="0">
                <a:solidFill>
                  <a:prstClr val="black">
                    <a:tint val="75000"/>
                  </a:prstClr>
                </a:solidFill>
              </a:rPr>
              <a:t>Locate </a:t>
            </a:r>
            <a:r>
              <a:rPr lang="en-US" sz="2800" dirty="0">
                <a:solidFill>
                  <a:prstClr val="black">
                    <a:tint val="75000"/>
                  </a:prstClr>
                </a:solidFill>
              </a:rPr>
              <a:t>the specific record in </a:t>
            </a:r>
            <a:r>
              <a:rPr lang="en-US" sz="2800" dirty="0" smtClean="0">
                <a:solidFill>
                  <a:prstClr val="black">
                    <a:tint val="75000"/>
                  </a:prstClr>
                </a:solidFill>
              </a:rPr>
              <a:t>the table. Click </a:t>
            </a:r>
            <a:r>
              <a:rPr lang="en-US" sz="2800" dirty="0">
                <a:solidFill>
                  <a:prstClr val="black">
                    <a:tint val="75000"/>
                  </a:prstClr>
                </a:solidFill>
              </a:rPr>
              <a:t>the record selection area, which is the</a:t>
            </a:r>
          </a:p>
          <a:p>
            <a:pPr algn="ctr"/>
            <a:r>
              <a:rPr lang="en-US" sz="2800" dirty="0">
                <a:solidFill>
                  <a:prstClr val="black">
                    <a:tint val="75000"/>
                  </a:prstClr>
                </a:solidFill>
              </a:rPr>
              <a:t>gray box to the left of the record’s first </a:t>
            </a:r>
            <a:r>
              <a:rPr lang="en-US" sz="2800" dirty="0" smtClean="0">
                <a:solidFill>
                  <a:prstClr val="black">
                    <a:tint val="75000"/>
                  </a:prstClr>
                </a:solidFill>
              </a:rPr>
              <a:t>field. Next</a:t>
            </a:r>
            <a:r>
              <a:rPr lang="en-US" sz="2800" dirty="0">
                <a:solidFill>
                  <a:prstClr val="black">
                    <a:tint val="75000"/>
                  </a:prstClr>
                </a:solidFill>
              </a:rPr>
              <a:t>, click the Home tab and click the </a:t>
            </a:r>
            <a:r>
              <a:rPr lang="en-US" sz="2800" dirty="0" smtClean="0">
                <a:solidFill>
                  <a:prstClr val="black">
                    <a:tint val="75000"/>
                  </a:prstClr>
                </a:solidFill>
              </a:rPr>
              <a:t>Delete button </a:t>
            </a:r>
            <a:r>
              <a:rPr lang="en-US" sz="2800" dirty="0">
                <a:solidFill>
                  <a:prstClr val="black">
                    <a:tint val="75000"/>
                  </a:prstClr>
                </a:solidFill>
              </a:rPr>
              <a:t>arrow. In the drop-down menu, </a:t>
            </a:r>
            <a:r>
              <a:rPr lang="en-US" sz="2800" dirty="0" smtClean="0">
                <a:solidFill>
                  <a:prstClr val="black">
                    <a:tint val="75000"/>
                  </a:prstClr>
                </a:solidFill>
              </a:rPr>
              <a:t>click </a:t>
            </a:r>
            <a:r>
              <a:rPr lang="en-US" sz="2800" i="1" dirty="0" smtClean="0">
                <a:solidFill>
                  <a:prstClr val="black">
                    <a:tint val="75000"/>
                  </a:prstClr>
                </a:solidFill>
              </a:rPr>
              <a:t>Delete </a:t>
            </a:r>
            <a:r>
              <a:rPr lang="en-US" sz="2800" i="1" dirty="0">
                <a:solidFill>
                  <a:prstClr val="black">
                    <a:tint val="75000"/>
                  </a:prstClr>
                </a:solidFill>
              </a:rPr>
              <a:t>Record</a:t>
            </a:r>
            <a:r>
              <a:rPr lang="en-US" sz="2800" dirty="0">
                <a:solidFill>
                  <a:prstClr val="black">
                    <a:tint val="75000"/>
                  </a:prstClr>
                </a:solidFill>
              </a:rPr>
              <a:t> and then click Yes to </a:t>
            </a:r>
            <a:r>
              <a:rPr lang="en-US" sz="2800" dirty="0" smtClean="0">
                <a:solidFill>
                  <a:prstClr val="black">
                    <a:tint val="75000"/>
                  </a:prstClr>
                </a:solidFill>
              </a:rPr>
              <a:t>confirm the </a:t>
            </a:r>
            <a:r>
              <a:rPr lang="en-US" sz="2800" dirty="0">
                <a:solidFill>
                  <a:prstClr val="black">
                    <a:tint val="75000"/>
                  </a:prstClr>
                </a:solidFill>
              </a:rPr>
              <a:t>deletion.</a:t>
            </a:r>
          </a:p>
        </p:txBody>
      </p:sp>
    </p:spTree>
    <p:extLst>
      <p:ext uri="{BB962C8B-B14F-4D97-AF65-F5344CB8AC3E}">
        <p14:creationId xmlns:p14="http://schemas.microsoft.com/office/powerpoint/2010/main" val="4245362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21</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7" name="Content Placeholder 5"/>
          <p:cNvSpPr txBox="1">
            <a:spLocks/>
          </p:cNvSpPr>
          <p:nvPr/>
        </p:nvSpPr>
        <p:spPr>
          <a:xfrm>
            <a:off x="428596" y="764704"/>
            <a:ext cx="4186238" cy="256726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a:pPr>
            <a:r>
              <a:rPr lang="en-CA" sz="2000" dirty="0" smtClean="0">
                <a:latin typeface="Calibri" pitchFamily="34" charset="0"/>
                <a:cs typeface="Calibri" pitchFamily="34" charset="0"/>
              </a:rPr>
              <a:t>The Navigation pane lists all _____ in the database.</a:t>
            </a:r>
            <a:endParaRPr lang="en-CA" sz="20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2000" dirty="0"/>
              <a:t>r</a:t>
            </a:r>
            <a:r>
              <a:rPr lang="en-CA" sz="2000" dirty="0" smtClean="0"/>
              <a:t>ecords</a:t>
            </a:r>
          </a:p>
          <a:p>
            <a:pPr marL="693738" lvl="1" indent="-236538">
              <a:buClr>
                <a:schemeClr val="accent1"/>
              </a:buClr>
              <a:buSzPct val="100000"/>
              <a:buFont typeface="+mj-lt"/>
              <a:buAutoNum type="alphaLcPeriod"/>
            </a:pPr>
            <a:r>
              <a:rPr lang="en-US" sz="2000" dirty="0" smtClean="0"/>
              <a:t>worksheets</a:t>
            </a:r>
          </a:p>
          <a:p>
            <a:pPr marL="693738" lvl="1" indent="-236538">
              <a:buClr>
                <a:schemeClr val="accent1"/>
              </a:buClr>
              <a:buSzPct val="100000"/>
              <a:buFont typeface="+mj-lt"/>
              <a:buAutoNum type="alphaLcPeriod"/>
            </a:pPr>
            <a:r>
              <a:rPr lang="en-US" sz="2000" dirty="0" smtClean="0"/>
              <a:t>objects</a:t>
            </a:r>
          </a:p>
          <a:p>
            <a:pPr marL="693738" lvl="1" indent="-236538">
              <a:buClr>
                <a:schemeClr val="accent1"/>
              </a:buClr>
              <a:buSzPct val="100000"/>
              <a:buFont typeface="+mj-lt"/>
              <a:buAutoNum type="alphaLcPeriod"/>
            </a:pPr>
            <a:r>
              <a:rPr lang="en-US" sz="2000" dirty="0" smtClean="0"/>
              <a:t>macros</a:t>
            </a:r>
          </a:p>
          <a:p>
            <a:pPr marL="457200" lvl="1" indent="0">
              <a:buClr>
                <a:schemeClr val="accent1"/>
              </a:buClr>
              <a:buSzPct val="100000"/>
              <a:buNone/>
            </a:pPr>
            <a:endParaRPr lang="en-US" sz="2000" dirty="0" smtClean="0"/>
          </a:p>
          <a:p>
            <a:pPr marL="457200" lvl="1" indent="0">
              <a:buClr>
                <a:schemeClr val="accent1"/>
              </a:buClr>
              <a:buSzPct val="100000"/>
              <a:buNone/>
            </a:pPr>
            <a:endParaRPr lang="en-CA" dirty="0" smtClean="0"/>
          </a:p>
        </p:txBody>
      </p:sp>
      <p:sp>
        <p:nvSpPr>
          <p:cNvPr id="8" name="Content Placeholder 5"/>
          <p:cNvSpPr txBox="1">
            <a:spLocks/>
          </p:cNvSpPr>
          <p:nvPr/>
        </p:nvSpPr>
        <p:spPr>
          <a:xfrm>
            <a:off x="468552" y="3429000"/>
            <a:ext cx="4186238" cy="288032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2"/>
            </a:pPr>
            <a:r>
              <a:rPr lang="en-US" dirty="0" smtClean="0"/>
              <a:t>You can enter data in a </a:t>
            </a:r>
          </a:p>
          <a:p>
            <a:pPr marL="693738" lvl="1" indent="-236538">
              <a:buFont typeface="+mj-lt"/>
              <a:buAutoNum type="alphaLcPeriod"/>
            </a:pPr>
            <a:r>
              <a:rPr lang="en-CA" sz="2000" dirty="0" smtClean="0"/>
              <a:t>table.</a:t>
            </a:r>
          </a:p>
          <a:p>
            <a:pPr marL="693738" lvl="1" indent="-236538"/>
            <a:r>
              <a:rPr lang="en-CA" sz="2000" dirty="0" smtClean="0"/>
              <a:t>form.</a:t>
            </a:r>
          </a:p>
          <a:p>
            <a:pPr marL="693738" lvl="1" indent="-236538"/>
            <a:r>
              <a:rPr lang="en-CA" sz="2000" dirty="0" smtClean="0"/>
              <a:t>All of the above</a:t>
            </a:r>
          </a:p>
          <a:p>
            <a:pPr marL="693738" lvl="1" indent="-236538"/>
            <a:r>
              <a:rPr lang="en-CA" sz="2000" dirty="0" smtClean="0"/>
              <a:t>None of the above</a:t>
            </a:r>
            <a:endParaRPr lang="en-CA" sz="2000" dirty="0"/>
          </a:p>
        </p:txBody>
      </p:sp>
      <p:sp>
        <p:nvSpPr>
          <p:cNvPr id="9" name="Content Placeholder 6"/>
          <p:cNvSpPr txBox="1">
            <a:spLocks/>
          </p:cNvSpPr>
          <p:nvPr/>
        </p:nvSpPr>
        <p:spPr>
          <a:xfrm>
            <a:off x="4687858" y="764704"/>
            <a:ext cx="4184651" cy="2592288"/>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startAt="3"/>
            </a:pPr>
            <a:r>
              <a:rPr lang="en-CA" sz="2000" dirty="0" smtClean="0">
                <a:latin typeface="Calibri" pitchFamily="34" charset="0"/>
                <a:cs typeface="Calibri" pitchFamily="34" charset="0"/>
              </a:rPr>
              <a:t>A group of related fields, such as all the information about one employee, is stored in a </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smtClean="0"/>
              <a:t>field.</a:t>
            </a:r>
          </a:p>
          <a:p>
            <a:pPr marL="693738" lvl="1" indent="-236538">
              <a:buClr>
                <a:schemeClr val="accent1"/>
              </a:buClr>
              <a:buFont typeface="+mj-lt"/>
              <a:buAutoNum type="alphaLcPeriod"/>
            </a:pPr>
            <a:r>
              <a:rPr lang="en-CA" sz="2000" dirty="0" smtClean="0"/>
              <a:t>column.</a:t>
            </a:r>
          </a:p>
          <a:p>
            <a:pPr marL="693738" lvl="1" indent="-236538">
              <a:buClr>
                <a:schemeClr val="accent1"/>
              </a:buClr>
              <a:buFont typeface="+mj-lt"/>
              <a:buAutoNum type="alphaLcPeriod"/>
            </a:pPr>
            <a:r>
              <a:rPr lang="en-CA" sz="2000" dirty="0" smtClean="0"/>
              <a:t>record.</a:t>
            </a:r>
          </a:p>
          <a:p>
            <a:pPr marL="693738" lvl="1" indent="-236538">
              <a:buClr>
                <a:schemeClr val="accent1"/>
              </a:buClr>
              <a:buFont typeface="+mj-lt"/>
              <a:buAutoNum type="alphaLcPeriod"/>
            </a:pPr>
            <a:r>
              <a:rPr lang="en-CA" sz="2000" dirty="0" smtClean="0"/>
              <a:t>row.</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0" name="Content Placeholder 5"/>
          <p:cNvSpPr txBox="1">
            <a:spLocks/>
          </p:cNvSpPr>
          <p:nvPr/>
        </p:nvSpPr>
        <p:spPr>
          <a:xfrm>
            <a:off x="4686272" y="3429000"/>
            <a:ext cx="4186238" cy="288032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4"/>
            </a:pPr>
            <a:r>
              <a:rPr lang="en-CA" dirty="0" smtClean="0"/>
              <a:t>In a form, you usually see</a:t>
            </a:r>
          </a:p>
          <a:p>
            <a:pPr marL="693738" lvl="1" indent="-236538"/>
            <a:r>
              <a:rPr lang="en-CA" sz="2000" dirty="0"/>
              <a:t>o</a:t>
            </a:r>
            <a:r>
              <a:rPr lang="en-CA" sz="2000" dirty="0" smtClean="0"/>
              <a:t>ne field.</a:t>
            </a:r>
          </a:p>
          <a:p>
            <a:pPr marL="693738" lvl="1" indent="-236538"/>
            <a:r>
              <a:rPr lang="en-CA" sz="2000" dirty="0"/>
              <a:t>o</a:t>
            </a:r>
            <a:r>
              <a:rPr lang="en-CA" sz="2000" dirty="0" smtClean="0"/>
              <a:t>ne record.</a:t>
            </a:r>
          </a:p>
          <a:p>
            <a:pPr marL="693738" lvl="1" indent="-236538"/>
            <a:r>
              <a:rPr lang="en-CA" sz="2000" dirty="0"/>
              <a:t>o</a:t>
            </a:r>
            <a:r>
              <a:rPr lang="en-CA" sz="2000" dirty="0" smtClean="0"/>
              <a:t>ne table.</a:t>
            </a:r>
          </a:p>
          <a:p>
            <a:pPr marL="693738" lvl="1" indent="-236538">
              <a:buFont typeface="+mj-lt"/>
              <a:buAutoNum type="alphaLcPeriod" startAt="8"/>
            </a:pPr>
            <a:r>
              <a:rPr lang="en-CA" sz="2000" dirty="0"/>
              <a:t>t</a:t>
            </a:r>
            <a:r>
              <a:rPr lang="en-CA" sz="2000" dirty="0" smtClean="0"/>
              <a:t>he entire database.</a:t>
            </a:r>
            <a:endParaRPr lang="en-CA" sz="2000" dirty="0"/>
          </a:p>
        </p:txBody>
      </p:sp>
      <p:sp>
        <p:nvSpPr>
          <p:cNvPr id="11" name="TextBox 10"/>
          <p:cNvSpPr txBox="1"/>
          <p:nvPr/>
        </p:nvSpPr>
        <p:spPr>
          <a:xfrm>
            <a:off x="3305030" y="300722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3" name="TextBox 12"/>
          <p:cNvSpPr txBox="1"/>
          <p:nvPr/>
        </p:nvSpPr>
        <p:spPr>
          <a:xfrm>
            <a:off x="3347864" y="5935087"/>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7605539" y="300722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5662878"/>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Rectangle 17"/>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1</a:t>
            </a:r>
            <a:endParaRPr lang="en-US" sz="2800" b="1" dirty="0"/>
          </a:p>
        </p:txBody>
      </p:sp>
    </p:spTree>
    <p:extLst>
      <p:ext uri="{BB962C8B-B14F-4D97-AF65-F5344CB8AC3E}">
        <p14:creationId xmlns:p14="http://schemas.microsoft.com/office/powerpoint/2010/main" val="9492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1"/>
                                        </p:tgtEl>
                                      </p:cBhvr>
                                      <p:by x="150000" y="150000"/>
                                    </p:animScale>
                                  </p:childTnLst>
                                </p:cTn>
                              </p:par>
                              <p:par>
                                <p:cTn id="7" presetID="6" presetClass="emph" presetSubtype="0" fill="remove" nodeType="withEffect">
                                  <p:stCondLst>
                                    <p:cond delay="0"/>
                                  </p:stCondLst>
                                  <p:childTnLst>
                                    <p:animScale>
                                      <p:cBhvr>
                                        <p:cTn id="8" dur="2000" fill="hold"/>
                                        <p:tgtEl>
                                          <p:spTgt spid="7">
                                            <p:txEl>
                                              <p:pRg st="3" end="3"/>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3"/>
                                        </p:tgtEl>
                                      </p:cBhvr>
                                      <p:by x="150000" y="150000"/>
                                    </p:animScale>
                                  </p:childTnLst>
                                </p:cTn>
                              </p:par>
                              <p:par>
                                <p:cTn id="13" presetID="6" presetClass="emph" presetSubtype="0" fill="remove" nodeType="withEffect">
                                  <p:stCondLst>
                                    <p:cond delay="0"/>
                                  </p:stCondLst>
                                  <p:childTnLst>
                                    <p:animScale>
                                      <p:cBhvr>
                                        <p:cTn id="14" dur="2000" fill="hold"/>
                                        <p:tgtEl>
                                          <p:spTgt spid="8">
                                            <p:txEl>
                                              <p:pRg st="3" end="3"/>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4"/>
                                        </p:tgtEl>
                                      </p:cBhvr>
                                      <p:by x="150000" y="150000"/>
                                    </p:animScale>
                                  </p:childTnLst>
                                </p:cTn>
                              </p:par>
                              <p:par>
                                <p:cTn id="19" presetID="6" presetClass="emph" presetSubtype="0" fill="remove" nodeType="withEffect">
                                  <p:stCondLst>
                                    <p:cond delay="0"/>
                                  </p:stCondLst>
                                  <p:childTnLst>
                                    <p:animScale>
                                      <p:cBhvr>
                                        <p:cTn id="20" dur="2000" fill="hold"/>
                                        <p:tgtEl>
                                          <p:spTgt spid="9">
                                            <p:txEl>
                                              <p:pRg st="3" end="3"/>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6"/>
                                        </p:tgtEl>
                                      </p:cBhvr>
                                      <p:by x="150000" y="150000"/>
                                    </p:animScale>
                                  </p:childTnLst>
                                </p:cTn>
                              </p:par>
                              <p:par>
                                <p:cTn id="25" presetID="6" presetClass="emph" presetSubtype="0" fill="remove" nodeType="withEffect">
                                  <p:stCondLst>
                                    <p:cond delay="0"/>
                                  </p:stCondLst>
                                  <p:childTnLst>
                                    <p:animScale>
                                      <p:cBhvr>
                                        <p:cTn id="26" dur="2000" fill="hold"/>
                                        <p:tgtEl>
                                          <p:spTgt spid="10">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018383" y="398121"/>
            <a:ext cx="3431580" cy="646331"/>
          </a:xfrm>
          <a:prstGeom prst="rect">
            <a:avLst/>
          </a:prstGeom>
          <a:noFill/>
        </p:spPr>
        <p:txBody>
          <a:bodyPr wrap="none" rtlCol="0">
            <a:spAutoFit/>
          </a:bodyPr>
          <a:lstStyle/>
          <a:p>
            <a:pPr algn="ctr"/>
            <a:r>
              <a:rPr lang="en-US" sz="3600" b="1" dirty="0" smtClean="0"/>
              <a:t>Skill </a:t>
            </a:r>
            <a:r>
              <a:rPr lang="en-US" sz="3600" b="1" dirty="0"/>
              <a:t>4</a:t>
            </a:r>
            <a:r>
              <a:rPr lang="en-US" sz="3600" b="1" dirty="0" smtClean="0"/>
              <a:t>: Sort Data</a:t>
            </a:r>
            <a:endParaRPr lang="en-US" sz="3600" b="1" dirty="0"/>
          </a:p>
        </p:txBody>
      </p:sp>
      <p:sp>
        <p:nvSpPr>
          <p:cNvPr id="8" name="Content Placeholder 2"/>
          <p:cNvSpPr>
            <a:spLocks noGrp="1"/>
          </p:cNvSpPr>
          <p:nvPr>
            <p:ph idx="1"/>
          </p:nvPr>
        </p:nvSpPr>
        <p:spPr>
          <a:xfrm>
            <a:off x="457200" y="1819553"/>
            <a:ext cx="8229600" cy="4729644"/>
          </a:xfrm>
        </p:spPr>
        <p:txBody>
          <a:bodyPr>
            <a:noAutofit/>
          </a:bodyPr>
          <a:lstStyle/>
          <a:p>
            <a:r>
              <a:rPr lang="en-US" sz="2400" dirty="0" smtClean="0"/>
              <a:t>Double-click the table you wish use in the Navigation pane.</a:t>
            </a:r>
            <a:endParaRPr lang="en-US" sz="2400" dirty="0"/>
          </a:p>
          <a:p>
            <a:r>
              <a:rPr lang="en-US" sz="2400" dirty="0" smtClean="0"/>
              <a:t>Click </a:t>
            </a:r>
            <a:r>
              <a:rPr lang="en-US" sz="2400" dirty="0"/>
              <a:t>the text in the </a:t>
            </a:r>
            <a:r>
              <a:rPr lang="en-US" sz="2400" dirty="0" smtClean="0"/>
              <a:t>first record of the column you wish to sort.</a:t>
            </a:r>
          </a:p>
          <a:p>
            <a:r>
              <a:rPr lang="en-US" sz="2400" dirty="0"/>
              <a:t>On the Home tab, click the Ascending button in the Sort &amp; Filter group. </a:t>
            </a:r>
            <a:r>
              <a:rPr lang="en-US" sz="2400" dirty="0" smtClean="0"/>
              <a:t>The records </a:t>
            </a:r>
            <a:r>
              <a:rPr lang="en-US" sz="2400" dirty="0"/>
              <a:t>are now sorted </a:t>
            </a:r>
            <a:r>
              <a:rPr lang="en-US" sz="2400" dirty="0" smtClean="0"/>
              <a:t>in that column, </a:t>
            </a:r>
            <a:r>
              <a:rPr lang="en-US" sz="2400" dirty="0"/>
              <a:t>in alphabetical </a:t>
            </a:r>
            <a:r>
              <a:rPr lang="en-US" sz="2400" dirty="0" smtClean="0"/>
              <a:t>order</a:t>
            </a:r>
            <a:r>
              <a:rPr lang="en-US" sz="2400" dirty="0"/>
              <a:t>.</a:t>
            </a:r>
            <a:endParaRPr lang="en-US" sz="2400" dirty="0" smtClean="0"/>
          </a:p>
          <a:p>
            <a:r>
              <a:rPr lang="en-US" sz="2400" dirty="0"/>
              <a:t>Click the Remove Sort </a:t>
            </a:r>
            <a:r>
              <a:rPr lang="en-US" sz="2400" dirty="0" smtClean="0"/>
              <a:t>button to remove the sort. </a:t>
            </a:r>
            <a:r>
              <a:rPr lang="en-US" sz="2400" dirty="0"/>
              <a:t>The records are no </a:t>
            </a:r>
            <a:r>
              <a:rPr lang="en-US" sz="2400" dirty="0" smtClean="0"/>
              <a:t>longer sorted in that column.</a:t>
            </a:r>
          </a:p>
          <a:p>
            <a:r>
              <a:rPr lang="en-US" sz="2400" dirty="0" smtClean="0"/>
              <a:t>Close the table. Select </a:t>
            </a:r>
            <a:r>
              <a:rPr lang="en-US" sz="2400" dirty="0"/>
              <a:t>No in the dialog box that appears. You have not made any </a:t>
            </a:r>
            <a:r>
              <a:rPr lang="en-US" sz="2400" dirty="0" smtClean="0"/>
              <a:t>permanent changes </a:t>
            </a:r>
            <a:r>
              <a:rPr lang="en-US" sz="2400" dirty="0"/>
              <a:t>to the design and do not need to save the table</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22</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758841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23</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70" y="106017"/>
            <a:ext cx="8892208" cy="625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3268152" y="1859865"/>
            <a:ext cx="1560786" cy="536027"/>
          </a:xfrm>
          <a:prstGeom prst="accentCallout2">
            <a:avLst>
              <a:gd name="adj1" fmla="val 18750"/>
              <a:gd name="adj2" fmla="val -8333"/>
              <a:gd name="adj3" fmla="val 18750"/>
              <a:gd name="adj4" fmla="val -16667"/>
              <a:gd name="adj5" fmla="val -22017"/>
              <a:gd name="adj6" fmla="val -4501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text</a:t>
            </a:r>
            <a:endParaRPr lang="en-US" dirty="0"/>
          </a:p>
        </p:txBody>
      </p:sp>
      <p:sp>
        <p:nvSpPr>
          <p:cNvPr id="6" name="Line Callout 2 (Accent Bar) 5"/>
          <p:cNvSpPr/>
          <p:nvPr/>
        </p:nvSpPr>
        <p:spPr>
          <a:xfrm>
            <a:off x="3004588" y="819569"/>
            <a:ext cx="1560786" cy="536027"/>
          </a:xfrm>
          <a:prstGeom prst="accentCallout2">
            <a:avLst>
              <a:gd name="adj1" fmla="val 18750"/>
              <a:gd name="adj2" fmla="val -8333"/>
              <a:gd name="adj3" fmla="val 18750"/>
              <a:gd name="adj4" fmla="val -16667"/>
              <a:gd name="adj5" fmla="val -31906"/>
              <a:gd name="adj6" fmla="val -4501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Ascending sort button</a:t>
            </a:r>
            <a:endParaRPr lang="en-US" dirty="0"/>
          </a:p>
        </p:txBody>
      </p:sp>
    </p:spTree>
    <p:extLst>
      <p:ext uri="{BB962C8B-B14F-4D97-AF65-F5344CB8AC3E}">
        <p14:creationId xmlns:p14="http://schemas.microsoft.com/office/powerpoint/2010/main" val="152467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24</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407771"/>
            <a:ext cx="2940959" cy="465652"/>
          </a:xfrm>
          <a:prstGeom prst="rect">
            <a:avLst/>
          </a:prstGeom>
        </p:spPr>
      </p:pic>
      <p:sp>
        <p:nvSpPr>
          <p:cNvPr id="6" name="Rounded Rectangle 5"/>
          <p:cNvSpPr/>
          <p:nvPr/>
        </p:nvSpPr>
        <p:spPr>
          <a:xfrm>
            <a:off x="457200" y="3127513"/>
            <a:ext cx="8243911" cy="3028289"/>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Sorting a Form  </a:t>
            </a:r>
            <a:r>
              <a:rPr lang="en-US" sz="3200" dirty="0" smtClean="0">
                <a:solidFill>
                  <a:prstClr val="black">
                    <a:tint val="75000"/>
                  </a:prstClr>
                </a:solidFill>
              </a:rPr>
              <a:t>When </a:t>
            </a:r>
            <a:r>
              <a:rPr lang="en-US" sz="3200" dirty="0">
                <a:solidFill>
                  <a:prstClr val="black">
                    <a:tint val="75000"/>
                  </a:prstClr>
                </a:solidFill>
              </a:rPr>
              <a:t>you sort records in a</a:t>
            </a:r>
          </a:p>
          <a:p>
            <a:pPr algn="ctr"/>
            <a:r>
              <a:rPr lang="en-US" sz="3200" dirty="0">
                <a:solidFill>
                  <a:prstClr val="black">
                    <a:tint val="75000"/>
                  </a:prstClr>
                </a:solidFill>
              </a:rPr>
              <a:t>table, the sort affects only that table. It does</a:t>
            </a:r>
          </a:p>
          <a:p>
            <a:pPr algn="ctr"/>
            <a:r>
              <a:rPr lang="en-US" sz="3200" dirty="0">
                <a:solidFill>
                  <a:prstClr val="black">
                    <a:tint val="75000"/>
                  </a:prstClr>
                </a:solidFill>
              </a:rPr>
              <a:t>not affect the order of records displayed in</a:t>
            </a:r>
          </a:p>
          <a:p>
            <a:pPr algn="ctr"/>
            <a:r>
              <a:rPr lang="en-US" sz="3200" dirty="0">
                <a:solidFill>
                  <a:prstClr val="black">
                    <a:tint val="75000"/>
                  </a:prstClr>
                </a:solidFill>
              </a:rPr>
              <a:t>the related form.</a:t>
            </a:r>
          </a:p>
        </p:txBody>
      </p:sp>
    </p:spTree>
    <p:extLst>
      <p:ext uri="{BB962C8B-B14F-4D97-AF65-F5344CB8AC3E}">
        <p14:creationId xmlns:p14="http://schemas.microsoft.com/office/powerpoint/2010/main" val="263213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2918613" y="398121"/>
            <a:ext cx="3631122" cy="646331"/>
          </a:xfrm>
          <a:prstGeom prst="rect">
            <a:avLst/>
          </a:prstGeom>
          <a:noFill/>
        </p:spPr>
        <p:txBody>
          <a:bodyPr wrap="none" rtlCol="0">
            <a:spAutoFit/>
          </a:bodyPr>
          <a:lstStyle/>
          <a:p>
            <a:pPr algn="ctr"/>
            <a:r>
              <a:rPr lang="en-US" sz="3600" b="1" dirty="0" smtClean="0"/>
              <a:t>Skill 5: Filter Data</a:t>
            </a:r>
            <a:endParaRPr lang="en-US" sz="3600" b="1" dirty="0"/>
          </a:p>
        </p:txBody>
      </p:sp>
      <p:sp>
        <p:nvSpPr>
          <p:cNvPr id="8" name="Content Placeholder 2"/>
          <p:cNvSpPr>
            <a:spLocks noGrp="1"/>
          </p:cNvSpPr>
          <p:nvPr>
            <p:ph idx="1"/>
          </p:nvPr>
        </p:nvSpPr>
        <p:spPr>
          <a:xfrm>
            <a:off x="457200" y="1359504"/>
            <a:ext cx="8229600" cy="4729644"/>
          </a:xfrm>
        </p:spPr>
        <p:txBody>
          <a:bodyPr>
            <a:noAutofit/>
          </a:bodyPr>
          <a:lstStyle/>
          <a:p>
            <a:r>
              <a:rPr lang="en-US" sz="2400" dirty="0" smtClean="0"/>
              <a:t>Double-click the table you wish use in the Navigation pane.</a:t>
            </a:r>
            <a:endParaRPr lang="en-US" sz="2400" dirty="0"/>
          </a:p>
          <a:p>
            <a:r>
              <a:rPr lang="en-US" sz="2400" dirty="0" smtClean="0"/>
              <a:t>Click </a:t>
            </a:r>
            <a:r>
              <a:rPr lang="en-US" sz="2400" dirty="0"/>
              <a:t>the text in the </a:t>
            </a:r>
            <a:r>
              <a:rPr lang="en-US" sz="2400" dirty="0" smtClean="0"/>
              <a:t>first record of the column you wish to filter.</a:t>
            </a:r>
          </a:p>
          <a:p>
            <a:r>
              <a:rPr lang="en-US" sz="2400" dirty="0"/>
              <a:t>On the Home tab, click the Filter button in the Sort &amp; Filter group</a:t>
            </a:r>
            <a:r>
              <a:rPr lang="en-US" sz="2400" dirty="0" smtClean="0"/>
              <a:t>.</a:t>
            </a:r>
          </a:p>
          <a:p>
            <a:r>
              <a:rPr lang="en-US" sz="2400" dirty="0"/>
              <a:t>Click the </a:t>
            </a:r>
            <a:r>
              <a:rPr lang="en-US" sz="2400" i="1" dirty="0"/>
              <a:t>(Select All) </a:t>
            </a:r>
            <a:r>
              <a:rPr lang="en-US" sz="2400" dirty="0"/>
              <a:t>check box. All of the check marks are cleared from </a:t>
            </a:r>
            <a:r>
              <a:rPr lang="en-US" sz="2400" dirty="0" smtClean="0"/>
              <a:t>the check </a:t>
            </a:r>
            <a:r>
              <a:rPr lang="en-US" sz="2400" dirty="0"/>
              <a:t>boxes in the drop-down filter </a:t>
            </a:r>
            <a:r>
              <a:rPr lang="en-US" sz="2400" dirty="0" smtClean="0"/>
              <a:t>list</a:t>
            </a:r>
            <a:r>
              <a:rPr lang="en-US" sz="2400" dirty="0"/>
              <a:t>.</a:t>
            </a:r>
            <a:endParaRPr lang="en-US" sz="2400" dirty="0" smtClean="0"/>
          </a:p>
          <a:p>
            <a:r>
              <a:rPr lang="en-US" sz="2400" dirty="0"/>
              <a:t>Scroll down the list and click </a:t>
            </a:r>
            <a:r>
              <a:rPr lang="en-US" sz="2400" dirty="0" smtClean="0"/>
              <a:t>the text you wish to use for the filter.</a:t>
            </a:r>
          </a:p>
          <a:p>
            <a:r>
              <a:rPr lang="en-US" sz="2400" dirty="0"/>
              <a:t>Click OK. Only </a:t>
            </a:r>
            <a:r>
              <a:rPr lang="en-US" sz="2400" dirty="0" smtClean="0"/>
              <a:t>those </a:t>
            </a:r>
            <a:r>
              <a:rPr lang="en-US" sz="2400" dirty="0"/>
              <a:t>records are displayed and all of the displayed </a:t>
            </a:r>
            <a:r>
              <a:rPr lang="en-US" sz="2400" dirty="0" smtClean="0"/>
              <a:t>records have </a:t>
            </a:r>
            <a:r>
              <a:rPr lang="en-US" sz="2400" dirty="0"/>
              <a:t>the entry </a:t>
            </a:r>
            <a:r>
              <a:rPr lang="en-US" sz="2400" dirty="0" smtClean="0"/>
              <a:t>text you wish displayed </a:t>
            </a:r>
            <a:r>
              <a:rPr lang="en-US" sz="2400" dirty="0"/>
              <a:t>in that column</a:t>
            </a:r>
            <a:r>
              <a:rPr lang="en-US" sz="2400" dirty="0" smtClean="0"/>
              <a:t>.</a:t>
            </a:r>
          </a:p>
          <a:p>
            <a:r>
              <a:rPr lang="en-US" sz="2400" dirty="0"/>
              <a:t>On the Home tab, click the Toggle Filter button to redisplay the </a:t>
            </a:r>
            <a:r>
              <a:rPr lang="en-US" sz="2400" dirty="0" smtClean="0"/>
              <a:t>other records </a:t>
            </a:r>
            <a:r>
              <a:rPr lang="en-US" sz="2400" dirty="0"/>
              <a:t>in the table</a:t>
            </a:r>
            <a:r>
              <a:rPr lang="en-US" sz="2400" dirty="0" smtClean="0"/>
              <a:t>.</a:t>
            </a:r>
          </a:p>
          <a:p>
            <a:r>
              <a:rPr lang="en-US" sz="2400" dirty="0"/>
              <a:t>Close </a:t>
            </a:r>
            <a:r>
              <a:rPr lang="en-US" sz="2400" dirty="0" smtClean="0"/>
              <a:t>the table. If prompted to save any changes, click No.</a:t>
            </a:r>
            <a:endParaRPr lang="en-US" sz="20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25</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458678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26</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0" y="145775"/>
            <a:ext cx="8825948" cy="62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7066378" y="967788"/>
            <a:ext cx="1799325" cy="635725"/>
          </a:xfrm>
          <a:prstGeom prst="accentCallout2">
            <a:avLst>
              <a:gd name="adj1" fmla="val 18750"/>
              <a:gd name="adj2" fmla="val -8333"/>
              <a:gd name="adj3" fmla="val 18750"/>
              <a:gd name="adj4" fmla="val -16667"/>
              <a:gd name="adj5" fmla="val 117302"/>
              <a:gd name="adj6" fmla="val -5395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Text in City column selected</a:t>
            </a:r>
            <a:endParaRPr lang="en-US" dirty="0"/>
          </a:p>
        </p:txBody>
      </p:sp>
      <p:sp>
        <p:nvSpPr>
          <p:cNvPr id="6" name="Line Callout 2 (Accent Bar) 5"/>
          <p:cNvSpPr/>
          <p:nvPr/>
        </p:nvSpPr>
        <p:spPr>
          <a:xfrm>
            <a:off x="2699788" y="245545"/>
            <a:ext cx="1560786" cy="536027"/>
          </a:xfrm>
          <a:prstGeom prst="accentCallout2">
            <a:avLst>
              <a:gd name="adj1" fmla="val 18750"/>
              <a:gd name="adj2" fmla="val -8333"/>
              <a:gd name="adj3" fmla="val 18750"/>
              <a:gd name="adj4" fmla="val -16667"/>
              <a:gd name="adj5" fmla="val 101597"/>
              <a:gd name="adj6" fmla="val -5859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Filter button</a:t>
            </a:r>
            <a:endParaRPr lang="en-US" dirty="0"/>
          </a:p>
        </p:txBody>
      </p:sp>
    </p:spTree>
    <p:extLst>
      <p:ext uri="{BB962C8B-B14F-4D97-AF65-F5344CB8AC3E}">
        <p14:creationId xmlns:p14="http://schemas.microsoft.com/office/powerpoint/2010/main" val="880813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27</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477446"/>
            <a:ext cx="2940959" cy="465652"/>
          </a:xfrm>
          <a:prstGeom prst="rect">
            <a:avLst/>
          </a:prstGeom>
        </p:spPr>
      </p:pic>
      <p:sp>
        <p:nvSpPr>
          <p:cNvPr id="6" name="Rounded Rectangle 5"/>
          <p:cNvSpPr/>
          <p:nvPr/>
        </p:nvSpPr>
        <p:spPr>
          <a:xfrm>
            <a:off x="457200" y="3313043"/>
            <a:ext cx="8243911" cy="284276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smtClean="0">
              <a:solidFill>
                <a:srgbClr val="005FD4"/>
              </a:solidFill>
              <a:latin typeface="MyriadPro-Bold"/>
            </a:endParaRPr>
          </a:p>
          <a:p>
            <a:pPr algn="ctr"/>
            <a:r>
              <a:rPr lang="en-US" sz="3200" b="1" dirty="0">
                <a:solidFill>
                  <a:srgbClr val="0070C0"/>
                </a:solidFill>
              </a:rPr>
              <a:t>Learning More about Filtering Data </a:t>
            </a:r>
            <a:r>
              <a:rPr lang="en-US" sz="3200" b="1" dirty="0" smtClean="0">
                <a:solidFill>
                  <a:srgbClr val="005FD4"/>
                </a:solidFill>
                <a:latin typeface="MyriadPro-Bold"/>
              </a:rPr>
              <a:t> </a:t>
            </a:r>
            <a:r>
              <a:rPr lang="en-US" sz="3200" dirty="0" smtClean="0">
                <a:solidFill>
                  <a:prstClr val="black">
                    <a:tint val="75000"/>
                  </a:prstClr>
                </a:solidFill>
              </a:rPr>
              <a:t>You </a:t>
            </a:r>
            <a:r>
              <a:rPr lang="en-US" sz="3200" dirty="0">
                <a:solidFill>
                  <a:prstClr val="black">
                    <a:tint val="75000"/>
                  </a:prstClr>
                </a:solidFill>
              </a:rPr>
              <a:t>can filter records based on more than one piece of information in a particular field</a:t>
            </a:r>
            <a:r>
              <a:rPr lang="en-US" sz="3200" dirty="0" smtClean="0">
                <a:solidFill>
                  <a:prstClr val="black">
                    <a:tint val="75000"/>
                  </a:prstClr>
                </a:solidFill>
              </a:rPr>
              <a:t>. To do so, click all names you wish to filter with in the drop down filter-list.  </a:t>
            </a:r>
            <a:endParaRPr lang="en-US" sz="3200" dirty="0">
              <a:solidFill>
                <a:prstClr val="black">
                  <a:tint val="75000"/>
                </a:prstClr>
              </a:solidFill>
            </a:endParaRPr>
          </a:p>
          <a:p>
            <a:endParaRPr lang="en-US" sz="3200" dirty="0">
              <a:solidFill>
                <a:prstClr val="black">
                  <a:tint val="75000"/>
                </a:prstClr>
              </a:solidFill>
            </a:endParaRPr>
          </a:p>
        </p:txBody>
      </p:sp>
    </p:spTree>
    <p:extLst>
      <p:ext uri="{BB962C8B-B14F-4D97-AF65-F5344CB8AC3E}">
        <p14:creationId xmlns:p14="http://schemas.microsoft.com/office/powerpoint/2010/main" val="2570712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2031866" y="398121"/>
            <a:ext cx="5404621" cy="646331"/>
          </a:xfrm>
          <a:prstGeom prst="rect">
            <a:avLst/>
          </a:prstGeom>
          <a:noFill/>
        </p:spPr>
        <p:txBody>
          <a:bodyPr wrap="none" rtlCol="0">
            <a:spAutoFit/>
          </a:bodyPr>
          <a:lstStyle/>
          <a:p>
            <a:pPr algn="ctr"/>
            <a:r>
              <a:rPr lang="en-US" sz="3600" b="1" dirty="0" smtClean="0"/>
              <a:t>Skill </a:t>
            </a:r>
            <a:r>
              <a:rPr lang="en-US" sz="3600" b="1" dirty="0"/>
              <a:t>6</a:t>
            </a:r>
            <a:r>
              <a:rPr lang="en-US" sz="3600" b="1" dirty="0" smtClean="0"/>
              <a:t>: Format a Datasheet</a:t>
            </a:r>
            <a:endParaRPr lang="en-US" sz="3600" b="1" dirty="0"/>
          </a:p>
        </p:txBody>
      </p:sp>
      <p:sp>
        <p:nvSpPr>
          <p:cNvPr id="8" name="Content Placeholder 2"/>
          <p:cNvSpPr>
            <a:spLocks noGrp="1"/>
          </p:cNvSpPr>
          <p:nvPr>
            <p:ph idx="1"/>
          </p:nvPr>
        </p:nvSpPr>
        <p:spPr>
          <a:xfrm>
            <a:off x="457200" y="1249403"/>
            <a:ext cx="8229600" cy="4970644"/>
          </a:xfrm>
        </p:spPr>
        <p:txBody>
          <a:bodyPr>
            <a:noAutofit/>
          </a:bodyPr>
          <a:lstStyle/>
          <a:p>
            <a:r>
              <a:rPr lang="en-US" sz="2300" dirty="0" smtClean="0"/>
              <a:t>Double-click the table you wish use in the Navigation pane.</a:t>
            </a:r>
            <a:endParaRPr lang="en-US" sz="2300" dirty="0"/>
          </a:p>
          <a:p>
            <a:r>
              <a:rPr lang="en-US" sz="2300" dirty="0" smtClean="0"/>
              <a:t>Click </a:t>
            </a:r>
            <a:r>
              <a:rPr lang="en-US" sz="2300" dirty="0"/>
              <a:t>the </a:t>
            </a:r>
            <a:r>
              <a:rPr lang="en-US" sz="2300" dirty="0" smtClean="0"/>
              <a:t>first record in the column you wish to format.</a:t>
            </a:r>
          </a:p>
          <a:p>
            <a:r>
              <a:rPr lang="en-US" sz="2300" dirty="0"/>
              <a:t>On the Home tab, click the Align Text Left button in the Text </a:t>
            </a:r>
            <a:r>
              <a:rPr lang="en-US" sz="2300" dirty="0" smtClean="0"/>
              <a:t>Formatting group</a:t>
            </a:r>
            <a:r>
              <a:rPr lang="en-US" sz="2300" dirty="0"/>
              <a:t>. The formatting is applied to all of the records in </a:t>
            </a:r>
            <a:r>
              <a:rPr lang="en-US" sz="2300" dirty="0" smtClean="0"/>
              <a:t>this </a:t>
            </a:r>
            <a:r>
              <a:rPr lang="en-US" sz="2300" dirty="0"/>
              <a:t>column</a:t>
            </a:r>
            <a:r>
              <a:rPr lang="en-US" sz="2300" dirty="0" smtClean="0"/>
              <a:t>.</a:t>
            </a:r>
            <a:endParaRPr lang="en-US" sz="2300" dirty="0"/>
          </a:p>
          <a:p>
            <a:r>
              <a:rPr lang="en-US" sz="2300" dirty="0"/>
              <a:t>To change the Font Size, click the list arrow in the Text Formatting group.</a:t>
            </a:r>
          </a:p>
          <a:p>
            <a:r>
              <a:rPr lang="en-US" sz="2300" dirty="0"/>
              <a:t>The font size changes for the entire table.  </a:t>
            </a:r>
            <a:endParaRPr lang="en-US" sz="2300" dirty="0" smtClean="0"/>
          </a:p>
          <a:p>
            <a:r>
              <a:rPr lang="en-US" sz="2300" dirty="0" smtClean="0"/>
              <a:t>If </a:t>
            </a:r>
            <a:r>
              <a:rPr lang="en-US" sz="2300" dirty="0"/>
              <a:t>a </a:t>
            </a:r>
            <a:r>
              <a:rPr lang="en-US" sz="2300" dirty="0" smtClean="0"/>
              <a:t>column displays </a:t>
            </a:r>
            <a:r>
              <a:rPr lang="en-US" sz="2300" dirty="0"/>
              <a:t>#####, m</a:t>
            </a:r>
            <a:r>
              <a:rPr lang="en-US" sz="2300" dirty="0" smtClean="0"/>
              <a:t>ove </a:t>
            </a:r>
            <a:r>
              <a:rPr lang="en-US" sz="2300" dirty="0"/>
              <a:t>the mouse pointer over the right border of the </a:t>
            </a:r>
            <a:r>
              <a:rPr lang="en-US" sz="2300" dirty="0" smtClean="0"/>
              <a:t>column heading. When </a:t>
            </a:r>
            <a:r>
              <a:rPr lang="en-US" sz="2300" dirty="0"/>
              <a:t>the pointer </a:t>
            </a:r>
            <a:r>
              <a:rPr lang="en-US" sz="2300" dirty="0" smtClean="0"/>
              <a:t>changes to a double-arrow, </a:t>
            </a:r>
            <a:r>
              <a:rPr lang="en-US" sz="2300" dirty="0"/>
              <a:t>double-click. The column widens </a:t>
            </a:r>
            <a:r>
              <a:rPr lang="en-US" sz="2300" dirty="0" smtClean="0"/>
              <a:t>to display </a:t>
            </a:r>
            <a:r>
              <a:rPr lang="en-US" sz="2300" dirty="0"/>
              <a:t>all the data in the </a:t>
            </a:r>
            <a:r>
              <a:rPr lang="en-US" sz="2300" dirty="0" smtClean="0"/>
              <a:t>column.</a:t>
            </a:r>
          </a:p>
          <a:p>
            <a:r>
              <a:rPr lang="en-US" sz="2300" dirty="0"/>
              <a:t>Close </a:t>
            </a:r>
            <a:r>
              <a:rPr lang="en-US" sz="2300" dirty="0" smtClean="0"/>
              <a:t>the </a:t>
            </a:r>
            <a:r>
              <a:rPr lang="en-US" sz="2300" dirty="0"/>
              <a:t>table. </a:t>
            </a:r>
            <a:r>
              <a:rPr lang="en-US" sz="2300" dirty="0" smtClean="0"/>
              <a:t>Select Yes to save any changes.</a:t>
            </a:r>
            <a:endParaRPr lang="en-US" sz="23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28</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585881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29</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74" y="119271"/>
            <a:ext cx="8878956" cy="623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7437439" y="1983703"/>
            <a:ext cx="1560786" cy="640227"/>
          </a:xfrm>
          <a:prstGeom prst="accentCallout2">
            <a:avLst>
              <a:gd name="adj1" fmla="val 18750"/>
              <a:gd name="adj2" fmla="val -8333"/>
              <a:gd name="adj3" fmla="val 18750"/>
              <a:gd name="adj4" fmla="val -16667"/>
              <a:gd name="adj5" fmla="val -24490"/>
              <a:gd name="adj6" fmla="val -5859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Column you wish to format</a:t>
            </a:r>
            <a:endParaRPr lang="en-US" dirty="0"/>
          </a:p>
        </p:txBody>
      </p:sp>
      <p:sp>
        <p:nvSpPr>
          <p:cNvPr id="6" name="Line Callout 2 (Accent Bar) 5"/>
          <p:cNvSpPr/>
          <p:nvPr/>
        </p:nvSpPr>
        <p:spPr>
          <a:xfrm>
            <a:off x="4250291" y="830764"/>
            <a:ext cx="1560786" cy="640227"/>
          </a:xfrm>
          <a:prstGeom prst="accentCallout2">
            <a:avLst>
              <a:gd name="adj1" fmla="val 37379"/>
              <a:gd name="adj2" fmla="val 108839"/>
              <a:gd name="adj3" fmla="val 14610"/>
              <a:gd name="adj4" fmla="val 112392"/>
              <a:gd name="adj5" fmla="val 23118"/>
              <a:gd name="adj6" fmla="val 15112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Alignment</a:t>
            </a:r>
            <a:endParaRPr lang="en-US" dirty="0"/>
          </a:p>
        </p:txBody>
      </p:sp>
      <p:sp>
        <p:nvSpPr>
          <p:cNvPr id="7" name="Line Callout 2 (Accent Bar) 6"/>
          <p:cNvSpPr/>
          <p:nvPr/>
        </p:nvSpPr>
        <p:spPr>
          <a:xfrm>
            <a:off x="7437439" y="830764"/>
            <a:ext cx="1560786" cy="640227"/>
          </a:xfrm>
          <a:prstGeom prst="accentCallout2">
            <a:avLst>
              <a:gd name="adj1" fmla="val 18750"/>
              <a:gd name="adj2" fmla="val -8333"/>
              <a:gd name="adj3" fmla="val 18750"/>
              <a:gd name="adj4" fmla="val -16667"/>
              <a:gd name="adj5" fmla="val -16211"/>
              <a:gd name="adj6" fmla="val -5944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Font size</a:t>
            </a:r>
            <a:endParaRPr lang="en-US" dirty="0"/>
          </a:p>
        </p:txBody>
      </p:sp>
    </p:spTree>
    <p:extLst>
      <p:ext uri="{BB962C8B-B14F-4D97-AF65-F5344CB8AC3E}">
        <p14:creationId xmlns:p14="http://schemas.microsoft.com/office/powerpoint/2010/main" val="354397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995175" y="398121"/>
            <a:ext cx="7477946" cy="646331"/>
          </a:xfrm>
          <a:prstGeom prst="rect">
            <a:avLst/>
          </a:prstGeom>
          <a:noFill/>
        </p:spPr>
        <p:txBody>
          <a:bodyPr wrap="none" rtlCol="0">
            <a:spAutoFit/>
          </a:bodyPr>
          <a:lstStyle/>
          <a:p>
            <a:pPr algn="ctr"/>
            <a:r>
              <a:rPr lang="en-US" sz="3600" b="1" dirty="0" smtClean="0"/>
              <a:t>Microsoft Access Overview, continued</a:t>
            </a:r>
            <a:endParaRPr lang="en-US" sz="3600" b="1" dirty="0"/>
          </a:p>
        </p:txBody>
      </p:sp>
      <p:sp>
        <p:nvSpPr>
          <p:cNvPr id="8" name="Content Placeholder 2"/>
          <p:cNvSpPr>
            <a:spLocks noGrp="1"/>
          </p:cNvSpPr>
          <p:nvPr>
            <p:ph idx="1"/>
          </p:nvPr>
        </p:nvSpPr>
        <p:spPr>
          <a:xfrm>
            <a:off x="457200" y="1825489"/>
            <a:ext cx="8229600" cy="4716392"/>
          </a:xfrm>
        </p:spPr>
        <p:txBody>
          <a:bodyPr>
            <a:noAutofit/>
          </a:bodyPr>
          <a:lstStyle/>
          <a:p>
            <a:r>
              <a:rPr lang="en-US" sz="2400" dirty="0" smtClean="0"/>
              <a:t>Each </a:t>
            </a:r>
            <a:r>
              <a:rPr lang="en-US" sz="2400" dirty="0"/>
              <a:t>table is </a:t>
            </a:r>
            <a:r>
              <a:rPr lang="en-US" sz="2400" dirty="0" smtClean="0"/>
              <a:t>usually related </a:t>
            </a:r>
            <a:r>
              <a:rPr lang="en-US" sz="2400" dirty="0"/>
              <a:t>to at least one other table by </a:t>
            </a:r>
            <a:r>
              <a:rPr lang="en-US" sz="2400" dirty="0" smtClean="0"/>
              <a:t>sharing a </a:t>
            </a:r>
            <a:r>
              <a:rPr lang="en-US" sz="2400" dirty="0"/>
              <a:t>column of data. </a:t>
            </a:r>
            <a:endParaRPr lang="en-US" sz="2400" dirty="0" smtClean="0"/>
          </a:p>
          <a:p>
            <a:r>
              <a:rPr lang="en-US" sz="2400" dirty="0"/>
              <a:t>To enter records into a database, you </a:t>
            </a:r>
            <a:r>
              <a:rPr lang="en-US" sz="2400" dirty="0" smtClean="0"/>
              <a:t>can either </a:t>
            </a:r>
            <a:r>
              <a:rPr lang="en-US" sz="2400" dirty="0"/>
              <a:t>enter the data directly into the </a:t>
            </a:r>
            <a:r>
              <a:rPr lang="en-US" sz="2400" dirty="0" smtClean="0"/>
              <a:t>table or </a:t>
            </a:r>
            <a:r>
              <a:rPr lang="en-US" sz="2400" dirty="0"/>
              <a:t>fill in user-friendly forms that are </a:t>
            </a:r>
            <a:r>
              <a:rPr lang="en-US" sz="2400" dirty="0" smtClean="0"/>
              <a:t>designed for </a:t>
            </a:r>
            <a:r>
              <a:rPr lang="en-US" sz="2400" dirty="0"/>
              <a:t>data entry. </a:t>
            </a:r>
            <a:r>
              <a:rPr lang="en-US" sz="2400" dirty="0" smtClean="0"/>
              <a:t>When </a:t>
            </a:r>
            <a:r>
              <a:rPr lang="en-US" sz="2400" dirty="0"/>
              <a:t>you enter data in </a:t>
            </a:r>
            <a:r>
              <a:rPr lang="en-US" sz="2400" dirty="0" smtClean="0"/>
              <a:t>a form</a:t>
            </a:r>
            <a:r>
              <a:rPr lang="en-US" sz="2400" dirty="0"/>
              <a:t>, that </a:t>
            </a:r>
            <a:r>
              <a:rPr lang="en-US" sz="2400" dirty="0" smtClean="0"/>
              <a:t>information </a:t>
            </a:r>
            <a:r>
              <a:rPr lang="en-US" sz="2400" dirty="0"/>
              <a:t>is also entered </a:t>
            </a:r>
            <a:r>
              <a:rPr lang="en-US" sz="2400" dirty="0" smtClean="0"/>
              <a:t>into the </a:t>
            </a:r>
            <a:r>
              <a:rPr lang="en-US" sz="2400" dirty="0"/>
              <a:t>corresponding table</a:t>
            </a:r>
            <a:r>
              <a:rPr lang="en-US" sz="2400" dirty="0" smtClean="0"/>
              <a:t>.</a:t>
            </a:r>
          </a:p>
          <a:p>
            <a:r>
              <a:rPr lang="en-US" sz="2400" dirty="0"/>
              <a:t>Once you have entered records into a </a:t>
            </a:r>
            <a:r>
              <a:rPr lang="en-US" sz="2400" dirty="0" smtClean="0"/>
              <a:t>database, you </a:t>
            </a:r>
            <a:r>
              <a:rPr lang="en-US" sz="2400" dirty="0"/>
              <a:t>can use Access to answer queries </a:t>
            </a:r>
            <a:r>
              <a:rPr lang="en-US" sz="2400" dirty="0" smtClean="0"/>
              <a:t>or questions </a:t>
            </a:r>
            <a:r>
              <a:rPr lang="en-US" sz="2400" dirty="0"/>
              <a:t>about the data</a:t>
            </a:r>
            <a:r>
              <a:rPr lang="en-US" sz="2400" dirty="0" smtClean="0"/>
              <a:t>.</a:t>
            </a:r>
          </a:p>
          <a:p>
            <a:r>
              <a:rPr lang="en-US" sz="2400" dirty="0"/>
              <a:t>You can also generate printed reports about </a:t>
            </a:r>
            <a:r>
              <a:rPr lang="en-US" sz="2400" dirty="0" smtClean="0"/>
              <a:t>the stored </a:t>
            </a:r>
            <a:r>
              <a:rPr lang="en-US" sz="2400" dirty="0"/>
              <a:t>data</a:t>
            </a:r>
            <a:r>
              <a:rPr lang="en-US" sz="2400" dirty="0" smtClean="0"/>
              <a:t>.</a:t>
            </a:r>
          </a:p>
          <a:p>
            <a:r>
              <a:rPr lang="en-US" sz="2400" dirty="0"/>
              <a:t>Use Access when you need to organize </a:t>
            </a:r>
            <a:r>
              <a:rPr lang="en-US" sz="2400" dirty="0" smtClean="0"/>
              <a:t>and store </a:t>
            </a:r>
            <a:r>
              <a:rPr lang="en-US" sz="2400" dirty="0"/>
              <a:t>large </a:t>
            </a:r>
            <a:r>
              <a:rPr lang="en-US" sz="2400" dirty="0" smtClean="0"/>
              <a:t> amounts </a:t>
            </a:r>
            <a:r>
              <a:rPr lang="en-US" sz="2400" dirty="0"/>
              <a:t>of data, such as </a:t>
            </a:r>
            <a:r>
              <a:rPr lang="en-US" sz="2400" dirty="0" smtClean="0"/>
              <a:t>employee or </a:t>
            </a:r>
            <a:r>
              <a:rPr lang="en-US" sz="2400" dirty="0"/>
              <a:t>inventory records.</a:t>
            </a:r>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3</a:t>
            </a:fld>
            <a:endParaRPr lang="en-US" dirty="0"/>
          </a:p>
        </p:txBody>
      </p:sp>
      <p:sp>
        <p:nvSpPr>
          <p:cNvPr id="3" name="Date Placeholder 2"/>
          <p:cNvSpPr>
            <a:spLocks noGrp="1"/>
          </p:cNvSpPr>
          <p:nvPr>
            <p:ph type="dt" sz="half" idx="10"/>
          </p:nvPr>
        </p:nvSpPr>
        <p:spPr/>
        <p:txBody>
          <a:bodyPr/>
          <a:lstStyle/>
          <a:p>
            <a:r>
              <a:rPr lang="en-US" smtClean="0"/>
              <a:t>© Paradigm Publishing, Inc.</a:t>
            </a:r>
            <a:endParaRPr lang="en-US"/>
          </a:p>
        </p:txBody>
      </p:sp>
    </p:spTree>
    <p:extLst>
      <p:ext uri="{BB962C8B-B14F-4D97-AF65-F5344CB8AC3E}">
        <p14:creationId xmlns:p14="http://schemas.microsoft.com/office/powerpoint/2010/main" val="2372604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30</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656553"/>
            <a:ext cx="2940959" cy="465652"/>
          </a:xfrm>
          <a:prstGeom prst="rect">
            <a:avLst/>
          </a:prstGeom>
        </p:spPr>
      </p:pic>
      <p:sp>
        <p:nvSpPr>
          <p:cNvPr id="6" name="Rounded Rectangle 5"/>
          <p:cNvSpPr/>
          <p:nvPr/>
        </p:nvSpPr>
        <p:spPr>
          <a:xfrm>
            <a:off x="442889" y="3313043"/>
            <a:ext cx="8243911" cy="284276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smtClean="0">
              <a:solidFill>
                <a:srgbClr val="005FD4"/>
              </a:solidFill>
              <a:latin typeface="MyriadPro-Bold"/>
            </a:endParaRPr>
          </a:p>
          <a:p>
            <a:pPr algn="ctr"/>
            <a:r>
              <a:rPr lang="en-US" sz="2400" b="1" dirty="0">
                <a:solidFill>
                  <a:srgbClr val="0070C0"/>
                </a:solidFill>
              </a:rPr>
              <a:t>Learning More about Formatting a Datasheet</a:t>
            </a:r>
            <a:r>
              <a:rPr lang="en-US" sz="2400" b="1" dirty="0" smtClean="0">
                <a:solidFill>
                  <a:srgbClr val="005FD4"/>
                </a:solidFill>
                <a:latin typeface="MyriadPro-Bold"/>
              </a:rPr>
              <a:t>  </a:t>
            </a:r>
            <a:r>
              <a:rPr lang="en-US" sz="2400" dirty="0" smtClean="0">
                <a:solidFill>
                  <a:prstClr val="black">
                    <a:tint val="75000"/>
                  </a:prstClr>
                </a:solidFill>
              </a:rPr>
              <a:t>By default</a:t>
            </a:r>
            <a:r>
              <a:rPr lang="en-US" sz="2400" dirty="0">
                <a:solidFill>
                  <a:prstClr val="black">
                    <a:tint val="75000"/>
                  </a:prstClr>
                </a:solidFill>
              </a:rPr>
              <a:t>, every other row in </a:t>
            </a:r>
            <a:r>
              <a:rPr lang="en-US" sz="2400" dirty="0" smtClean="0">
                <a:solidFill>
                  <a:prstClr val="black">
                    <a:tint val="75000"/>
                  </a:prstClr>
                </a:solidFill>
              </a:rPr>
              <a:t>a datasheet </a:t>
            </a:r>
            <a:r>
              <a:rPr lang="en-US" sz="2400" dirty="0">
                <a:solidFill>
                  <a:prstClr val="black">
                    <a:tint val="75000"/>
                  </a:prstClr>
                </a:solidFill>
              </a:rPr>
              <a:t>has a different background color</a:t>
            </a:r>
            <a:r>
              <a:rPr lang="en-US" sz="2400" dirty="0" smtClean="0">
                <a:solidFill>
                  <a:prstClr val="black">
                    <a:tint val="75000"/>
                  </a:prstClr>
                </a:solidFill>
              </a:rPr>
              <a:t>. You </a:t>
            </a:r>
            <a:r>
              <a:rPr lang="en-US" sz="2400" dirty="0">
                <a:solidFill>
                  <a:prstClr val="black">
                    <a:tint val="75000"/>
                  </a:prstClr>
                </a:solidFill>
              </a:rPr>
              <a:t>can change the background color </a:t>
            </a:r>
            <a:r>
              <a:rPr lang="en-US" sz="2400" dirty="0" smtClean="0">
                <a:solidFill>
                  <a:prstClr val="black">
                    <a:tint val="75000"/>
                  </a:prstClr>
                </a:solidFill>
              </a:rPr>
              <a:t>of every second </a:t>
            </a:r>
            <a:r>
              <a:rPr lang="en-US" sz="2400" dirty="0">
                <a:solidFill>
                  <a:prstClr val="black">
                    <a:tint val="75000"/>
                  </a:prstClr>
                </a:solidFill>
              </a:rPr>
              <a:t>row by clicking the </a:t>
            </a:r>
            <a:r>
              <a:rPr lang="en-US" sz="2400" dirty="0" smtClean="0">
                <a:solidFill>
                  <a:prstClr val="black">
                    <a:tint val="75000"/>
                  </a:prstClr>
                </a:solidFill>
              </a:rPr>
              <a:t>Alternate Row </a:t>
            </a:r>
            <a:r>
              <a:rPr lang="en-US" sz="2400" dirty="0">
                <a:solidFill>
                  <a:prstClr val="black">
                    <a:tint val="75000"/>
                  </a:prstClr>
                </a:solidFill>
              </a:rPr>
              <a:t>Color button in the </a:t>
            </a:r>
            <a:r>
              <a:rPr lang="en-US" sz="2400" dirty="0" smtClean="0">
                <a:solidFill>
                  <a:prstClr val="black">
                    <a:tint val="75000"/>
                  </a:prstClr>
                </a:solidFill>
              </a:rPr>
              <a:t/>
            </a:r>
            <a:br>
              <a:rPr lang="en-US" sz="2400" dirty="0" smtClean="0">
                <a:solidFill>
                  <a:prstClr val="black">
                    <a:tint val="75000"/>
                  </a:prstClr>
                </a:solidFill>
              </a:rPr>
            </a:br>
            <a:r>
              <a:rPr lang="en-US" sz="2400" dirty="0" smtClean="0">
                <a:solidFill>
                  <a:prstClr val="black">
                    <a:tint val="75000"/>
                  </a:prstClr>
                </a:solidFill>
              </a:rPr>
              <a:t>Text Formatting group </a:t>
            </a:r>
            <a:r>
              <a:rPr lang="en-US" sz="2400" dirty="0">
                <a:solidFill>
                  <a:prstClr val="black">
                    <a:tint val="75000"/>
                  </a:prstClr>
                </a:solidFill>
              </a:rPr>
              <a:t>on the Home tab and selecting </a:t>
            </a:r>
            <a:r>
              <a:rPr lang="en-US" sz="2400" dirty="0" smtClean="0">
                <a:solidFill>
                  <a:prstClr val="black">
                    <a:tint val="75000"/>
                  </a:prstClr>
                </a:solidFill>
              </a:rPr>
              <a:t>a different </a:t>
            </a:r>
            <a:r>
              <a:rPr lang="en-US" sz="2400" dirty="0">
                <a:solidFill>
                  <a:prstClr val="black">
                    <a:tint val="75000"/>
                  </a:prstClr>
                </a:solidFill>
              </a:rPr>
              <a:t>color.</a:t>
            </a:r>
          </a:p>
          <a:p>
            <a:endParaRPr lang="en-US" sz="3200" dirty="0">
              <a:solidFill>
                <a:prstClr val="black">
                  <a:tint val="75000"/>
                </a:prstClr>
              </a:solidFill>
            </a:endParaRPr>
          </a:p>
        </p:txBody>
      </p:sp>
    </p:spTree>
    <p:extLst>
      <p:ext uri="{BB962C8B-B14F-4D97-AF65-F5344CB8AC3E}">
        <p14:creationId xmlns:p14="http://schemas.microsoft.com/office/powerpoint/2010/main" val="3763954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758127" y="398121"/>
            <a:ext cx="7952113" cy="646331"/>
          </a:xfrm>
          <a:prstGeom prst="rect">
            <a:avLst/>
          </a:prstGeom>
          <a:noFill/>
        </p:spPr>
        <p:txBody>
          <a:bodyPr wrap="none" rtlCol="0">
            <a:spAutoFit/>
          </a:bodyPr>
          <a:lstStyle/>
          <a:p>
            <a:pPr algn="ctr"/>
            <a:r>
              <a:rPr lang="en-US" sz="3600" b="1" dirty="0" smtClean="0"/>
              <a:t>Skill 7: Use Existing Queries and Reports</a:t>
            </a:r>
            <a:endParaRPr lang="en-US" sz="3600" b="1" dirty="0"/>
          </a:p>
        </p:txBody>
      </p:sp>
      <p:sp>
        <p:nvSpPr>
          <p:cNvPr id="8" name="Content Placeholder 2"/>
          <p:cNvSpPr>
            <a:spLocks noGrp="1"/>
          </p:cNvSpPr>
          <p:nvPr>
            <p:ph idx="1"/>
          </p:nvPr>
        </p:nvSpPr>
        <p:spPr>
          <a:xfrm>
            <a:off x="457200" y="1643270"/>
            <a:ext cx="8229600" cy="4584564"/>
          </a:xfrm>
        </p:spPr>
        <p:txBody>
          <a:bodyPr>
            <a:noAutofit/>
          </a:bodyPr>
          <a:lstStyle/>
          <a:p>
            <a:pPr marL="0" indent="0">
              <a:buNone/>
            </a:pPr>
            <a:r>
              <a:rPr lang="en-US" sz="2400" dirty="0" smtClean="0"/>
              <a:t>To use an existing query:</a:t>
            </a:r>
          </a:p>
          <a:p>
            <a:pPr marL="581025"/>
            <a:r>
              <a:rPr lang="en-US" sz="2400" dirty="0" smtClean="0"/>
              <a:t>Double-click the query you wish to use in the Navigation pane.</a:t>
            </a:r>
            <a:endParaRPr lang="en-US" sz="2400" dirty="0"/>
          </a:p>
          <a:p>
            <a:pPr marL="581025"/>
            <a:r>
              <a:rPr lang="en-US" sz="2400" dirty="0" smtClean="0"/>
              <a:t>The query will display all the records that meet the conditions of the query.</a:t>
            </a:r>
          </a:p>
          <a:p>
            <a:pPr marL="581025"/>
            <a:r>
              <a:rPr lang="en-US" sz="2400" dirty="0" smtClean="0"/>
              <a:t>Close the query.</a:t>
            </a:r>
          </a:p>
          <a:p>
            <a:r>
              <a:rPr lang="en-US" sz="2400" dirty="0" smtClean="0"/>
              <a:t>To use an existing report:</a:t>
            </a:r>
            <a:endParaRPr lang="en-US" sz="2400" dirty="0"/>
          </a:p>
          <a:p>
            <a:pPr marL="581025"/>
            <a:r>
              <a:rPr lang="en-US" sz="2400" dirty="0"/>
              <a:t>Double-click the </a:t>
            </a:r>
            <a:r>
              <a:rPr lang="en-US" sz="2400" dirty="0" smtClean="0"/>
              <a:t>report </a:t>
            </a:r>
            <a:r>
              <a:rPr lang="en-US" sz="2400" dirty="0"/>
              <a:t>you wish use in the Navigation pane.</a:t>
            </a:r>
          </a:p>
          <a:p>
            <a:pPr marL="581025"/>
            <a:r>
              <a:rPr lang="en-US" sz="2400" dirty="0" smtClean="0"/>
              <a:t>The report displays the records from a combination of one or more queries and tables.</a:t>
            </a:r>
          </a:p>
          <a:p>
            <a:pPr marL="581025"/>
            <a:r>
              <a:rPr lang="en-US" sz="2400" dirty="0" smtClean="0"/>
              <a:t>Close the report.  </a:t>
            </a:r>
            <a:endParaRPr lang="en-US" sz="24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31</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316100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32</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2" y="132523"/>
            <a:ext cx="8905461" cy="622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1810407" y="2783394"/>
            <a:ext cx="1560786" cy="648919"/>
          </a:xfrm>
          <a:prstGeom prst="accentCallout2">
            <a:avLst>
              <a:gd name="adj1" fmla="val 18750"/>
              <a:gd name="adj2" fmla="val -8333"/>
              <a:gd name="adj3" fmla="val 18750"/>
              <a:gd name="adj4" fmla="val -16667"/>
              <a:gd name="adj5" fmla="val -44902"/>
              <a:gd name="adj6" fmla="val -4586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Existing queries</a:t>
            </a:r>
            <a:endParaRPr lang="en-US" dirty="0"/>
          </a:p>
        </p:txBody>
      </p:sp>
      <p:sp>
        <p:nvSpPr>
          <p:cNvPr id="6" name="Line Callout 2 (Accent Bar) 5"/>
          <p:cNvSpPr/>
          <p:nvPr/>
        </p:nvSpPr>
        <p:spPr>
          <a:xfrm>
            <a:off x="1459225" y="3651412"/>
            <a:ext cx="1560786" cy="648919"/>
          </a:xfrm>
          <a:prstGeom prst="accentCallout2">
            <a:avLst>
              <a:gd name="adj1" fmla="val 18750"/>
              <a:gd name="adj2" fmla="val -8333"/>
              <a:gd name="adj3" fmla="val 18750"/>
              <a:gd name="adj4" fmla="val -16667"/>
              <a:gd name="adj5" fmla="val -61240"/>
              <a:gd name="adj6" fmla="val -3822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Existing reports</a:t>
            </a:r>
            <a:endParaRPr lang="en-US" dirty="0"/>
          </a:p>
        </p:txBody>
      </p:sp>
    </p:spTree>
    <p:extLst>
      <p:ext uri="{BB962C8B-B14F-4D97-AF65-F5344CB8AC3E}">
        <p14:creationId xmlns:p14="http://schemas.microsoft.com/office/powerpoint/2010/main" val="141438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33</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5" name="Picture 4" descr="taking-it-further.png"/>
          <p:cNvPicPr>
            <a:picLocks noChangeAspect="1"/>
          </p:cNvPicPr>
          <p:nvPr/>
        </p:nvPicPr>
        <p:blipFill>
          <a:blip r:embed="rId4"/>
          <a:stretch>
            <a:fillRect/>
          </a:stretch>
        </p:blipFill>
        <p:spPr>
          <a:xfrm>
            <a:off x="595867" y="2656553"/>
            <a:ext cx="2940959" cy="465652"/>
          </a:xfrm>
          <a:prstGeom prst="rect">
            <a:avLst/>
          </a:prstGeom>
        </p:spPr>
      </p:pic>
      <p:sp>
        <p:nvSpPr>
          <p:cNvPr id="6" name="Rounded Rectangle 5"/>
          <p:cNvSpPr/>
          <p:nvPr/>
        </p:nvSpPr>
        <p:spPr>
          <a:xfrm>
            <a:off x="442887" y="3313043"/>
            <a:ext cx="8243911" cy="284276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70C0"/>
                </a:solidFill>
              </a:rPr>
              <a:t>Printing </a:t>
            </a:r>
            <a:r>
              <a:rPr lang="en-US" sz="3200" b="1" dirty="0">
                <a:solidFill>
                  <a:srgbClr val="0070C0"/>
                </a:solidFill>
              </a:rPr>
              <a:t>an Object  </a:t>
            </a:r>
            <a:r>
              <a:rPr lang="en-US" sz="3200" dirty="0" smtClean="0">
                <a:solidFill>
                  <a:prstClr val="black">
                    <a:tint val="75000"/>
                  </a:prstClr>
                </a:solidFill>
              </a:rPr>
              <a:t>You </a:t>
            </a:r>
            <a:r>
              <a:rPr lang="en-US" sz="3200" dirty="0">
                <a:solidFill>
                  <a:prstClr val="black">
                    <a:tint val="75000"/>
                  </a:prstClr>
                </a:solidFill>
              </a:rPr>
              <a:t>can print any </a:t>
            </a:r>
            <a:r>
              <a:rPr lang="en-US" sz="3200" dirty="0" smtClean="0">
                <a:solidFill>
                  <a:prstClr val="black">
                    <a:tint val="75000"/>
                  </a:prstClr>
                </a:solidFill>
              </a:rPr>
              <a:t>open objects</a:t>
            </a:r>
            <a:r>
              <a:rPr lang="en-US" sz="3200" dirty="0">
                <a:solidFill>
                  <a:prstClr val="black">
                    <a:tint val="75000"/>
                  </a:prstClr>
                </a:solidFill>
              </a:rPr>
              <a:t>, including </a:t>
            </a:r>
            <a:r>
              <a:rPr lang="en-US" sz="3200" dirty="0" smtClean="0">
                <a:solidFill>
                  <a:prstClr val="black">
                    <a:tint val="75000"/>
                  </a:prstClr>
                </a:solidFill>
              </a:rPr>
              <a:t> tables</a:t>
            </a:r>
            <a:r>
              <a:rPr lang="en-US" sz="3200" dirty="0">
                <a:solidFill>
                  <a:prstClr val="black">
                    <a:tint val="75000"/>
                  </a:prstClr>
                </a:solidFill>
              </a:rPr>
              <a:t>, forms, queries, </a:t>
            </a:r>
            <a:r>
              <a:rPr lang="en-US" sz="3200" dirty="0" smtClean="0">
                <a:solidFill>
                  <a:prstClr val="black">
                    <a:tint val="75000"/>
                  </a:prstClr>
                </a:solidFill>
              </a:rPr>
              <a:t>and reports</a:t>
            </a:r>
            <a:r>
              <a:rPr lang="en-US" sz="3200" dirty="0">
                <a:solidFill>
                  <a:prstClr val="black">
                    <a:tint val="75000"/>
                  </a:prstClr>
                </a:solidFill>
              </a:rPr>
              <a:t>. </a:t>
            </a:r>
            <a:r>
              <a:rPr lang="en-US" sz="3200" dirty="0" smtClean="0">
                <a:solidFill>
                  <a:prstClr val="black">
                    <a:tint val="75000"/>
                  </a:prstClr>
                </a:solidFill>
              </a:rPr>
              <a:t>To </a:t>
            </a:r>
            <a:r>
              <a:rPr lang="en-US" sz="3200" dirty="0">
                <a:solidFill>
                  <a:prstClr val="black">
                    <a:tint val="75000"/>
                  </a:prstClr>
                </a:solidFill>
              </a:rPr>
              <a:t>print an active object, click </a:t>
            </a:r>
            <a:r>
              <a:rPr lang="en-US" sz="3200" dirty="0" smtClean="0">
                <a:solidFill>
                  <a:prstClr val="black">
                    <a:tint val="75000"/>
                  </a:prstClr>
                </a:solidFill>
              </a:rPr>
              <a:t>the File </a:t>
            </a:r>
            <a:r>
              <a:rPr lang="en-US" sz="3200" dirty="0">
                <a:solidFill>
                  <a:prstClr val="black">
                    <a:tint val="75000"/>
                  </a:prstClr>
                </a:solidFill>
              </a:rPr>
              <a:t>tab and then click the Print tab</a:t>
            </a:r>
            <a:r>
              <a:rPr lang="en-US" sz="2400" dirty="0">
                <a:solidFill>
                  <a:prstClr val="black">
                    <a:tint val="75000"/>
                  </a:prstClr>
                </a:solidFill>
              </a:rPr>
              <a:t>.</a:t>
            </a:r>
          </a:p>
        </p:txBody>
      </p:sp>
    </p:spTree>
    <p:extLst>
      <p:ext uri="{BB962C8B-B14F-4D97-AF65-F5344CB8AC3E}">
        <p14:creationId xmlns:p14="http://schemas.microsoft.com/office/powerpoint/2010/main" val="196688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cc blank.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34</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7" name="Content Placeholder 5"/>
          <p:cNvSpPr txBox="1">
            <a:spLocks/>
          </p:cNvSpPr>
          <p:nvPr/>
        </p:nvSpPr>
        <p:spPr>
          <a:xfrm>
            <a:off x="428596" y="764704"/>
            <a:ext cx="4186238" cy="256726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startAt="5"/>
            </a:pPr>
            <a:r>
              <a:rPr lang="en-CA" sz="2000" dirty="0" smtClean="0">
                <a:latin typeface="Calibri" pitchFamily="34" charset="0"/>
                <a:cs typeface="Calibri" pitchFamily="34" charset="0"/>
              </a:rPr>
              <a:t>Which of the following is a valid method for moving between cells in a table?</a:t>
            </a:r>
          </a:p>
          <a:p>
            <a:pPr marL="693738" lvl="1" indent="-236538">
              <a:buClr>
                <a:schemeClr val="accent1"/>
              </a:buClr>
              <a:buSzPct val="100000"/>
              <a:buFont typeface="+mj-lt"/>
              <a:buAutoNum type="alphaLcPeriod"/>
            </a:pPr>
            <a:r>
              <a:rPr lang="en-CA" sz="2000" dirty="0" smtClean="0"/>
              <a:t>Press Tab.</a:t>
            </a:r>
          </a:p>
          <a:p>
            <a:pPr marL="693738" lvl="1" indent="-236538">
              <a:buClr>
                <a:schemeClr val="accent1"/>
              </a:buClr>
              <a:buSzPct val="100000"/>
              <a:buFont typeface="+mj-lt"/>
              <a:buAutoNum type="alphaLcPeriod"/>
            </a:pPr>
            <a:r>
              <a:rPr lang="en-US" sz="2000" dirty="0" smtClean="0"/>
              <a:t>Press the Right Arrow key.</a:t>
            </a:r>
          </a:p>
          <a:p>
            <a:pPr marL="693738" lvl="1" indent="-236538">
              <a:buClr>
                <a:schemeClr val="accent1"/>
              </a:buClr>
              <a:buSzPct val="100000"/>
              <a:buFont typeface="+mj-lt"/>
              <a:buAutoNum type="alphaLcPeriod"/>
            </a:pPr>
            <a:r>
              <a:rPr lang="en-US" sz="2000" dirty="0" smtClean="0"/>
              <a:t>Click a cell.</a:t>
            </a:r>
          </a:p>
          <a:p>
            <a:pPr marL="693738" lvl="1" indent="-236538">
              <a:buClr>
                <a:schemeClr val="accent1"/>
              </a:buClr>
              <a:buSzPct val="100000"/>
              <a:buFont typeface="+mj-lt"/>
              <a:buAutoNum type="alphaLcPeriod"/>
            </a:pPr>
            <a:r>
              <a:rPr lang="en-US" sz="2000" dirty="0" smtClean="0"/>
              <a:t>All of the above</a:t>
            </a:r>
          </a:p>
          <a:p>
            <a:pPr marL="457200" lvl="1" indent="0">
              <a:buClr>
                <a:schemeClr val="accent1"/>
              </a:buClr>
              <a:buSzPct val="100000"/>
              <a:buNone/>
            </a:pPr>
            <a:endParaRPr lang="en-US" sz="2000" dirty="0" smtClean="0"/>
          </a:p>
          <a:p>
            <a:pPr marL="457200" lvl="1" indent="0">
              <a:buClr>
                <a:schemeClr val="accent1"/>
              </a:buClr>
              <a:buSzPct val="100000"/>
              <a:buNone/>
            </a:pPr>
            <a:endParaRPr lang="en-CA" dirty="0" smtClean="0"/>
          </a:p>
        </p:txBody>
      </p:sp>
      <p:sp>
        <p:nvSpPr>
          <p:cNvPr id="8" name="Content Placeholder 5"/>
          <p:cNvSpPr txBox="1">
            <a:spLocks/>
          </p:cNvSpPr>
          <p:nvPr/>
        </p:nvSpPr>
        <p:spPr>
          <a:xfrm>
            <a:off x="468552" y="3429000"/>
            <a:ext cx="4186238" cy="288032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6"/>
            </a:pPr>
            <a:r>
              <a:rPr lang="en-US" dirty="0" smtClean="0"/>
              <a:t>Which sort arranges data alphabetically from A to Z?</a:t>
            </a:r>
          </a:p>
          <a:p>
            <a:pPr marL="693738" lvl="1" indent="-236538">
              <a:buFont typeface="+mj-lt"/>
              <a:buAutoNum type="alphaLcPeriod"/>
            </a:pPr>
            <a:r>
              <a:rPr lang="en-CA" sz="2000" dirty="0" smtClean="0"/>
              <a:t>ascending</a:t>
            </a:r>
          </a:p>
          <a:p>
            <a:pPr marL="693738" lvl="1" indent="-236538"/>
            <a:r>
              <a:rPr lang="en-CA" sz="2000" dirty="0" smtClean="0"/>
              <a:t>descending</a:t>
            </a:r>
          </a:p>
          <a:p>
            <a:pPr marL="693738" lvl="1" indent="-236538"/>
            <a:r>
              <a:rPr lang="en-CA" sz="2000" dirty="0" smtClean="0"/>
              <a:t>reverse</a:t>
            </a:r>
          </a:p>
          <a:p>
            <a:pPr marL="693738" lvl="1" indent="-236538"/>
            <a:r>
              <a:rPr lang="en-CA" sz="2000" dirty="0" smtClean="0"/>
              <a:t>None of the above</a:t>
            </a:r>
            <a:endParaRPr lang="en-CA" sz="2000" dirty="0"/>
          </a:p>
        </p:txBody>
      </p:sp>
      <p:sp>
        <p:nvSpPr>
          <p:cNvPr id="9" name="Content Placeholder 6"/>
          <p:cNvSpPr txBox="1">
            <a:spLocks/>
          </p:cNvSpPr>
          <p:nvPr/>
        </p:nvSpPr>
        <p:spPr>
          <a:xfrm>
            <a:off x="4687858" y="764704"/>
            <a:ext cx="4184651" cy="2592288"/>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startAt="7"/>
            </a:pPr>
            <a:r>
              <a:rPr lang="en-CA" sz="2000" dirty="0" smtClean="0">
                <a:latin typeface="Calibri" pitchFamily="34" charset="0"/>
                <a:cs typeface="Calibri" pitchFamily="34" charset="0"/>
              </a:rPr>
              <a:t>Which action temporarily displays records matching the criteria you specify for one or more fields?</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smtClean="0"/>
              <a:t>sort</a:t>
            </a:r>
          </a:p>
          <a:p>
            <a:pPr marL="693738" lvl="1" indent="-236538">
              <a:buClr>
                <a:schemeClr val="accent1"/>
              </a:buClr>
              <a:buFont typeface="+mj-lt"/>
              <a:buAutoNum type="alphaLcPeriod"/>
            </a:pPr>
            <a:r>
              <a:rPr lang="en-CA" sz="2000" dirty="0" smtClean="0"/>
              <a:t>hide</a:t>
            </a:r>
          </a:p>
          <a:p>
            <a:pPr marL="693738" lvl="1" indent="-236538">
              <a:buClr>
                <a:schemeClr val="accent1"/>
              </a:buClr>
              <a:buFont typeface="+mj-lt"/>
              <a:buAutoNum type="alphaLcPeriod"/>
            </a:pPr>
            <a:r>
              <a:rPr lang="en-CA" sz="2000" dirty="0" smtClean="0"/>
              <a:t>filter</a:t>
            </a:r>
          </a:p>
          <a:p>
            <a:pPr marL="693738" lvl="1" indent="-236538">
              <a:buClr>
                <a:schemeClr val="accent1"/>
              </a:buClr>
              <a:buFont typeface="+mj-lt"/>
              <a:buAutoNum type="alphaLcPeriod"/>
            </a:pPr>
            <a:r>
              <a:rPr lang="en-CA" sz="2000" dirty="0" smtClean="0"/>
              <a:t>parse</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0" name="Content Placeholder 5"/>
          <p:cNvSpPr txBox="1">
            <a:spLocks/>
          </p:cNvSpPr>
          <p:nvPr/>
        </p:nvSpPr>
        <p:spPr>
          <a:xfrm>
            <a:off x="4686272" y="3429000"/>
            <a:ext cx="4186238" cy="288032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8"/>
            </a:pPr>
            <a:r>
              <a:rPr lang="en-CA" dirty="0" smtClean="0"/>
              <a:t>The _____ group on the Home tab has choices for formatting the datasheet.</a:t>
            </a:r>
          </a:p>
          <a:p>
            <a:pPr marL="693738" lvl="1" indent="-236538"/>
            <a:r>
              <a:rPr lang="en-CA" sz="2000" dirty="0" smtClean="0"/>
              <a:t>Sort &amp; Filter</a:t>
            </a:r>
          </a:p>
          <a:p>
            <a:pPr marL="693738" lvl="1" indent="-236538"/>
            <a:r>
              <a:rPr lang="en-CA" sz="2000" dirty="0" smtClean="0"/>
              <a:t>Records</a:t>
            </a:r>
          </a:p>
          <a:p>
            <a:pPr marL="693738" lvl="1" indent="-236538"/>
            <a:r>
              <a:rPr lang="en-CA" sz="2000" dirty="0" smtClean="0"/>
              <a:t>Find</a:t>
            </a:r>
          </a:p>
          <a:p>
            <a:pPr marL="693738" lvl="1" indent="-236538">
              <a:buFont typeface="+mj-lt"/>
              <a:buAutoNum type="alphaLcPeriod" startAt="8"/>
            </a:pPr>
            <a:r>
              <a:rPr lang="en-CA" sz="2000" dirty="0" smtClean="0"/>
              <a:t>Text Formatting</a:t>
            </a:r>
            <a:endParaRPr lang="en-CA" sz="2000" dirty="0"/>
          </a:p>
        </p:txBody>
      </p:sp>
      <p:sp>
        <p:nvSpPr>
          <p:cNvPr id="11" name="TextBox 10"/>
          <p:cNvSpPr txBox="1"/>
          <p:nvPr/>
        </p:nvSpPr>
        <p:spPr>
          <a:xfrm>
            <a:off x="3305030" y="300722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3" name="TextBox 12"/>
          <p:cNvSpPr txBox="1"/>
          <p:nvPr/>
        </p:nvSpPr>
        <p:spPr>
          <a:xfrm>
            <a:off x="3347864" y="5935087"/>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7605539" y="3007226"/>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5662878"/>
            <a:ext cx="1266970" cy="318924"/>
          </a:xfrm>
          <a:prstGeom prst="rect">
            <a:avLst/>
          </a:prstGeom>
          <a:solidFill>
            <a:schemeClr val="accent2">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Rectangle 17"/>
          <p:cNvSpPr/>
          <p:nvPr/>
        </p:nvSpPr>
        <p:spPr>
          <a:xfrm>
            <a:off x="428596" y="280416"/>
            <a:ext cx="2124171" cy="523220"/>
          </a:xfrm>
          <a:prstGeom prst="rect">
            <a:avLst/>
          </a:prstGeom>
        </p:spPr>
        <p:txBody>
          <a:bodyPr wrap="none">
            <a:spAutoFit/>
          </a:bodyPr>
          <a:lstStyle/>
          <a:p>
            <a:r>
              <a:rPr lang="en-US" sz="2800" b="1" dirty="0"/>
              <a:t>Checkpoint 2</a:t>
            </a:r>
          </a:p>
        </p:txBody>
      </p:sp>
    </p:spTree>
    <p:extLst>
      <p:ext uri="{BB962C8B-B14F-4D97-AF65-F5344CB8AC3E}">
        <p14:creationId xmlns:p14="http://schemas.microsoft.com/office/powerpoint/2010/main" val="30847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1"/>
                                        </p:tgtEl>
                                      </p:cBhvr>
                                      <p:by x="150000" y="150000"/>
                                    </p:animScale>
                                  </p:childTnLst>
                                </p:cTn>
                              </p:par>
                              <p:par>
                                <p:cTn id="7" presetID="6" presetClass="emph" presetSubtype="0" fill="remove" nodeType="withEffect">
                                  <p:stCondLst>
                                    <p:cond delay="0"/>
                                  </p:stCondLst>
                                  <p:childTnLst>
                                    <p:animScale>
                                      <p:cBhvr>
                                        <p:cTn id="8" dur="2000" fill="hold"/>
                                        <p:tgtEl>
                                          <p:spTgt spid="7">
                                            <p:txEl>
                                              <p:pRg st="4" end="4"/>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3"/>
                                        </p:tgtEl>
                                      </p:cBhvr>
                                      <p:by x="150000" y="150000"/>
                                    </p:animScale>
                                  </p:childTnLst>
                                </p:cTn>
                              </p:par>
                              <p:par>
                                <p:cTn id="13" presetID="6" presetClass="emph" presetSubtype="0" fill="remove" nodeType="withEffect">
                                  <p:stCondLst>
                                    <p:cond delay="0"/>
                                  </p:stCondLst>
                                  <p:childTnLst>
                                    <p:animScale>
                                      <p:cBhvr>
                                        <p:cTn id="14" dur="2000" fill="hold"/>
                                        <p:tgtEl>
                                          <p:spTgt spid="8">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4"/>
                                        </p:tgtEl>
                                      </p:cBhvr>
                                      <p:by x="150000" y="150000"/>
                                    </p:animScale>
                                  </p:childTnLst>
                                </p:cTn>
                              </p:par>
                              <p:par>
                                <p:cTn id="19" presetID="6" presetClass="emph" presetSubtype="0" fill="remove" nodeType="withEffect">
                                  <p:stCondLst>
                                    <p:cond delay="0"/>
                                  </p:stCondLst>
                                  <p:childTnLst>
                                    <p:animScale>
                                      <p:cBhvr>
                                        <p:cTn id="20" dur="2000" fill="hold"/>
                                        <p:tgtEl>
                                          <p:spTgt spid="9">
                                            <p:txEl>
                                              <p:pRg st="3" end="3"/>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6"/>
                                        </p:tgtEl>
                                      </p:cBhvr>
                                      <p:by x="150000" y="150000"/>
                                    </p:animScale>
                                  </p:childTnLst>
                                </p:cTn>
                              </p:par>
                              <p:par>
                                <p:cTn id="25" presetID="6" presetClass="emph" presetSubtype="0" fill="remove" nodeType="withEffect">
                                  <p:stCondLst>
                                    <p:cond delay="0"/>
                                  </p:stCondLst>
                                  <p:childTnLst>
                                    <p:animScale>
                                      <p:cBhvr>
                                        <p:cTn id="26" dur="2000" fill="hold"/>
                                        <p:tgtEl>
                                          <p:spTgt spid="10">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171835" y="398121"/>
            <a:ext cx="3124703" cy="646331"/>
          </a:xfrm>
          <a:prstGeom prst="rect">
            <a:avLst/>
          </a:prstGeom>
          <a:noFill/>
        </p:spPr>
        <p:txBody>
          <a:bodyPr wrap="none" rtlCol="0">
            <a:spAutoFit/>
          </a:bodyPr>
          <a:lstStyle/>
          <a:p>
            <a:pPr algn="ctr"/>
            <a:r>
              <a:rPr lang="en-US" sz="3600" b="1" dirty="0" smtClean="0"/>
              <a:t>Tasks Summary</a:t>
            </a:r>
            <a:endParaRPr lang="en-US" sz="3600" b="1"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35</a:t>
            </a:fld>
            <a:endParaRPr lang="en-US" dirty="0"/>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3" y="1600200"/>
            <a:ext cx="4562475"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85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 Opener.jpg"/>
          <p:cNvPicPr>
            <a:picLocks noChangeAspect="1"/>
          </p:cNvPicPr>
          <p:nvPr/>
        </p:nvPicPr>
        <p:blipFill>
          <a:blip r:embed="rId3"/>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C1881F87-F1D1-4E82-B161-792A900F0BBC}" type="slidenum">
              <a:rPr lang="en-US" smtClean="0"/>
              <a:pPr/>
              <a:t>4</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5" name="Text Placeholder 4"/>
          <p:cNvSpPr txBox="1">
            <a:spLocks/>
          </p:cNvSpPr>
          <p:nvPr/>
        </p:nvSpPr>
        <p:spPr>
          <a:xfrm>
            <a:off x="243840" y="4876800"/>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Chapter 1</a:t>
            </a:r>
            <a:endParaRPr lang="en-US" sz="2800" b="1" dirty="0"/>
          </a:p>
        </p:txBody>
      </p:sp>
      <p:sp>
        <p:nvSpPr>
          <p:cNvPr id="6" name="Title 3"/>
          <p:cNvSpPr>
            <a:spLocks noGrp="1"/>
          </p:cNvSpPr>
          <p:nvPr>
            <p:ph type="title"/>
          </p:nvPr>
        </p:nvSpPr>
        <p:spPr>
          <a:xfrm>
            <a:off x="228600" y="5334001"/>
            <a:ext cx="7772400" cy="1143000"/>
          </a:xfrm>
        </p:spPr>
        <p:txBody>
          <a:bodyPr/>
          <a:lstStyle/>
          <a:p>
            <a:pPr algn="l"/>
            <a:r>
              <a:rPr lang="en-US" dirty="0" smtClean="0"/>
              <a:t>Working with Databases</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2219325"/>
            <a:ext cx="45243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3171222" y="398121"/>
            <a:ext cx="3125856" cy="646331"/>
          </a:xfrm>
          <a:prstGeom prst="rect">
            <a:avLst/>
          </a:prstGeom>
          <a:noFill/>
        </p:spPr>
        <p:txBody>
          <a:bodyPr wrap="none" rtlCol="0">
            <a:spAutoFit/>
          </a:bodyPr>
          <a:lstStyle/>
          <a:p>
            <a:pPr algn="ctr"/>
            <a:r>
              <a:rPr lang="en-US" sz="3600" b="1" dirty="0" smtClean="0"/>
              <a:t>Skills You Learn</a:t>
            </a:r>
            <a:endParaRPr lang="en-US" sz="3600" b="1" dirty="0"/>
          </a:p>
        </p:txBody>
      </p:sp>
      <p:sp>
        <p:nvSpPr>
          <p:cNvPr id="8" name="Content Placeholder 2"/>
          <p:cNvSpPr>
            <a:spLocks noGrp="1"/>
          </p:cNvSpPr>
          <p:nvPr>
            <p:ph idx="1"/>
          </p:nvPr>
        </p:nvSpPr>
        <p:spPr>
          <a:xfrm>
            <a:off x="457200" y="1825489"/>
            <a:ext cx="8229600" cy="4323522"/>
          </a:xfrm>
        </p:spPr>
        <p:txBody>
          <a:bodyPr>
            <a:noAutofit/>
          </a:bodyPr>
          <a:lstStyle/>
          <a:p>
            <a:r>
              <a:rPr lang="en-US" dirty="0" smtClean="0"/>
              <a:t>Open and navigate a database</a:t>
            </a:r>
          </a:p>
          <a:p>
            <a:r>
              <a:rPr lang="en-US" dirty="0" smtClean="0"/>
              <a:t>Enter data</a:t>
            </a:r>
          </a:p>
          <a:p>
            <a:r>
              <a:rPr lang="en-US" dirty="0" smtClean="0"/>
              <a:t>Edit data</a:t>
            </a:r>
          </a:p>
          <a:p>
            <a:r>
              <a:rPr lang="en-US" dirty="0" smtClean="0"/>
              <a:t>Sort data</a:t>
            </a:r>
          </a:p>
          <a:p>
            <a:r>
              <a:rPr lang="en-US" dirty="0" smtClean="0"/>
              <a:t>Filter data</a:t>
            </a:r>
          </a:p>
          <a:p>
            <a:r>
              <a:rPr lang="en-US" dirty="0" smtClean="0"/>
              <a:t>Format a datasheet</a:t>
            </a:r>
          </a:p>
          <a:p>
            <a:r>
              <a:rPr lang="en-US" dirty="0" smtClean="0"/>
              <a:t>Use existing queries and reports</a:t>
            </a:r>
            <a:endParaRPr lang="en-US" dirty="0"/>
          </a:p>
          <a:p>
            <a:endParaRPr lang="en-US" sz="2200" dirty="0" smtClean="0"/>
          </a:p>
        </p:txBody>
      </p:sp>
      <p:sp>
        <p:nvSpPr>
          <p:cNvPr id="2" name="Slide Number Placeholder 1"/>
          <p:cNvSpPr>
            <a:spLocks noGrp="1"/>
          </p:cNvSpPr>
          <p:nvPr>
            <p:ph type="sldNum" sz="quarter" idx="12"/>
          </p:nvPr>
        </p:nvSpPr>
        <p:spPr/>
        <p:txBody>
          <a:bodyPr/>
          <a:lstStyle/>
          <a:p>
            <a:fld id="{C1881F87-F1D1-4E82-B161-792A900F0BBC}" type="slidenum">
              <a:rPr lang="en-US" smtClean="0"/>
              <a:pPr/>
              <a:t>5</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Tree>
    <p:extLst>
      <p:ext uri="{BB962C8B-B14F-4D97-AF65-F5344CB8AC3E}">
        <p14:creationId xmlns:p14="http://schemas.microsoft.com/office/powerpoint/2010/main" val="252131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1213295" y="398121"/>
            <a:ext cx="7041736" cy="646331"/>
          </a:xfrm>
          <a:prstGeom prst="rect">
            <a:avLst/>
          </a:prstGeom>
          <a:noFill/>
        </p:spPr>
        <p:txBody>
          <a:bodyPr wrap="none" rtlCol="0">
            <a:spAutoFit/>
          </a:bodyPr>
          <a:lstStyle/>
          <a:p>
            <a:pPr algn="ctr"/>
            <a:r>
              <a:rPr lang="en-US" sz="3600" b="1" dirty="0" smtClean="0"/>
              <a:t>Chapter 1: Working with Databases</a:t>
            </a:r>
            <a:endParaRPr lang="en-US" sz="3600" b="1" dirty="0"/>
          </a:p>
        </p:txBody>
      </p:sp>
      <p:sp>
        <p:nvSpPr>
          <p:cNvPr id="8" name="Content Placeholder 2"/>
          <p:cNvSpPr>
            <a:spLocks noGrp="1"/>
          </p:cNvSpPr>
          <p:nvPr>
            <p:ph idx="1"/>
          </p:nvPr>
        </p:nvSpPr>
        <p:spPr>
          <a:xfrm>
            <a:off x="457200" y="1825489"/>
            <a:ext cx="8229600" cy="4323522"/>
          </a:xfrm>
        </p:spPr>
        <p:txBody>
          <a:bodyPr>
            <a:noAutofit/>
          </a:bodyPr>
          <a:lstStyle/>
          <a:p>
            <a:pPr marL="0" indent="0">
              <a:buNone/>
            </a:pPr>
            <a:r>
              <a:rPr lang="en-US" sz="2800" dirty="0"/>
              <a:t>The Access database application is used </a:t>
            </a:r>
            <a:r>
              <a:rPr lang="en-US" sz="2800" dirty="0" smtClean="0"/>
              <a:t>to</a:t>
            </a:r>
          </a:p>
          <a:p>
            <a:pPr marL="463550" indent="-238125"/>
            <a:r>
              <a:rPr lang="en-US" sz="2800" dirty="0" smtClean="0"/>
              <a:t>manage </a:t>
            </a:r>
            <a:r>
              <a:rPr lang="en-US" sz="2800" dirty="0"/>
              <a:t>large amounts of data</a:t>
            </a:r>
          </a:p>
          <a:p>
            <a:pPr marL="463550" indent="-238125"/>
            <a:r>
              <a:rPr lang="en-US" sz="2800" dirty="0" smtClean="0"/>
              <a:t>enter </a:t>
            </a:r>
            <a:r>
              <a:rPr lang="en-US" sz="2800" dirty="0"/>
              <a:t>and organize data</a:t>
            </a:r>
          </a:p>
          <a:p>
            <a:pPr marL="463550" indent="-238125"/>
            <a:r>
              <a:rPr lang="en-US" sz="2800" dirty="0"/>
              <a:t>u</a:t>
            </a:r>
            <a:r>
              <a:rPr lang="en-US" sz="2800" dirty="0" smtClean="0"/>
              <a:t>se forms to enter data</a:t>
            </a:r>
          </a:p>
          <a:p>
            <a:pPr marL="463550" indent="-238125"/>
            <a:r>
              <a:rPr lang="en-US" sz="2800" dirty="0"/>
              <a:t>o</a:t>
            </a:r>
            <a:r>
              <a:rPr lang="en-US" sz="2800" dirty="0" smtClean="0"/>
              <a:t>nce data has been entered, organize the data by sorting and filtering it</a:t>
            </a:r>
          </a:p>
          <a:p>
            <a:pPr marL="463550" indent="-238125"/>
            <a:r>
              <a:rPr lang="en-US" sz="2800" dirty="0"/>
              <a:t>r</a:t>
            </a:r>
            <a:r>
              <a:rPr lang="en-US" sz="2800" dirty="0" smtClean="0"/>
              <a:t>un a query</a:t>
            </a:r>
          </a:p>
          <a:p>
            <a:pPr marL="463550" indent="-238125"/>
            <a:r>
              <a:rPr lang="en-US" sz="2800" dirty="0"/>
              <a:t>d</a:t>
            </a:r>
            <a:r>
              <a:rPr lang="en-US" sz="2800" dirty="0" smtClean="0"/>
              <a:t>isplay a report</a:t>
            </a:r>
          </a:p>
          <a:p>
            <a:pPr marL="463550" indent="-238125"/>
            <a:endParaRPr lang="en-US" sz="2200" dirty="0" smtClean="0"/>
          </a:p>
        </p:txBody>
      </p:sp>
      <p:sp>
        <p:nvSpPr>
          <p:cNvPr id="2" name="Slide Number Placeholder 1"/>
          <p:cNvSpPr>
            <a:spLocks noGrp="1"/>
          </p:cNvSpPr>
          <p:nvPr>
            <p:ph type="sldNum" sz="quarter" idx="12"/>
          </p:nvPr>
        </p:nvSpPr>
        <p:spPr/>
        <p:txBody>
          <a:bodyPr/>
          <a:lstStyle/>
          <a:p>
            <a:fld id="{C1881F87-F1D1-4E82-B161-792A900F0BBC}" type="slidenum">
              <a:rPr lang="en-US" smtClean="0"/>
              <a:pPr/>
              <a:t>6</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Tree>
    <p:extLst>
      <p:ext uri="{BB962C8B-B14F-4D97-AF65-F5344CB8AC3E}">
        <p14:creationId xmlns:p14="http://schemas.microsoft.com/office/powerpoint/2010/main" val="1775190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973911" y="398121"/>
            <a:ext cx="7520520" cy="646331"/>
          </a:xfrm>
          <a:prstGeom prst="rect">
            <a:avLst/>
          </a:prstGeom>
          <a:noFill/>
        </p:spPr>
        <p:txBody>
          <a:bodyPr wrap="none" rtlCol="0">
            <a:spAutoFit/>
          </a:bodyPr>
          <a:lstStyle/>
          <a:p>
            <a:pPr algn="ctr"/>
            <a:r>
              <a:rPr lang="en-US" sz="3600" b="1" dirty="0" smtClean="0"/>
              <a:t>Skill 1: Open and Navigate a Database</a:t>
            </a:r>
            <a:endParaRPr lang="en-US" sz="3600" b="1" dirty="0"/>
          </a:p>
        </p:txBody>
      </p:sp>
      <p:sp>
        <p:nvSpPr>
          <p:cNvPr id="8" name="Content Placeholder 2"/>
          <p:cNvSpPr>
            <a:spLocks noGrp="1"/>
          </p:cNvSpPr>
          <p:nvPr>
            <p:ph idx="1"/>
          </p:nvPr>
        </p:nvSpPr>
        <p:spPr>
          <a:xfrm>
            <a:off x="457200" y="1626706"/>
            <a:ext cx="8229600" cy="4729644"/>
          </a:xfrm>
        </p:spPr>
        <p:txBody>
          <a:bodyPr>
            <a:noAutofit/>
          </a:bodyPr>
          <a:lstStyle/>
          <a:p>
            <a:pPr marL="344488" indent="-344488"/>
            <a:r>
              <a:rPr lang="en-US" sz="2800" dirty="0"/>
              <a:t>Open the file and click the Enable Content button.</a:t>
            </a:r>
          </a:p>
          <a:p>
            <a:r>
              <a:rPr lang="en-US" sz="2800" dirty="0"/>
              <a:t>Review the objects listed in the Navigation pane and then double-click the appropriate table. The table displays in a datasheet and the first record is selected.</a:t>
            </a:r>
          </a:p>
          <a:p>
            <a:r>
              <a:rPr lang="en-US" sz="2800" dirty="0"/>
              <a:t>Click the Next record button in the Record Navigation bar to select the second record.</a:t>
            </a:r>
          </a:p>
          <a:p>
            <a:r>
              <a:rPr lang="en-US" sz="2800" dirty="0"/>
              <a:t>Click the Last record button in the Record Navigation bar to select the last record in this table.</a:t>
            </a:r>
          </a:p>
          <a:p>
            <a:r>
              <a:rPr lang="en-US" sz="2800" dirty="0"/>
              <a:t>Click the Close button to close the table</a:t>
            </a:r>
            <a:r>
              <a:rPr lang="en-US" sz="2800" dirty="0" smtClean="0"/>
              <a:t>.</a:t>
            </a:r>
            <a:endParaRPr lang="en-US" sz="28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7</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255718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3595746" y="361294"/>
            <a:ext cx="184731" cy="646331"/>
          </a:xfrm>
          <a:prstGeom prst="rect">
            <a:avLst/>
          </a:prstGeom>
          <a:noFill/>
        </p:spPr>
        <p:txBody>
          <a:bodyPr wrap="none" rtlCol="0">
            <a:spAutoFit/>
          </a:bodyPr>
          <a:lstStyle/>
          <a:p>
            <a:endParaRPr lang="en-US" sz="3600" b="1" dirty="0"/>
          </a:p>
        </p:txBody>
      </p:sp>
      <p:sp>
        <p:nvSpPr>
          <p:cNvPr id="6" name="TextBox 5"/>
          <p:cNvSpPr txBox="1"/>
          <p:nvPr/>
        </p:nvSpPr>
        <p:spPr>
          <a:xfrm>
            <a:off x="474001" y="398121"/>
            <a:ext cx="8520345" cy="584775"/>
          </a:xfrm>
          <a:prstGeom prst="rect">
            <a:avLst/>
          </a:prstGeom>
          <a:noFill/>
        </p:spPr>
        <p:txBody>
          <a:bodyPr wrap="none" rtlCol="0">
            <a:spAutoFit/>
          </a:bodyPr>
          <a:lstStyle/>
          <a:p>
            <a:pPr algn="ctr"/>
            <a:r>
              <a:rPr lang="en-US" sz="3200" b="1" dirty="0" smtClean="0"/>
              <a:t>Skill 1: Open and Navigate a Database, continued</a:t>
            </a:r>
            <a:endParaRPr lang="en-US" sz="3200" b="1" dirty="0"/>
          </a:p>
        </p:txBody>
      </p:sp>
      <p:sp>
        <p:nvSpPr>
          <p:cNvPr id="8" name="Content Placeholder 2"/>
          <p:cNvSpPr>
            <a:spLocks noGrp="1"/>
          </p:cNvSpPr>
          <p:nvPr>
            <p:ph idx="1"/>
          </p:nvPr>
        </p:nvSpPr>
        <p:spPr>
          <a:xfrm>
            <a:off x="457200" y="1626706"/>
            <a:ext cx="8229600" cy="4729644"/>
          </a:xfrm>
        </p:spPr>
        <p:txBody>
          <a:bodyPr>
            <a:noAutofit/>
          </a:bodyPr>
          <a:lstStyle/>
          <a:p>
            <a:r>
              <a:rPr lang="en-US" sz="2800" dirty="0" smtClean="0"/>
              <a:t>In the Navigation pane, double-click the appropriate form. The form displays only one record.</a:t>
            </a:r>
          </a:p>
          <a:p>
            <a:r>
              <a:rPr lang="en-US" sz="2800" dirty="0" smtClean="0"/>
              <a:t>Click the Next record button in the Record Navigation bar to display the next record.</a:t>
            </a:r>
          </a:p>
          <a:p>
            <a:r>
              <a:rPr lang="en-US" sz="2800" dirty="0" smtClean="0"/>
              <a:t>Click the New (blank) record button in the Record Navigation bar to display a new blank record. However, do not enter any new data at this time.</a:t>
            </a:r>
          </a:p>
          <a:p>
            <a:r>
              <a:rPr lang="en-US" sz="2800" dirty="0" smtClean="0"/>
              <a:t>Click the Close button to close the form.</a:t>
            </a:r>
            <a:endParaRPr lang="en-US" sz="2800" dirty="0"/>
          </a:p>
        </p:txBody>
      </p:sp>
      <p:sp>
        <p:nvSpPr>
          <p:cNvPr id="2" name="Slide Number Placeholder 1"/>
          <p:cNvSpPr>
            <a:spLocks noGrp="1"/>
          </p:cNvSpPr>
          <p:nvPr>
            <p:ph type="sldNum" sz="quarter" idx="12"/>
          </p:nvPr>
        </p:nvSpPr>
        <p:spPr/>
        <p:txBody>
          <a:bodyPr/>
          <a:lstStyle/>
          <a:p>
            <a:fld id="{C1881F87-F1D1-4E82-B161-792A900F0BBC}" type="slidenum">
              <a:rPr lang="en-US" smtClean="0"/>
              <a:pPr/>
              <a:t>8</a:t>
            </a:fld>
            <a:endParaRPr lang="en-US"/>
          </a:p>
        </p:txBody>
      </p:sp>
      <p:sp>
        <p:nvSpPr>
          <p:cNvPr id="3" name="Date Placeholder 2"/>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806878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881F87-F1D1-4E82-B161-792A900F0BBC}" type="slidenum">
              <a:rPr lang="en-US" smtClean="0"/>
              <a:pPr/>
              <a:t>9</a:t>
            </a:fld>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 y="74889"/>
            <a:ext cx="8905461" cy="62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2590800" y="2643026"/>
            <a:ext cx="1560786" cy="572594"/>
          </a:xfrm>
          <a:prstGeom prst="accentCallout2">
            <a:avLst>
              <a:gd name="adj1" fmla="val 18750"/>
              <a:gd name="adj2" fmla="val -8333"/>
              <a:gd name="adj3" fmla="val 18750"/>
              <a:gd name="adj4" fmla="val -16667"/>
              <a:gd name="adj5" fmla="val 54624"/>
              <a:gd name="adj6" fmla="val -8492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Navigation pane</a:t>
            </a:r>
            <a:endParaRPr lang="en-US" dirty="0"/>
          </a:p>
        </p:txBody>
      </p:sp>
      <p:sp>
        <p:nvSpPr>
          <p:cNvPr id="6" name="Line Callout 2 (Accent Bar) 5"/>
          <p:cNvSpPr/>
          <p:nvPr/>
        </p:nvSpPr>
        <p:spPr>
          <a:xfrm>
            <a:off x="5539409" y="5154312"/>
            <a:ext cx="1560786" cy="572594"/>
          </a:xfrm>
          <a:prstGeom prst="accentCallout2">
            <a:avLst>
              <a:gd name="adj1" fmla="val 18750"/>
              <a:gd name="adj2" fmla="val -8333"/>
              <a:gd name="adj3" fmla="val 18750"/>
              <a:gd name="adj4" fmla="val -16667"/>
              <a:gd name="adj5" fmla="val 163401"/>
              <a:gd name="adj6" fmla="val -7897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Navigation bar</a:t>
            </a:r>
            <a:endParaRPr lang="en-US" dirty="0"/>
          </a:p>
        </p:txBody>
      </p:sp>
    </p:spTree>
    <p:extLst>
      <p:ext uri="{BB962C8B-B14F-4D97-AF65-F5344CB8AC3E}">
        <p14:creationId xmlns:p14="http://schemas.microsoft.com/office/powerpoint/2010/main" val="3754974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3632</Words>
  <Application>Microsoft Office PowerPoint</Application>
  <PresentationFormat>On-screen Show (4:3)</PresentationFormat>
  <Paragraphs>335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Microsoft Access 2010</vt:lpstr>
      <vt:lpstr>PowerPoint Presentation</vt:lpstr>
      <vt:lpstr>PowerPoint Presentation</vt:lpstr>
      <vt:lpstr>Working with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EMC Paradigm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BOwens</cp:lastModifiedBy>
  <cp:revision>43</cp:revision>
  <dcterms:created xsi:type="dcterms:W3CDTF">2010-10-15T16:56:22Z</dcterms:created>
  <dcterms:modified xsi:type="dcterms:W3CDTF">2011-01-24T17:22:40Z</dcterms:modified>
</cp:coreProperties>
</file>