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9" r:id="rId2"/>
    <p:sldId id="257" r:id="rId3"/>
    <p:sldId id="258" r:id="rId4"/>
    <p:sldId id="262" r:id="rId5"/>
    <p:sldId id="263" r:id="rId6"/>
    <p:sldId id="264" r:id="rId7"/>
    <p:sldId id="260" r:id="rId8"/>
    <p:sldId id="265" r:id="rId9"/>
    <p:sldId id="266" r:id="rId10"/>
    <p:sldId id="295"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93"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63" autoAdjust="0"/>
  </p:normalViewPr>
  <p:slideViewPr>
    <p:cSldViewPr>
      <p:cViewPr>
        <p:scale>
          <a:sx n="76" d="100"/>
          <a:sy n="76" d="100"/>
        </p:scale>
        <p:origin x="-346" y="16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EE33A6-CDB1-4129-9F34-AF594B281822}"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85968-F2E9-42F9-8DCF-43DB9A55C82C}" type="slidenum">
              <a:rPr lang="en-US" smtClean="0"/>
              <a:pPr/>
              <a:t>‹#›</a:t>
            </a:fld>
            <a:endParaRPr lang="en-US"/>
          </a:p>
        </p:txBody>
      </p:sp>
    </p:spTree>
    <p:extLst>
      <p:ext uri="{BB962C8B-B14F-4D97-AF65-F5344CB8AC3E}">
        <p14:creationId xmlns:p14="http://schemas.microsoft.com/office/powerpoint/2010/main" val="102901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Module</a:t>
            </a:r>
            <a:r>
              <a:rPr lang="en-US" baseline="0" dirty="0" smtClean="0"/>
              <a:t> 6, you learn about Microsoft Excel 2010. Chapter 1 covers creating an Excel Workbook including entering data and navigating. Chapter 2 deals with performing calculations. In Chapter 3, you use formatting tools to add visual appeal, and finally, in Chapter 4, you will learn about working with charts and graphs.</a:t>
            </a:r>
            <a:endParaRPr lang="en-US" dirty="0" smtClean="0"/>
          </a:p>
          <a:p>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a:t>
            </a:fld>
            <a:endParaRPr lang="en-US"/>
          </a:p>
        </p:txBody>
      </p:sp>
    </p:spTree>
    <p:extLst>
      <p:ext uri="{BB962C8B-B14F-4D97-AF65-F5344CB8AC3E}">
        <p14:creationId xmlns:p14="http://schemas.microsoft.com/office/powerpoint/2010/main" val="31268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Clicking the Select Data button displays a dialog box that shows the current axis labels and legend data. You can click the Edit button and then select the correct cells in the worksheet to change the labels or the information in the legend.</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10</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Column charts compare differences between values over time.</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11</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M6-C4-S3-CocoaProduction</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xlsx</a:t>
            </a:r>
            <a:r>
              <a:rPr lang="en-US" sz="1200" b="0" i="0" u="none" strike="noStrike" kern="1200" baseline="0" dirty="0" smtClean="0">
                <a:solidFill>
                  <a:schemeClr val="tx1"/>
                </a:solidFill>
                <a:latin typeface="+mn-lt"/>
                <a:ea typeface="+mn-ea"/>
                <a:cs typeface="+mn-cs"/>
              </a:rPr>
              <a:t>, the data has been selected that is necessary to include in the Column chart. Using the Column button, the Column chart options are displayed for selection.</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12</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change the chart type, select the chart and click the Chart Tools Design tab. Click the Change Chart Type button in the Type group and then click </a:t>
            </a:r>
            <a:r>
              <a:rPr lang="en-US" sz="1200" b="0" i="1" u="none" strike="noStrike" kern="1200" baseline="0" dirty="0" smtClean="0">
                <a:solidFill>
                  <a:schemeClr val="tx1"/>
                </a:solidFill>
                <a:latin typeface="+mn-lt"/>
                <a:ea typeface="+mn-ea"/>
                <a:cs typeface="+mn-cs"/>
              </a:rPr>
              <a:t>Bar </a:t>
            </a:r>
            <a:r>
              <a:rPr lang="en-US" sz="1200" b="0" i="0" u="none" strike="noStrike" kern="1200" baseline="0" dirty="0" smtClean="0">
                <a:solidFill>
                  <a:schemeClr val="tx1"/>
                </a:solidFill>
                <a:latin typeface="+mn-lt"/>
                <a:ea typeface="+mn-ea"/>
                <a:cs typeface="+mn-cs"/>
              </a:rPr>
              <a:t>in the left pane. Select a bar chart subtype in the right pane and then click OK.</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13</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add labels to a chart to make its elements easier to understand. You can also add individual data labels to show the quantity that a single column or pie slice represents. When you create a chart, Excel adds some labels automatically, based on the data you selected to create the chart. You can add other labels using options on the Chart Tools Layout tab.</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14</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M6-C4-S4-CocoaProduction</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the chart selected and the Chart Tools Layout tab displayed. Selecting the Chart Title button displays the Chart Title options.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can place data labels in various places, such as at the </a:t>
            </a:r>
            <a:r>
              <a:rPr lang="en-US" sz="1200" b="0" i="1" u="none" strike="noStrike" kern="1200" baseline="0" dirty="0" smtClean="0">
                <a:solidFill>
                  <a:schemeClr val="tx1"/>
                </a:solidFill>
                <a:latin typeface="+mn-lt"/>
                <a:ea typeface="+mn-ea"/>
                <a:cs typeface="+mn-cs"/>
              </a:rPr>
              <a:t>Outside End </a:t>
            </a:r>
            <a:r>
              <a:rPr lang="en-US" sz="1200" b="0" i="0" u="none" strike="noStrike" kern="1200" baseline="0" dirty="0" smtClean="0">
                <a:solidFill>
                  <a:schemeClr val="tx1"/>
                </a:solidFill>
                <a:latin typeface="+mn-lt"/>
                <a:ea typeface="+mn-ea"/>
                <a:cs typeface="+mn-cs"/>
              </a:rPr>
              <a:t>of the data point, the </a:t>
            </a:r>
            <a:r>
              <a:rPr lang="en-US" sz="1200" b="0" i="1" u="none" strike="noStrike" kern="1200" baseline="0" dirty="0" smtClean="0">
                <a:solidFill>
                  <a:schemeClr val="tx1"/>
                </a:solidFill>
                <a:latin typeface="+mn-lt"/>
                <a:ea typeface="+mn-ea"/>
                <a:cs typeface="+mn-cs"/>
              </a:rPr>
              <a:t>Inside End </a:t>
            </a:r>
            <a:r>
              <a:rPr lang="en-US" sz="1200" b="0" i="0" u="none" strike="noStrike" kern="1200" baseline="0" dirty="0" smtClean="0">
                <a:solidFill>
                  <a:schemeClr val="tx1"/>
                </a:solidFill>
                <a:latin typeface="+mn-lt"/>
                <a:ea typeface="+mn-ea"/>
                <a:cs typeface="+mn-cs"/>
              </a:rPr>
              <a:t>of the data point, and </a:t>
            </a:r>
            <a:r>
              <a:rPr lang="en-US" sz="1200" b="0" i="1" u="none" strike="noStrike" kern="1200" baseline="0" dirty="0" smtClean="0">
                <a:solidFill>
                  <a:schemeClr val="tx1"/>
                </a:solidFill>
                <a:latin typeface="+mn-lt"/>
                <a:ea typeface="+mn-ea"/>
                <a:cs typeface="+mn-cs"/>
              </a:rPr>
              <a:t>Center </a:t>
            </a:r>
            <a:r>
              <a:rPr lang="en-US" sz="1200" b="0" i="0" u="none" strike="noStrike" kern="1200" baseline="0" dirty="0" smtClean="0">
                <a:solidFill>
                  <a:schemeClr val="tx1"/>
                </a:solidFill>
                <a:latin typeface="+mn-lt"/>
                <a:ea typeface="+mn-ea"/>
                <a:cs typeface="+mn-cs"/>
              </a:rPr>
              <a:t>on the data point.  For some chart types, you can also select a </a:t>
            </a:r>
            <a:r>
              <a:rPr lang="en-US" sz="1200" b="0" i="1" u="none" strike="noStrike" kern="1200" baseline="0" dirty="0" smtClean="0">
                <a:solidFill>
                  <a:schemeClr val="tx1"/>
                </a:solidFill>
                <a:latin typeface="+mn-lt"/>
                <a:ea typeface="+mn-ea"/>
                <a:cs typeface="+mn-cs"/>
              </a:rPr>
              <a:t>Best Fit </a:t>
            </a:r>
            <a:r>
              <a:rPr lang="en-US" sz="1200" b="0" i="0" u="none" strike="noStrike" kern="1200" baseline="0" dirty="0" smtClean="0">
                <a:solidFill>
                  <a:schemeClr val="tx1"/>
                </a:solidFill>
                <a:latin typeface="+mn-lt"/>
                <a:ea typeface="+mn-ea"/>
                <a:cs typeface="+mn-cs"/>
              </a:rPr>
              <a:t>option that places the data labels where Excel determines they fit best in the chart.</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15</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use the Axis Titles button in the Labels group on the Chart Tools Layout tab to add titles to the horizontal and vertical axes.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16</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0" i="1" u="none" strike="noStrike" kern="1200" baseline="0" dirty="0" smtClean="0">
                <a:solidFill>
                  <a:schemeClr val="tx1"/>
                </a:solidFill>
                <a:latin typeface="+mn-lt"/>
                <a:ea typeface="+mn-ea"/>
                <a:cs typeface="+mn-cs"/>
              </a:rPr>
              <a:t>pie chart </a:t>
            </a:r>
            <a:r>
              <a:rPr lang="en-US" sz="1200" b="0" i="0" u="none" strike="noStrike" kern="1200" baseline="0" dirty="0" smtClean="0">
                <a:solidFill>
                  <a:schemeClr val="tx1"/>
                </a:solidFill>
                <a:latin typeface="+mn-lt"/>
                <a:ea typeface="+mn-ea"/>
                <a:cs typeface="+mn-cs"/>
              </a:rPr>
              <a:t>is a circular chart that is divided into parts. Each part represents a percentage of the total quantity.</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17</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M6-C4-S5-CocoaProduction</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data has been selected that is necessary to include in the Pie chart. A pie chart can contain only one data</a:t>
            </a:r>
          </a:p>
          <a:p>
            <a:r>
              <a:rPr lang="en-US" sz="1200" b="0" i="0" u="none" strike="noStrike" kern="1200" baseline="0" dirty="0" smtClean="0">
                <a:solidFill>
                  <a:schemeClr val="tx1"/>
                </a:solidFill>
                <a:latin typeface="+mn-lt"/>
                <a:ea typeface="+mn-ea"/>
                <a:cs typeface="+mn-cs"/>
              </a:rPr>
              <a:t>series. Using the Pie button, the Pie chart options are displayed for selection.</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18</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By default, Excel places the legend at the right side of the chart. You can change the position of the legend by clicking the Legend button in the Chart Tools Layout tab and selecting an option from the dropdown list. You can even remove the legend if you think the reader can easily understand the chart without it.</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19</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chapter in the Excel module deals with working with charts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a:t>
            </a:fld>
            <a:endParaRPr lang="en-US"/>
          </a:p>
        </p:txBody>
      </p:sp>
    </p:spTree>
    <p:extLst>
      <p:ext uri="{BB962C8B-B14F-4D97-AF65-F5344CB8AC3E}">
        <p14:creationId xmlns:p14="http://schemas.microsoft.com/office/powerpoint/2010/main" val="245360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rotate the pie chart and you can </a:t>
            </a:r>
            <a:r>
              <a:rPr lang="en-US" sz="1200" b="0" i="1" u="none" strike="noStrike" kern="1200" baseline="0" dirty="0" smtClean="0">
                <a:solidFill>
                  <a:schemeClr val="tx1"/>
                </a:solidFill>
                <a:latin typeface="+mn-lt"/>
                <a:ea typeface="+mn-ea"/>
                <a:cs typeface="+mn-cs"/>
              </a:rPr>
              <a:t>explode </a:t>
            </a:r>
            <a:r>
              <a:rPr lang="en-US" sz="1200" b="0" i="0" u="none" strike="noStrike" kern="1200" baseline="0" dirty="0" smtClean="0">
                <a:solidFill>
                  <a:schemeClr val="tx1"/>
                </a:solidFill>
                <a:latin typeface="+mn-lt"/>
                <a:ea typeface="+mn-ea"/>
                <a:cs typeface="+mn-cs"/>
              </a:rPr>
              <a:t>a slice away from the rest of the pie chart. An exploded slice sits outside the circle of the pie, to call attention to the content or data it represents. Also, by default, data labels display as numbers or figures, such as 1011. However, the data labels in pie charts typically display as a percentage, such as 80%.</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20</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in</a:t>
            </a:r>
            <a:r>
              <a:rPr lang="en-US" baseline="0" dirty="0" smtClean="0"/>
              <a:t> </a:t>
            </a:r>
            <a:r>
              <a:rPr lang="en-US" sz="1200" b="1" i="0" u="none" strike="noStrike" kern="1200" baseline="0" dirty="0" smtClean="0">
                <a:solidFill>
                  <a:schemeClr val="tx1"/>
                </a:solidFill>
                <a:latin typeface="+mn-lt"/>
                <a:ea typeface="+mn-ea"/>
                <a:cs typeface="+mn-cs"/>
              </a:rPr>
              <a:t>Lastname-M6-C4-S6-CocoaProduction.xlsx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pie chart is selected. This opens the Chart Tools Layout tab. Clicking the Data Labels button shows the Data Labels options.</a:t>
            </a:r>
          </a:p>
        </p:txBody>
      </p:sp>
      <p:sp>
        <p:nvSpPr>
          <p:cNvPr id="4" name="Slide Number Placeholder 3"/>
          <p:cNvSpPr>
            <a:spLocks noGrp="1"/>
          </p:cNvSpPr>
          <p:nvPr>
            <p:ph type="sldNum" sz="quarter" idx="10"/>
          </p:nvPr>
        </p:nvSpPr>
        <p:spPr/>
        <p:txBody>
          <a:bodyPr/>
          <a:lstStyle/>
          <a:p>
            <a:fld id="{5A91FD1F-72DF-4B8E-AE3B-AF1198490249}" type="slidenum">
              <a:rPr lang="en-US" smtClean="0"/>
              <a:pPr/>
              <a:t>21</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Another way to modify the chart colors is to apply a chart style. Chart styles change the chart color, and they may also change the chart background color</a:t>
            </a:r>
          </a:p>
          <a:p>
            <a:r>
              <a:rPr lang="en-US" sz="1200" b="0" i="0" u="none" strike="noStrike" kern="1200" baseline="0" dirty="0" smtClean="0">
                <a:solidFill>
                  <a:schemeClr val="tx1"/>
                </a:solidFill>
                <a:latin typeface="+mn-lt"/>
                <a:ea typeface="+mn-ea"/>
                <a:cs typeface="+mn-cs"/>
              </a:rPr>
              <a:t>and apply other effects. You can change the chart style by clicking the More button to the right of the Chart Styles group on the Chart Tools Design tab and then clicking a different chart style.</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22</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In Slide Show View, click the Answer button for Question 1 after you believe that you know the correct answer. The correct answer will be displayed. Then click the Answer button for Question 2 and that answer will appear. Continue repeating these steps for all four questions in order. When complete, click the Next Slide button.</a:t>
            </a:r>
          </a:p>
          <a:p>
            <a:endParaRPr lang="en-CA" baseline="0" dirty="0" smtClean="0"/>
          </a:p>
          <a:p>
            <a:r>
              <a:rPr lang="en-CA" dirty="0" smtClean="0"/>
              <a:t>These Checkpoints are designed to provide you with an opportunity to reflect on a few concepts at a time.</a:t>
            </a:r>
          </a:p>
        </p:txBody>
      </p:sp>
      <p:sp>
        <p:nvSpPr>
          <p:cNvPr id="4" name="Slide Number Placeholder 3"/>
          <p:cNvSpPr>
            <a:spLocks noGrp="1"/>
          </p:cNvSpPr>
          <p:nvPr>
            <p:ph type="sldNum" sz="quarter" idx="10"/>
          </p:nvPr>
        </p:nvSpPr>
        <p:spPr/>
        <p:txBody>
          <a:bodyPr/>
          <a:lstStyle/>
          <a:p>
            <a:fld id="{8DF85968-F2E9-42F9-8DCF-43DB9A55C82C}" type="slidenum">
              <a:rPr lang="en-US" smtClean="0"/>
              <a:pPr/>
              <a:t>23</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is a summary of the Excel Chapter 4 tasks.</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24</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chapter is about creating and modifying charts. You can</a:t>
            </a:r>
            <a:r>
              <a:rPr lang="en-US" sz="1200" b="0" i="0" u="none" strike="noStrike" kern="1200" baseline="0" dirty="0" smtClean="0">
                <a:solidFill>
                  <a:schemeClr val="tx1"/>
                </a:solidFill>
                <a:latin typeface="+mn-lt"/>
                <a:ea typeface="+mn-ea"/>
                <a:cs typeface="+mn-cs"/>
              </a:rPr>
              <a:t> create a variety of chart types in Excel, including pie, bar, and line.</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3</a:t>
            </a:fld>
            <a:endParaRPr lang="en-US"/>
          </a:p>
        </p:txBody>
      </p:sp>
    </p:spTree>
    <p:extLst>
      <p:ext uri="{BB962C8B-B14F-4D97-AF65-F5344CB8AC3E}">
        <p14:creationId xmlns:p14="http://schemas.microsoft.com/office/powerpoint/2010/main" val="365507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 have a lot of numbers in a worksheet, a chart can simplify your understanding of the data by showing it in a visual arrangement. When you represent the data in a chart, you can easily show patterns or trends in the data.</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4</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line chart can use multiple series of data from the worksheet. Once you create the line chart, you move and size the chart.</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5</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creating a chart, rest the mouse pointer on a chart subtype to display the name of the chart.  In this line chart in </a:t>
            </a:r>
            <a:r>
              <a:rPr lang="en-US" sz="1200" b="1" i="0" u="none" strike="noStrike" kern="1200" baseline="0" dirty="0" smtClean="0">
                <a:solidFill>
                  <a:schemeClr val="tx1"/>
                </a:solidFill>
                <a:latin typeface="+mn-lt"/>
                <a:ea typeface="+mn-ea"/>
                <a:cs typeface="+mn-cs"/>
              </a:rPr>
              <a:t>M6-C4-S1-CocoaProduction.xlsx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chart legend tells you which line belongs to which category of data.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A91FD1F-72DF-4B8E-AE3B-AF1198490249}" type="slidenum">
              <a:rPr lang="en-US" smtClean="0"/>
              <a:pPr/>
              <a:t>6</a:t>
            </a:fld>
            <a:endParaRPr lang="en-US" dirty="0"/>
          </a:p>
        </p:txBody>
      </p:sp>
    </p:spTree>
    <p:extLst>
      <p:ext uri="{BB962C8B-B14F-4D97-AF65-F5344CB8AC3E}">
        <p14:creationId xmlns:p14="http://schemas.microsoft.com/office/powerpoint/2010/main" val="90319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move the chart to a new worksheet by first selecting the chart. When you select a chart, the Chart Tools Design tab becomes the active tab. To move the chart, click the Move Chart button in the Location group and then select the </a:t>
            </a:r>
            <a:r>
              <a:rPr lang="en-US" sz="1200" b="0" i="1" u="none" strike="noStrike" kern="1200" baseline="0" dirty="0" smtClean="0">
                <a:solidFill>
                  <a:schemeClr val="tx1"/>
                </a:solidFill>
                <a:latin typeface="+mn-lt"/>
                <a:ea typeface="+mn-ea"/>
                <a:cs typeface="+mn-cs"/>
              </a:rPr>
              <a:t>New sheet </a:t>
            </a:r>
            <a:r>
              <a:rPr lang="en-US" sz="1200" b="0" i="0" u="none" strike="noStrike" kern="1200" baseline="0" dirty="0" smtClean="0">
                <a:solidFill>
                  <a:schemeClr val="tx1"/>
                </a:solidFill>
                <a:latin typeface="+mn-lt"/>
                <a:ea typeface="+mn-ea"/>
                <a:cs typeface="+mn-cs"/>
              </a:rPr>
              <a:t>option in the Move Chart dialog box.</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7</a:t>
            </a:fld>
            <a:endParaRPr lang="en-US"/>
          </a:p>
        </p:txBody>
      </p:sp>
    </p:spTree>
    <p:extLst>
      <p:ext uri="{BB962C8B-B14F-4D97-AF65-F5344CB8AC3E}">
        <p14:creationId xmlns:p14="http://schemas.microsoft.com/office/powerpoint/2010/main" val="38752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you select a chart, colored boxes appear around the data that you used to create the chart. Different colored boxes appear around the different parts of the chart. If you change a number in the data series or add another row to the data series, the chart automatically updates because it is linked to the worksheet data.</a:t>
            </a:r>
            <a:endParaRPr lang="en-US" dirty="0"/>
          </a:p>
        </p:txBody>
      </p:sp>
      <p:sp>
        <p:nvSpPr>
          <p:cNvPr id="4" name="Slide Number Placeholder 3"/>
          <p:cNvSpPr>
            <a:spLocks noGrp="1"/>
          </p:cNvSpPr>
          <p:nvPr>
            <p:ph type="sldNum" sz="quarter" idx="10"/>
          </p:nvPr>
        </p:nvSpPr>
        <p:spPr/>
        <p:txBody>
          <a:bodyPr/>
          <a:lstStyle/>
          <a:p>
            <a:fld id="{8DF85968-F2E9-42F9-8DCF-43DB9A55C82C}" type="slidenum">
              <a:rPr lang="en-US" smtClean="0"/>
              <a:pPr/>
              <a:t>8</a:t>
            </a:fld>
            <a:endParaRPr lang="en-US"/>
          </a:p>
        </p:txBody>
      </p:sp>
    </p:spTree>
    <p:extLst>
      <p:ext uri="{BB962C8B-B14F-4D97-AF65-F5344CB8AC3E}">
        <p14:creationId xmlns:p14="http://schemas.microsoft.com/office/powerpoint/2010/main" val="10296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sz="1200" b="1" i="0" u="none" strike="noStrike" kern="1200" baseline="0" dirty="0" smtClean="0">
                <a:solidFill>
                  <a:schemeClr val="tx1"/>
                </a:solidFill>
                <a:latin typeface="+mn-lt"/>
                <a:ea typeface="+mn-ea"/>
                <a:cs typeface="+mn-cs"/>
              </a:rPr>
              <a:t>Lastname-M6-C4-S2-Cocoa Production.xlsx</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you see that the chart has been selected and the blue selection box around the chart data is showing. The </a:t>
            </a:r>
            <a:r>
              <a:rPr lang="en-US" sz="1200" b="0" i="1" u="none" strike="noStrike" kern="1200" baseline="0" dirty="0" smtClean="0">
                <a:solidFill>
                  <a:schemeClr val="tx1"/>
                </a:solidFill>
                <a:latin typeface="+mn-lt"/>
                <a:ea typeface="+mn-ea"/>
                <a:cs typeface="+mn-cs"/>
              </a:rPr>
              <a:t>data series </a:t>
            </a:r>
            <a:r>
              <a:rPr lang="en-US" sz="1200" b="0" i="0" u="none" strike="noStrike" kern="1200" baseline="0" dirty="0" smtClean="0">
                <a:solidFill>
                  <a:schemeClr val="tx1"/>
                </a:solidFill>
                <a:latin typeface="+mn-lt"/>
                <a:ea typeface="+mn-ea"/>
                <a:cs typeface="+mn-cs"/>
              </a:rPr>
              <a:t>used to create this chart has a blue box around it. To add the data in row 13 to the chart, drag the selection handle on the bottom right of the selection box down to include the row 13 data.</a:t>
            </a:r>
          </a:p>
        </p:txBody>
      </p:sp>
      <p:sp>
        <p:nvSpPr>
          <p:cNvPr id="4" name="Slide Number Placeholder 3"/>
          <p:cNvSpPr>
            <a:spLocks noGrp="1"/>
          </p:cNvSpPr>
          <p:nvPr>
            <p:ph type="sldNum" sz="quarter" idx="10"/>
          </p:nvPr>
        </p:nvSpPr>
        <p:spPr/>
        <p:txBody>
          <a:bodyPr/>
          <a:lstStyle/>
          <a:p>
            <a:fld id="{5A91FD1F-72DF-4B8E-AE3B-AF1198490249}" type="slidenum">
              <a:rPr lang="en-US" smtClean="0"/>
              <a:pPr/>
              <a:t>9</a:t>
            </a:fld>
            <a:endParaRPr lang="en-US" dirty="0"/>
          </a:p>
        </p:txBody>
      </p:sp>
    </p:spTree>
    <p:extLst>
      <p:ext uri="{BB962C8B-B14F-4D97-AF65-F5344CB8AC3E}">
        <p14:creationId xmlns:p14="http://schemas.microsoft.com/office/powerpoint/2010/main" val="90319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416757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272290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94940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134565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Paradigm Publishing, Inc.</a:t>
            </a:r>
            <a:endParaRPr lang="en-US"/>
          </a:p>
        </p:txBody>
      </p:sp>
      <p:sp>
        <p:nvSpPr>
          <p:cNvPr id="5" name="Footer Placeholder 4"/>
          <p:cNvSpPr>
            <a:spLocks noGrp="1"/>
          </p:cNvSpPr>
          <p:nvPr>
            <p:ph type="ftr" sz="quarter" idx="11"/>
          </p:nvPr>
        </p:nvSpPr>
        <p:spPr/>
        <p:txBody>
          <a:bodyPr/>
          <a:lstStyle/>
          <a:p>
            <a:r>
              <a:rPr lang="en-US" smtClean="0"/>
              <a:t>© Paradigm Publishing, Inc.</a:t>
            </a:r>
            <a:endParaRPr lang="en-US"/>
          </a:p>
        </p:txBody>
      </p:sp>
      <p:sp>
        <p:nvSpPr>
          <p:cNvPr id="6" name="Slide Number Placeholder 5"/>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41081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r>
              <a:rPr lang="en-US" smtClean="0"/>
              <a:t>© Paradigm Publishing, Inc.</a:t>
            </a:r>
            <a:endParaRPr lang="en-US"/>
          </a:p>
        </p:txBody>
      </p:sp>
      <p:sp>
        <p:nvSpPr>
          <p:cNvPr id="7" name="Slide Number Placeholder 6"/>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6011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Paradigm Publishing, Inc.</a:t>
            </a:r>
            <a:endParaRPr lang="en-US"/>
          </a:p>
        </p:txBody>
      </p:sp>
      <p:sp>
        <p:nvSpPr>
          <p:cNvPr id="8" name="Footer Placeholder 7"/>
          <p:cNvSpPr>
            <a:spLocks noGrp="1"/>
          </p:cNvSpPr>
          <p:nvPr>
            <p:ph type="ftr" sz="quarter" idx="11"/>
          </p:nvPr>
        </p:nvSpPr>
        <p:spPr/>
        <p:txBody>
          <a:bodyPr/>
          <a:lstStyle/>
          <a:p>
            <a:r>
              <a:rPr lang="en-US" smtClean="0"/>
              <a:t>© Paradigm Publishing, Inc.</a:t>
            </a:r>
            <a:endParaRPr lang="en-US"/>
          </a:p>
        </p:txBody>
      </p:sp>
      <p:sp>
        <p:nvSpPr>
          <p:cNvPr id="9" name="Slide Number Placeholder 8"/>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81382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Paradigm Publishing, Inc.</a:t>
            </a:r>
            <a:endParaRPr lang="en-US"/>
          </a:p>
        </p:txBody>
      </p:sp>
      <p:sp>
        <p:nvSpPr>
          <p:cNvPr id="4" name="Footer Placeholder 3"/>
          <p:cNvSpPr>
            <a:spLocks noGrp="1"/>
          </p:cNvSpPr>
          <p:nvPr>
            <p:ph type="ftr" sz="quarter" idx="11"/>
          </p:nvPr>
        </p:nvSpPr>
        <p:spPr/>
        <p:txBody>
          <a:bodyPr/>
          <a:lstStyle/>
          <a:p>
            <a:r>
              <a:rPr lang="en-US" smtClean="0"/>
              <a:t>© Paradigm Publishing, Inc.</a:t>
            </a:r>
            <a:endParaRPr lang="en-US"/>
          </a:p>
        </p:txBody>
      </p:sp>
      <p:sp>
        <p:nvSpPr>
          <p:cNvPr id="5" name="Slide Number Placeholder 4"/>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126113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Footer Placeholder 2"/>
          <p:cNvSpPr>
            <a:spLocks noGrp="1"/>
          </p:cNvSpPr>
          <p:nvPr>
            <p:ph type="ftr" sz="quarter" idx="11"/>
          </p:nvPr>
        </p:nvSpPr>
        <p:spPr/>
        <p:txBody>
          <a:bodyPr/>
          <a:lstStyle/>
          <a:p>
            <a:r>
              <a:rPr lang="en-US" smtClean="0"/>
              <a:t>© Paradigm Publishing, Inc.</a:t>
            </a:r>
            <a:endParaRPr lang="en-US"/>
          </a:p>
        </p:txBody>
      </p:sp>
      <p:sp>
        <p:nvSpPr>
          <p:cNvPr id="4" name="Slide Number Placeholder 3"/>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2347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r>
              <a:rPr lang="en-US" smtClean="0"/>
              <a:t>© Paradigm Publishing, Inc.</a:t>
            </a:r>
            <a:endParaRPr lang="en-US"/>
          </a:p>
        </p:txBody>
      </p:sp>
      <p:sp>
        <p:nvSpPr>
          <p:cNvPr id="7" name="Slide Number Placeholder 6"/>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355170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a:t>
            </a:r>
            <a:endParaRPr lang="en-US"/>
          </a:p>
        </p:txBody>
      </p:sp>
      <p:sp>
        <p:nvSpPr>
          <p:cNvPr id="6" name="Footer Placeholder 5"/>
          <p:cNvSpPr>
            <a:spLocks noGrp="1"/>
          </p:cNvSpPr>
          <p:nvPr>
            <p:ph type="ftr" sz="quarter" idx="11"/>
          </p:nvPr>
        </p:nvSpPr>
        <p:spPr/>
        <p:txBody>
          <a:bodyPr/>
          <a:lstStyle/>
          <a:p>
            <a:r>
              <a:rPr lang="en-US" smtClean="0"/>
              <a:t>© Paradigm Publishing, Inc.</a:t>
            </a:r>
            <a:endParaRPr lang="en-US"/>
          </a:p>
        </p:txBody>
      </p:sp>
      <p:sp>
        <p:nvSpPr>
          <p:cNvPr id="7" name="Slide Number Placeholder 6"/>
          <p:cNvSpPr>
            <a:spLocks noGrp="1"/>
          </p:cNvSpPr>
          <p:nvPr>
            <p:ph type="sldNum" sz="quarter" idx="12"/>
          </p:nvPr>
        </p:nvSpPr>
        <p:spPr/>
        <p:txBody>
          <a:bodyPr/>
          <a:lstStyle/>
          <a:p>
            <a:fld id="{E7086D01-9746-46FA-9847-BAEC81550012}" type="slidenum">
              <a:rPr lang="en-US" smtClean="0"/>
              <a:pPr/>
              <a:t>‹#›</a:t>
            </a:fld>
            <a:endParaRPr lang="en-US"/>
          </a:p>
        </p:txBody>
      </p:sp>
    </p:spTree>
    <p:extLst>
      <p:ext uri="{BB962C8B-B14F-4D97-AF65-F5344CB8AC3E}">
        <p14:creationId xmlns:p14="http://schemas.microsoft.com/office/powerpoint/2010/main" val="86409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 Paradigm Publishing, Inc.</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Paradigm Publishing,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86D01-9746-46FA-9847-BAEC81550012}" type="slidenum">
              <a:rPr lang="en-US" smtClean="0"/>
              <a:pPr/>
              <a:t>‹#›</a:t>
            </a:fld>
            <a:endParaRPr lang="en-US"/>
          </a:p>
        </p:txBody>
      </p:sp>
    </p:spTree>
    <p:extLst>
      <p:ext uri="{BB962C8B-B14F-4D97-AF65-F5344CB8AC3E}">
        <p14:creationId xmlns:p14="http://schemas.microsoft.com/office/powerpoint/2010/main" val="45903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 module.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239165" y="404075"/>
            <a:ext cx="2629246"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6</a:t>
            </a:r>
            <a:endParaRPr lang="en-US" sz="4500" b="1" dirty="0">
              <a:solidFill>
                <a:schemeClr val="bg1"/>
              </a:solidFill>
              <a:latin typeface="Arial Narrow"/>
              <a:cs typeface="Arial Narrow"/>
            </a:endParaRPr>
          </a:p>
        </p:txBody>
      </p:sp>
      <p:sp>
        <p:nvSpPr>
          <p:cNvPr id="4" name="Title 1"/>
          <p:cNvSpPr>
            <a:spLocks noGrp="1"/>
          </p:cNvSpPr>
          <p:nvPr>
            <p:ph type="title"/>
          </p:nvPr>
        </p:nvSpPr>
        <p:spPr>
          <a:xfrm>
            <a:off x="2868817" y="274638"/>
            <a:ext cx="5817982" cy="1143000"/>
          </a:xfrm>
        </p:spPr>
        <p:txBody>
          <a:bodyPr/>
          <a:lstStyle/>
          <a:p>
            <a:r>
              <a:rPr lang="en-US" dirty="0" smtClean="0"/>
              <a:t>Microsoft Excel 2010</a:t>
            </a:r>
            <a:endParaRPr lang="en-US" dirty="0"/>
          </a:p>
        </p:txBody>
      </p:sp>
      <p:sp>
        <p:nvSpPr>
          <p:cNvPr id="7" name="Content Placeholder 2"/>
          <p:cNvSpPr>
            <a:spLocks noGrp="1"/>
          </p:cNvSpPr>
          <p:nvPr>
            <p:ph idx="1"/>
          </p:nvPr>
        </p:nvSpPr>
        <p:spPr>
          <a:xfrm>
            <a:off x="591207" y="2133600"/>
            <a:ext cx="7961585" cy="3665484"/>
          </a:xfrm>
        </p:spPr>
        <p:txBody>
          <a:bodyPr>
            <a:normAutofit/>
          </a:bodyPr>
          <a:lstStyle/>
          <a:p>
            <a:pPr marL="0" indent="0">
              <a:buNone/>
            </a:pPr>
            <a:r>
              <a:rPr lang="en-US" sz="3600" dirty="0" smtClean="0"/>
              <a:t>Chapter 1: Creating an Excel Workbook</a:t>
            </a:r>
          </a:p>
          <a:p>
            <a:pPr marL="2065338" indent="-2065338">
              <a:buNone/>
            </a:pPr>
            <a:r>
              <a:rPr lang="en-US" sz="3600" dirty="0" smtClean="0"/>
              <a:t>Chapter 2: Working with Formulas and Functions</a:t>
            </a:r>
          </a:p>
          <a:p>
            <a:pPr marL="0" indent="0">
              <a:buNone/>
            </a:pPr>
            <a:r>
              <a:rPr lang="en-US" sz="3600" dirty="0" smtClean="0"/>
              <a:t>Chapter 3: Formatting Cells</a:t>
            </a:r>
          </a:p>
          <a:p>
            <a:pPr marL="0" indent="0">
              <a:buNone/>
            </a:pPr>
            <a:r>
              <a:rPr lang="en-US" sz="3600" dirty="0" smtClean="0"/>
              <a:t>Chapter 4: Working with Charts</a:t>
            </a:r>
            <a:endParaRPr lang="en-US" sz="3600" dirty="0"/>
          </a:p>
        </p:txBody>
      </p:sp>
      <p:sp>
        <p:nvSpPr>
          <p:cNvPr id="9" name="Slide Number Placeholder 6"/>
          <p:cNvSpPr>
            <a:spLocks noGrp="1"/>
          </p:cNvSpPr>
          <p:nvPr>
            <p:ph type="sldNum" sz="quarter" idx="12"/>
          </p:nvPr>
        </p:nvSpPr>
        <p:spPr>
          <a:xfrm>
            <a:off x="6553200" y="6356350"/>
            <a:ext cx="2133600" cy="365125"/>
          </a:xfrm>
        </p:spPr>
        <p:txBody>
          <a:bodyPr/>
          <a:lstStyle/>
          <a:p>
            <a:fld id="{C1881F87-F1D1-4E82-B161-792A900F0BBC}" type="slidenum">
              <a:rPr lang="en-US" smtClean="0"/>
              <a:pPr/>
              <a:t>1</a:t>
            </a:fld>
            <a:endParaRPr lang="en-US" dirty="0"/>
          </a:p>
        </p:txBody>
      </p:sp>
      <p:sp>
        <p:nvSpPr>
          <p:cNvPr id="2" name="Date Placeholder 1"/>
          <p:cNvSpPr>
            <a:spLocks noGrp="1"/>
          </p:cNvSpPr>
          <p:nvPr>
            <p:ph type="dt" sz="half" idx="10"/>
          </p:nvPr>
        </p:nvSpPr>
        <p:spPr/>
        <p:txBody>
          <a:bodyPr/>
          <a:lstStyle/>
          <a:p>
            <a:r>
              <a:rPr lang="en-US" smtClean="0"/>
              <a:t>© Paradigm Publishing, Inc.</a:t>
            </a:r>
            <a:endParaRPr lang="en-US" dirty="0"/>
          </a:p>
        </p:txBody>
      </p:sp>
    </p:spTree>
    <p:extLst>
      <p:ext uri="{BB962C8B-B14F-4D97-AF65-F5344CB8AC3E}">
        <p14:creationId xmlns:p14="http://schemas.microsoft.com/office/powerpoint/2010/main" val="3103675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945445"/>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10</a:t>
            </a:fld>
            <a:endParaRPr lang="en-US"/>
          </a:p>
        </p:txBody>
      </p:sp>
      <p:pic>
        <p:nvPicPr>
          <p:cNvPr id="6" name="Picture 5" descr="taking-it-further.png"/>
          <p:cNvPicPr>
            <a:picLocks noChangeAspect="1"/>
          </p:cNvPicPr>
          <p:nvPr/>
        </p:nvPicPr>
        <p:blipFill>
          <a:blip r:embed="rId4" cstate="print"/>
          <a:stretch>
            <a:fillRect/>
          </a:stretch>
        </p:blipFill>
        <p:spPr>
          <a:xfrm>
            <a:off x="618871" y="1960296"/>
            <a:ext cx="2940959" cy="465652"/>
          </a:xfrm>
          <a:prstGeom prst="rect">
            <a:avLst/>
          </a:prstGeom>
        </p:spPr>
      </p:pic>
      <p:sp>
        <p:nvSpPr>
          <p:cNvPr id="7" name="Rounded Rectangle 6"/>
          <p:cNvSpPr/>
          <p:nvPr/>
        </p:nvSpPr>
        <p:spPr>
          <a:xfrm>
            <a:off x="450044" y="2698630"/>
            <a:ext cx="8243911" cy="34888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70C0"/>
                </a:solidFill>
              </a:rPr>
              <a:t>Editing Chart Data  </a:t>
            </a:r>
            <a:r>
              <a:rPr lang="en-US" sz="3200" dirty="0" smtClean="0">
                <a:solidFill>
                  <a:prstClr val="black">
                    <a:tint val="75000"/>
                  </a:prstClr>
                </a:solidFill>
              </a:rPr>
              <a:t>Sometimes </a:t>
            </a:r>
            <a:r>
              <a:rPr lang="en-US" sz="3200" dirty="0">
                <a:solidFill>
                  <a:prstClr val="black">
                    <a:tint val="75000"/>
                  </a:prstClr>
                </a:solidFill>
              </a:rPr>
              <a:t>when </a:t>
            </a:r>
            <a:r>
              <a:rPr lang="en-US" sz="3200" dirty="0" smtClean="0">
                <a:solidFill>
                  <a:prstClr val="black">
                    <a:tint val="75000"/>
                  </a:prstClr>
                </a:solidFill>
              </a:rPr>
              <a:t>you create </a:t>
            </a:r>
            <a:r>
              <a:rPr lang="en-US" sz="3200" dirty="0">
                <a:solidFill>
                  <a:prstClr val="black">
                    <a:tint val="75000"/>
                  </a:prstClr>
                </a:solidFill>
              </a:rPr>
              <a:t>a chart, the labels along an axis </a:t>
            </a:r>
            <a:r>
              <a:rPr lang="en-US" sz="3200" dirty="0" smtClean="0">
                <a:solidFill>
                  <a:prstClr val="black">
                    <a:tint val="75000"/>
                  </a:prstClr>
                </a:solidFill>
              </a:rPr>
              <a:t>or in </a:t>
            </a:r>
            <a:r>
              <a:rPr lang="en-US" sz="3200" dirty="0">
                <a:solidFill>
                  <a:prstClr val="black">
                    <a:tint val="75000"/>
                  </a:prstClr>
                </a:solidFill>
              </a:rPr>
              <a:t>the legend do not appear just the </a:t>
            </a:r>
            <a:r>
              <a:rPr lang="en-US" sz="3200" dirty="0" smtClean="0">
                <a:solidFill>
                  <a:prstClr val="black">
                    <a:tint val="75000"/>
                  </a:prstClr>
                </a:solidFill>
              </a:rPr>
              <a:t>way you </a:t>
            </a:r>
            <a:r>
              <a:rPr lang="en-US" sz="3200" dirty="0">
                <a:solidFill>
                  <a:prstClr val="black">
                    <a:tint val="75000"/>
                  </a:prstClr>
                </a:solidFill>
              </a:rPr>
              <a:t>would like. You can use the Select </a:t>
            </a:r>
            <a:r>
              <a:rPr lang="en-US" sz="3200" dirty="0" smtClean="0">
                <a:solidFill>
                  <a:prstClr val="black">
                    <a:tint val="75000"/>
                  </a:prstClr>
                </a:solidFill>
              </a:rPr>
              <a:t>Data button </a:t>
            </a:r>
            <a:r>
              <a:rPr lang="en-US" sz="3200" dirty="0">
                <a:solidFill>
                  <a:prstClr val="black">
                    <a:tint val="75000"/>
                  </a:prstClr>
                </a:solidFill>
              </a:rPr>
              <a:t>in the Data group on the Chart </a:t>
            </a:r>
            <a:r>
              <a:rPr lang="en-US" sz="3200" dirty="0" smtClean="0">
                <a:solidFill>
                  <a:prstClr val="black">
                    <a:tint val="75000"/>
                  </a:prstClr>
                </a:solidFill>
              </a:rPr>
              <a:t>Tools Design </a:t>
            </a:r>
            <a:r>
              <a:rPr lang="en-US" sz="3200" dirty="0">
                <a:solidFill>
                  <a:prstClr val="black">
                    <a:tint val="75000"/>
                  </a:prstClr>
                </a:solidFill>
              </a:rPr>
              <a:t>tab to edit this chart data.</a:t>
            </a:r>
          </a:p>
        </p:txBody>
      </p:sp>
    </p:spTree>
    <p:extLst>
      <p:ext uri="{BB962C8B-B14F-4D97-AF65-F5344CB8AC3E}">
        <p14:creationId xmlns:p14="http://schemas.microsoft.com/office/powerpoint/2010/main" val="3688890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11</a:t>
            </a:fld>
            <a:endParaRPr lang="en-US"/>
          </a:p>
        </p:txBody>
      </p:sp>
      <p:sp>
        <p:nvSpPr>
          <p:cNvPr id="6" name="Content Placeholder 4"/>
          <p:cNvSpPr>
            <a:spLocks noGrp="1"/>
          </p:cNvSpPr>
          <p:nvPr>
            <p:ph idx="1"/>
          </p:nvPr>
        </p:nvSpPr>
        <p:spPr>
          <a:xfrm>
            <a:off x="457200" y="1371600"/>
            <a:ext cx="8229600" cy="4983163"/>
          </a:xfrm>
        </p:spPr>
        <p:txBody>
          <a:bodyPr>
            <a:noAutofit/>
          </a:bodyPr>
          <a:lstStyle/>
          <a:p>
            <a:pPr>
              <a:lnSpc>
                <a:spcPct val="110000"/>
              </a:lnSpc>
              <a:spcAft>
                <a:spcPts val="600"/>
              </a:spcAft>
            </a:pPr>
            <a:r>
              <a:rPr lang="en-US" sz="2200" dirty="0">
                <a:solidFill>
                  <a:prstClr val="black"/>
                </a:solidFill>
              </a:rPr>
              <a:t>Select the cells that contain the data you wish to include in your chart.</a:t>
            </a:r>
          </a:p>
          <a:p>
            <a:pPr>
              <a:lnSpc>
                <a:spcPct val="110000"/>
              </a:lnSpc>
              <a:spcAft>
                <a:spcPts val="600"/>
              </a:spcAft>
            </a:pPr>
            <a:r>
              <a:rPr lang="en-US" sz="2200" dirty="0">
                <a:solidFill>
                  <a:prstClr val="black"/>
                </a:solidFill>
              </a:rPr>
              <a:t>Click the Insert tab.</a:t>
            </a:r>
          </a:p>
          <a:p>
            <a:pPr>
              <a:lnSpc>
                <a:spcPct val="110000"/>
              </a:lnSpc>
              <a:spcAft>
                <a:spcPts val="600"/>
              </a:spcAft>
            </a:pPr>
            <a:r>
              <a:rPr lang="en-US" sz="2200" dirty="0">
                <a:solidFill>
                  <a:prstClr val="black"/>
                </a:solidFill>
              </a:rPr>
              <a:t>Click the </a:t>
            </a:r>
            <a:r>
              <a:rPr lang="en-US" sz="2200" dirty="0" smtClean="0">
                <a:solidFill>
                  <a:prstClr val="black"/>
                </a:solidFill>
              </a:rPr>
              <a:t>Column </a:t>
            </a:r>
            <a:r>
              <a:rPr lang="en-US" sz="2200" dirty="0">
                <a:solidFill>
                  <a:prstClr val="black"/>
                </a:solidFill>
              </a:rPr>
              <a:t>button in the Charts group to display a gallery of </a:t>
            </a:r>
            <a:r>
              <a:rPr lang="en-US" sz="2200" dirty="0" smtClean="0">
                <a:solidFill>
                  <a:prstClr val="black"/>
                </a:solidFill>
              </a:rPr>
              <a:t>column </a:t>
            </a:r>
            <a:r>
              <a:rPr lang="en-US" sz="2200" dirty="0">
                <a:solidFill>
                  <a:prstClr val="black"/>
                </a:solidFill>
              </a:rPr>
              <a:t>charts.</a:t>
            </a:r>
          </a:p>
          <a:p>
            <a:pPr>
              <a:spcAft>
                <a:spcPts val="600"/>
              </a:spcAft>
            </a:pPr>
            <a:r>
              <a:rPr lang="en-US" sz="2200" dirty="0">
                <a:solidFill>
                  <a:prstClr val="black"/>
                </a:solidFill>
              </a:rPr>
              <a:t>Click the appropriate chart subtype to insert your chart.</a:t>
            </a:r>
          </a:p>
          <a:p>
            <a:pPr>
              <a:spcAft>
                <a:spcPts val="600"/>
              </a:spcAft>
            </a:pPr>
            <a:r>
              <a:rPr lang="en-US" sz="2200" dirty="0">
                <a:solidFill>
                  <a:prstClr val="black"/>
                </a:solidFill>
              </a:rPr>
              <a:t>Reposition the chart by moving the mouse pointer over the chart border so it changes to a four-headed arrow and then drag the chart so that it is placed in the proper position.</a:t>
            </a:r>
          </a:p>
          <a:p>
            <a:r>
              <a:rPr lang="en-US" sz="2200" dirty="0">
                <a:solidFill>
                  <a:prstClr val="black"/>
                </a:solidFill>
              </a:rPr>
              <a:t>Resize the chart by positioning the mouse pointer over a corner of the chart border so that the mouse pointer changes to a two-headed diagonal arrow and dragging the chart to the proper size.</a:t>
            </a:r>
            <a:endParaRPr lang="en-US" sz="2400" dirty="0" smtClean="0"/>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a:t>
            </a:r>
            <a:r>
              <a:rPr lang="en-US" sz="3600" b="1" dirty="0"/>
              <a:t>3</a:t>
            </a:r>
            <a:r>
              <a:rPr lang="en-US" sz="3600" b="1" dirty="0" smtClean="0"/>
              <a:t>:  Create a Column Chart</a:t>
            </a:r>
            <a:endParaRPr lang="en-US" sz="3600" b="1" dirty="0"/>
          </a:p>
        </p:txBody>
      </p:sp>
    </p:spTree>
    <p:extLst>
      <p:ext uri="{BB962C8B-B14F-4D97-AF65-F5344CB8AC3E}">
        <p14:creationId xmlns:p14="http://schemas.microsoft.com/office/powerpoint/2010/main" val="4059696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12</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9961"/>
            <a:ext cx="8763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Callout 2 (Accent Bar) 9"/>
          <p:cNvSpPr/>
          <p:nvPr/>
        </p:nvSpPr>
        <p:spPr>
          <a:xfrm>
            <a:off x="4343400" y="1258613"/>
            <a:ext cx="1905000" cy="570187"/>
          </a:xfrm>
          <a:prstGeom prst="accentCallout2">
            <a:avLst>
              <a:gd name="adj1" fmla="val 18750"/>
              <a:gd name="adj2" fmla="val -8333"/>
              <a:gd name="adj3" fmla="val 18750"/>
              <a:gd name="adj4" fmla="val -16667"/>
              <a:gd name="adj5" fmla="val -29344"/>
              <a:gd name="adj6" fmla="val -7750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Column button</a:t>
            </a:r>
            <a:endParaRPr lang="en-US" dirty="0"/>
          </a:p>
        </p:txBody>
      </p:sp>
      <p:sp>
        <p:nvSpPr>
          <p:cNvPr id="11" name="Line Callout 2 (Accent Bar) 10"/>
          <p:cNvSpPr/>
          <p:nvPr/>
        </p:nvSpPr>
        <p:spPr>
          <a:xfrm>
            <a:off x="5290149" y="2456612"/>
            <a:ext cx="1560786" cy="771349"/>
          </a:xfrm>
          <a:prstGeom prst="accentCallout2">
            <a:avLst>
              <a:gd name="adj1" fmla="val 18750"/>
              <a:gd name="adj2" fmla="val -8333"/>
              <a:gd name="adj3" fmla="val 18750"/>
              <a:gd name="adj4" fmla="val -16667"/>
              <a:gd name="adj5" fmla="val 70286"/>
              <a:gd name="adj6" fmla="val -11438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Column chart options</a:t>
            </a:r>
            <a:endParaRPr lang="en-US" dirty="0"/>
          </a:p>
        </p:txBody>
      </p:sp>
      <p:sp>
        <p:nvSpPr>
          <p:cNvPr id="13" name="Line Callout 2 (Accent Bar) 12"/>
          <p:cNvSpPr/>
          <p:nvPr/>
        </p:nvSpPr>
        <p:spPr>
          <a:xfrm>
            <a:off x="2973114" y="4271866"/>
            <a:ext cx="1560786" cy="996016"/>
          </a:xfrm>
          <a:prstGeom prst="accentCallout2">
            <a:avLst>
              <a:gd name="adj1" fmla="val 18750"/>
              <a:gd name="adj2" fmla="val -8333"/>
              <a:gd name="adj3" fmla="val 18750"/>
              <a:gd name="adj4" fmla="val -16667"/>
              <a:gd name="adj5" fmla="val -111593"/>
              <a:gd name="adj6" fmla="val -102222"/>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data to be included in the chart</a:t>
            </a:r>
            <a:endParaRPr lang="en-US" dirty="0"/>
          </a:p>
        </p:txBody>
      </p:sp>
    </p:spTree>
    <p:extLst>
      <p:ext uri="{BB962C8B-B14F-4D97-AF65-F5344CB8AC3E}">
        <p14:creationId xmlns:p14="http://schemas.microsoft.com/office/powerpoint/2010/main" val="2710942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4187"/>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13</a:t>
            </a:fld>
            <a:endParaRPr lang="en-US"/>
          </a:p>
        </p:txBody>
      </p:sp>
      <p:pic>
        <p:nvPicPr>
          <p:cNvPr id="6" name="Picture 5" descr="taking-it-further.png"/>
          <p:cNvPicPr>
            <a:picLocks noChangeAspect="1"/>
          </p:cNvPicPr>
          <p:nvPr/>
        </p:nvPicPr>
        <p:blipFill>
          <a:blip r:embed="rId4" cstate="print"/>
          <a:stretch>
            <a:fillRect/>
          </a:stretch>
        </p:blipFill>
        <p:spPr>
          <a:xfrm>
            <a:off x="595867" y="1967829"/>
            <a:ext cx="2940959" cy="465652"/>
          </a:xfrm>
          <a:prstGeom prst="rect">
            <a:avLst/>
          </a:prstGeom>
        </p:spPr>
      </p:pic>
      <p:sp>
        <p:nvSpPr>
          <p:cNvPr id="7" name="Rounded Rectangle 6"/>
          <p:cNvSpPr/>
          <p:nvPr/>
        </p:nvSpPr>
        <p:spPr>
          <a:xfrm>
            <a:off x="558486" y="2590798"/>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70C0"/>
                </a:solidFill>
              </a:rPr>
              <a:t>Changing the Chart Type  </a:t>
            </a:r>
            <a:r>
              <a:rPr lang="en-US" sz="3600" dirty="0" smtClean="0">
                <a:solidFill>
                  <a:prstClr val="black">
                    <a:tint val="75000"/>
                  </a:prstClr>
                </a:solidFill>
              </a:rPr>
              <a:t>Bar </a:t>
            </a:r>
            <a:r>
              <a:rPr lang="en-US" sz="3600" dirty="0">
                <a:solidFill>
                  <a:prstClr val="black">
                    <a:tint val="75000"/>
                  </a:prstClr>
                </a:solidFill>
              </a:rPr>
              <a:t>charts, </a:t>
            </a:r>
            <a:r>
              <a:rPr lang="en-US" sz="3600" dirty="0" smtClean="0">
                <a:solidFill>
                  <a:prstClr val="black">
                    <a:tint val="75000"/>
                  </a:prstClr>
                </a:solidFill>
              </a:rPr>
              <a:t>like column </a:t>
            </a:r>
            <a:r>
              <a:rPr lang="en-US" sz="3600" dirty="0">
                <a:solidFill>
                  <a:prstClr val="black">
                    <a:tint val="75000"/>
                  </a:prstClr>
                </a:solidFill>
              </a:rPr>
              <a:t>charts, can clearly </a:t>
            </a:r>
            <a:r>
              <a:rPr lang="en-US" sz="3600" dirty="0" smtClean="0">
                <a:solidFill>
                  <a:prstClr val="black">
                    <a:tint val="75000"/>
                  </a:prstClr>
                </a:solidFill>
              </a:rPr>
              <a:t>show differences in </a:t>
            </a:r>
            <a:r>
              <a:rPr lang="en-US" sz="3600" dirty="0">
                <a:solidFill>
                  <a:prstClr val="black">
                    <a:tint val="75000"/>
                  </a:prstClr>
                </a:solidFill>
              </a:rPr>
              <a:t>charted values, and you can easily </a:t>
            </a:r>
            <a:r>
              <a:rPr lang="en-US" sz="3600" dirty="0" smtClean="0">
                <a:solidFill>
                  <a:prstClr val="black">
                    <a:tint val="75000"/>
                  </a:prstClr>
                </a:solidFill>
              </a:rPr>
              <a:t>change a </a:t>
            </a:r>
            <a:r>
              <a:rPr lang="en-US" sz="3600" dirty="0">
                <a:solidFill>
                  <a:prstClr val="black">
                    <a:tint val="75000"/>
                  </a:prstClr>
                </a:solidFill>
              </a:rPr>
              <a:t>column chart into a bar chart.</a:t>
            </a:r>
          </a:p>
        </p:txBody>
      </p:sp>
    </p:spTree>
    <p:extLst>
      <p:ext uri="{BB962C8B-B14F-4D97-AF65-F5344CB8AC3E}">
        <p14:creationId xmlns:p14="http://schemas.microsoft.com/office/powerpoint/2010/main" val="2020871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14</a:t>
            </a:fld>
            <a:endParaRPr lang="en-US"/>
          </a:p>
        </p:txBody>
      </p:sp>
      <p:sp>
        <p:nvSpPr>
          <p:cNvPr id="6" name="Content Placeholder 4"/>
          <p:cNvSpPr>
            <a:spLocks noGrp="1"/>
          </p:cNvSpPr>
          <p:nvPr>
            <p:ph idx="1"/>
          </p:nvPr>
        </p:nvSpPr>
        <p:spPr>
          <a:xfrm>
            <a:off x="457200" y="1524000"/>
            <a:ext cx="8229600" cy="4525963"/>
          </a:xfrm>
        </p:spPr>
        <p:txBody>
          <a:bodyPr>
            <a:normAutofit fontScale="92500"/>
          </a:bodyPr>
          <a:lstStyle/>
          <a:p>
            <a:pPr>
              <a:lnSpc>
                <a:spcPct val="110000"/>
              </a:lnSpc>
              <a:spcAft>
                <a:spcPts val="600"/>
              </a:spcAft>
            </a:pPr>
            <a:r>
              <a:rPr lang="en-US" dirty="0"/>
              <a:t>Click the border of the chart on the </a:t>
            </a:r>
            <a:r>
              <a:rPr lang="en-US" dirty="0" smtClean="0"/>
              <a:t>worksheet.</a:t>
            </a:r>
          </a:p>
          <a:p>
            <a:pPr>
              <a:lnSpc>
                <a:spcPct val="110000"/>
              </a:lnSpc>
              <a:spcAft>
                <a:spcPts val="600"/>
              </a:spcAft>
            </a:pPr>
            <a:r>
              <a:rPr lang="en-US" dirty="0"/>
              <a:t>Click the Chart Tools Layout tab</a:t>
            </a:r>
            <a:r>
              <a:rPr lang="en-US" dirty="0" smtClean="0"/>
              <a:t>.</a:t>
            </a:r>
          </a:p>
          <a:p>
            <a:pPr>
              <a:lnSpc>
                <a:spcPct val="110000"/>
              </a:lnSpc>
              <a:spcAft>
                <a:spcPts val="600"/>
              </a:spcAft>
            </a:pPr>
            <a:r>
              <a:rPr lang="en-US" dirty="0"/>
              <a:t>Click the Chart Title button </a:t>
            </a:r>
            <a:r>
              <a:rPr lang="en-US" dirty="0" smtClean="0"/>
              <a:t>or Data Labels button in </a:t>
            </a:r>
            <a:r>
              <a:rPr lang="en-US" dirty="0"/>
              <a:t>the Labels </a:t>
            </a:r>
            <a:r>
              <a:rPr lang="en-US" dirty="0" smtClean="0"/>
              <a:t>group</a:t>
            </a:r>
            <a:r>
              <a:rPr lang="en-US" dirty="0"/>
              <a:t>.</a:t>
            </a:r>
            <a:endParaRPr lang="en-US" dirty="0" smtClean="0"/>
          </a:p>
          <a:p>
            <a:pPr>
              <a:lnSpc>
                <a:spcPct val="110000"/>
              </a:lnSpc>
              <a:spcAft>
                <a:spcPts val="600"/>
              </a:spcAft>
            </a:pPr>
            <a:r>
              <a:rPr lang="en-US" dirty="0" smtClean="0"/>
              <a:t>Click the appropriate option.</a:t>
            </a:r>
          </a:p>
          <a:p>
            <a:r>
              <a:rPr lang="en-US" dirty="0"/>
              <a:t>Enlarge the chart by dragging </a:t>
            </a:r>
            <a:r>
              <a:rPr lang="en-US" dirty="0" smtClean="0"/>
              <a:t>a corner </a:t>
            </a:r>
            <a:r>
              <a:rPr lang="en-US" dirty="0"/>
              <a:t>of the chart </a:t>
            </a:r>
            <a:r>
              <a:rPr lang="en-US" dirty="0" smtClean="0"/>
              <a:t>border, if necessary.</a:t>
            </a:r>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4:  Add Chart Labels</a:t>
            </a:r>
            <a:endParaRPr lang="en-US" sz="3600" b="1" dirty="0"/>
          </a:p>
        </p:txBody>
      </p:sp>
    </p:spTree>
    <p:extLst>
      <p:ext uri="{BB962C8B-B14F-4D97-AF65-F5344CB8AC3E}">
        <p14:creationId xmlns:p14="http://schemas.microsoft.com/office/powerpoint/2010/main" val="2300750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15</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382" y="228600"/>
            <a:ext cx="8610599"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Callout 2 (Accent Bar) 9"/>
          <p:cNvSpPr/>
          <p:nvPr/>
        </p:nvSpPr>
        <p:spPr>
          <a:xfrm>
            <a:off x="7113494" y="1290186"/>
            <a:ext cx="1828800" cy="685800"/>
          </a:xfrm>
          <a:prstGeom prst="accentCallout2">
            <a:avLst>
              <a:gd name="adj1" fmla="val 18750"/>
              <a:gd name="adj2" fmla="val -8333"/>
              <a:gd name="adj3" fmla="val 18750"/>
              <a:gd name="adj4" fmla="val -16667"/>
              <a:gd name="adj5" fmla="val 172234"/>
              <a:gd name="adj6" fmla="val -3189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Chart selected</a:t>
            </a:r>
            <a:endParaRPr lang="en-US" dirty="0"/>
          </a:p>
        </p:txBody>
      </p:sp>
      <p:sp>
        <p:nvSpPr>
          <p:cNvPr id="9" name="Line Callout 2 (Accent Bar) 8"/>
          <p:cNvSpPr/>
          <p:nvPr/>
        </p:nvSpPr>
        <p:spPr>
          <a:xfrm>
            <a:off x="4078857" y="1143000"/>
            <a:ext cx="1981200" cy="638029"/>
          </a:xfrm>
          <a:prstGeom prst="accentCallout2">
            <a:avLst>
              <a:gd name="adj1" fmla="val 18750"/>
              <a:gd name="adj2" fmla="val -8333"/>
              <a:gd name="adj3" fmla="val 21246"/>
              <a:gd name="adj4" fmla="val -28826"/>
              <a:gd name="adj5" fmla="val -18835"/>
              <a:gd name="adj6" fmla="val -7781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Chart Title button</a:t>
            </a:r>
            <a:endParaRPr lang="en-US" dirty="0"/>
          </a:p>
        </p:txBody>
      </p:sp>
      <p:sp>
        <p:nvSpPr>
          <p:cNvPr id="14" name="Line Callout 2 (Accent Bar) 13"/>
          <p:cNvSpPr/>
          <p:nvPr/>
        </p:nvSpPr>
        <p:spPr>
          <a:xfrm>
            <a:off x="1143000" y="4038600"/>
            <a:ext cx="1914197" cy="762000"/>
          </a:xfrm>
          <a:prstGeom prst="accentCallout2">
            <a:avLst>
              <a:gd name="adj1" fmla="val 18750"/>
              <a:gd name="adj2" fmla="val -8333"/>
              <a:gd name="adj3" fmla="val 18750"/>
              <a:gd name="adj4" fmla="val -16667"/>
              <a:gd name="adj5" fmla="val -340780"/>
              <a:gd name="adj6" fmla="val 8293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Chart Title options displayed</a:t>
            </a:r>
            <a:endParaRPr lang="en-US" dirty="0"/>
          </a:p>
        </p:txBody>
      </p:sp>
    </p:spTree>
    <p:extLst>
      <p:ext uri="{BB962C8B-B14F-4D97-AF65-F5344CB8AC3E}">
        <p14:creationId xmlns:p14="http://schemas.microsoft.com/office/powerpoint/2010/main" val="2819982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16</a:t>
            </a:fld>
            <a:endParaRPr lang="en-US"/>
          </a:p>
        </p:txBody>
      </p:sp>
      <p:pic>
        <p:nvPicPr>
          <p:cNvPr id="6" name="Picture 5" descr="taking-it-further.png"/>
          <p:cNvPicPr>
            <a:picLocks noChangeAspect="1"/>
          </p:cNvPicPr>
          <p:nvPr/>
        </p:nvPicPr>
        <p:blipFill>
          <a:blip r:embed="rId4" cstate="print"/>
          <a:stretch>
            <a:fillRect/>
          </a:stretch>
        </p:blipFill>
        <p:spPr>
          <a:xfrm>
            <a:off x="595867" y="1967829"/>
            <a:ext cx="2940959" cy="465652"/>
          </a:xfrm>
          <a:prstGeom prst="rect">
            <a:avLst/>
          </a:prstGeom>
        </p:spPr>
      </p:pic>
      <p:sp>
        <p:nvSpPr>
          <p:cNvPr id="7" name="Rounded Rectangle 6"/>
          <p:cNvSpPr/>
          <p:nvPr/>
        </p:nvSpPr>
        <p:spPr>
          <a:xfrm>
            <a:off x="558486" y="2590798"/>
            <a:ext cx="8243911" cy="35650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70C0"/>
                </a:solidFill>
              </a:rPr>
              <a:t>Adding Axis Titles  </a:t>
            </a:r>
            <a:r>
              <a:rPr lang="en-US" sz="3600" dirty="0" smtClean="0">
                <a:solidFill>
                  <a:prstClr val="black">
                    <a:tint val="75000"/>
                  </a:prstClr>
                </a:solidFill>
              </a:rPr>
              <a:t>Along </a:t>
            </a:r>
            <a:r>
              <a:rPr lang="en-US" sz="3600" dirty="0">
                <a:solidFill>
                  <a:prstClr val="black">
                    <a:tint val="75000"/>
                  </a:prstClr>
                </a:solidFill>
              </a:rPr>
              <a:t>with a </a:t>
            </a:r>
            <a:r>
              <a:rPr lang="en-US" sz="3600" dirty="0" smtClean="0">
                <a:solidFill>
                  <a:prstClr val="black">
                    <a:tint val="75000"/>
                  </a:prstClr>
                </a:solidFill>
              </a:rPr>
              <a:t>chart title, you </a:t>
            </a:r>
            <a:r>
              <a:rPr lang="en-US" sz="3600" dirty="0">
                <a:solidFill>
                  <a:prstClr val="black">
                    <a:tint val="75000"/>
                  </a:prstClr>
                </a:solidFill>
              </a:rPr>
              <a:t>may want to add titles to the </a:t>
            </a:r>
            <a:r>
              <a:rPr lang="en-US" sz="3600" dirty="0" smtClean="0">
                <a:solidFill>
                  <a:prstClr val="black">
                    <a:tint val="75000"/>
                  </a:prstClr>
                </a:solidFill>
              </a:rPr>
              <a:t>vertical and </a:t>
            </a:r>
            <a:r>
              <a:rPr lang="en-US" sz="3600" dirty="0">
                <a:solidFill>
                  <a:prstClr val="black">
                    <a:tint val="75000"/>
                  </a:prstClr>
                </a:solidFill>
              </a:rPr>
              <a:t>horizontal axes to describe what </a:t>
            </a:r>
            <a:r>
              <a:rPr lang="en-US" sz="3600" dirty="0" smtClean="0">
                <a:solidFill>
                  <a:prstClr val="black">
                    <a:tint val="75000"/>
                  </a:prstClr>
                </a:solidFill>
              </a:rPr>
              <a:t>the numbers </a:t>
            </a:r>
            <a:r>
              <a:rPr lang="en-US" sz="3600" dirty="0">
                <a:solidFill>
                  <a:prstClr val="black">
                    <a:tint val="75000"/>
                  </a:prstClr>
                </a:solidFill>
              </a:rPr>
              <a:t>or labels along each axis represent.</a:t>
            </a:r>
          </a:p>
        </p:txBody>
      </p:sp>
    </p:spTree>
    <p:extLst>
      <p:ext uri="{BB962C8B-B14F-4D97-AF65-F5344CB8AC3E}">
        <p14:creationId xmlns:p14="http://schemas.microsoft.com/office/powerpoint/2010/main" val="722962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17</a:t>
            </a:fld>
            <a:endParaRPr lang="en-US"/>
          </a:p>
        </p:txBody>
      </p:sp>
      <p:sp>
        <p:nvSpPr>
          <p:cNvPr id="6" name="Content Placeholder 4"/>
          <p:cNvSpPr>
            <a:spLocks noGrp="1"/>
          </p:cNvSpPr>
          <p:nvPr>
            <p:ph idx="1"/>
          </p:nvPr>
        </p:nvSpPr>
        <p:spPr>
          <a:xfrm>
            <a:off x="457200" y="1295400"/>
            <a:ext cx="8229600" cy="4343401"/>
          </a:xfrm>
        </p:spPr>
        <p:txBody>
          <a:bodyPr>
            <a:noAutofit/>
          </a:bodyPr>
          <a:lstStyle/>
          <a:p>
            <a:pPr>
              <a:lnSpc>
                <a:spcPct val="110000"/>
              </a:lnSpc>
              <a:spcAft>
                <a:spcPts val="600"/>
              </a:spcAft>
            </a:pPr>
            <a:r>
              <a:rPr lang="en-US" sz="2200" dirty="0">
                <a:solidFill>
                  <a:prstClr val="black"/>
                </a:solidFill>
              </a:rPr>
              <a:t>Select the cells that contain the data you wish to include in your chart.</a:t>
            </a:r>
          </a:p>
          <a:p>
            <a:pPr>
              <a:lnSpc>
                <a:spcPct val="110000"/>
              </a:lnSpc>
              <a:spcAft>
                <a:spcPts val="600"/>
              </a:spcAft>
            </a:pPr>
            <a:r>
              <a:rPr lang="en-US" sz="2200" dirty="0">
                <a:solidFill>
                  <a:prstClr val="black"/>
                </a:solidFill>
              </a:rPr>
              <a:t>Click the Insert tab.</a:t>
            </a:r>
          </a:p>
          <a:p>
            <a:pPr>
              <a:lnSpc>
                <a:spcPct val="110000"/>
              </a:lnSpc>
              <a:spcAft>
                <a:spcPts val="600"/>
              </a:spcAft>
            </a:pPr>
            <a:r>
              <a:rPr lang="en-US" sz="2200" dirty="0">
                <a:solidFill>
                  <a:prstClr val="black"/>
                </a:solidFill>
              </a:rPr>
              <a:t>Click the </a:t>
            </a:r>
            <a:r>
              <a:rPr lang="en-US" sz="2200" dirty="0" smtClean="0">
                <a:solidFill>
                  <a:prstClr val="black"/>
                </a:solidFill>
              </a:rPr>
              <a:t>Pie </a:t>
            </a:r>
            <a:r>
              <a:rPr lang="en-US" sz="2200" dirty="0">
                <a:solidFill>
                  <a:prstClr val="black"/>
                </a:solidFill>
              </a:rPr>
              <a:t>button in the Charts group to display a gallery of </a:t>
            </a:r>
            <a:r>
              <a:rPr lang="en-US" sz="2200" dirty="0" smtClean="0">
                <a:solidFill>
                  <a:prstClr val="black"/>
                </a:solidFill>
              </a:rPr>
              <a:t>pie charts</a:t>
            </a:r>
            <a:r>
              <a:rPr lang="en-US" sz="2200" dirty="0">
                <a:solidFill>
                  <a:prstClr val="black"/>
                </a:solidFill>
              </a:rPr>
              <a:t>.</a:t>
            </a:r>
          </a:p>
          <a:p>
            <a:pPr>
              <a:spcAft>
                <a:spcPts val="600"/>
              </a:spcAft>
            </a:pPr>
            <a:r>
              <a:rPr lang="en-US" sz="2200" dirty="0">
                <a:solidFill>
                  <a:prstClr val="black"/>
                </a:solidFill>
              </a:rPr>
              <a:t>Click the appropriate chart subtype to insert your chart.</a:t>
            </a:r>
          </a:p>
          <a:p>
            <a:pPr>
              <a:spcAft>
                <a:spcPts val="600"/>
              </a:spcAft>
            </a:pPr>
            <a:r>
              <a:rPr lang="en-US" sz="2200" dirty="0">
                <a:solidFill>
                  <a:prstClr val="black"/>
                </a:solidFill>
              </a:rPr>
              <a:t>Reposition the chart by moving the mouse pointer over the chart border so it changes to a four-headed arrow and then drag the chart so that it is placed in the proper position.</a:t>
            </a:r>
          </a:p>
          <a:p>
            <a:r>
              <a:rPr lang="en-US" sz="2200" dirty="0">
                <a:solidFill>
                  <a:prstClr val="black"/>
                </a:solidFill>
              </a:rPr>
              <a:t>Resize the chart by positioning the mouse pointer over a corner of the chart border so that the mouse pointer changes to a two-headed diagonal arrow and dragging the chart to the proper size.</a:t>
            </a:r>
          </a:p>
        </p:txBody>
      </p:sp>
      <p:sp>
        <p:nvSpPr>
          <p:cNvPr id="8" name="Title 1"/>
          <p:cNvSpPr>
            <a:spLocks noGrp="1"/>
          </p:cNvSpPr>
          <p:nvPr>
            <p:ph type="title"/>
          </p:nvPr>
        </p:nvSpPr>
        <p:spPr>
          <a:xfrm>
            <a:off x="228600" y="381000"/>
            <a:ext cx="8763000" cy="685800"/>
          </a:xfrm>
        </p:spPr>
        <p:txBody>
          <a:bodyPr>
            <a:noAutofit/>
          </a:bodyPr>
          <a:lstStyle/>
          <a:p>
            <a:r>
              <a:rPr lang="en-US" sz="3200" b="1" dirty="0" smtClean="0"/>
              <a:t>Skill </a:t>
            </a:r>
            <a:r>
              <a:rPr lang="en-US" sz="3200" b="1" dirty="0"/>
              <a:t>5</a:t>
            </a:r>
            <a:r>
              <a:rPr lang="en-US" sz="3200" b="1" dirty="0" smtClean="0"/>
              <a:t>: Create a Pie Chart</a:t>
            </a:r>
            <a:endParaRPr lang="en-US" sz="3200" b="1" dirty="0"/>
          </a:p>
        </p:txBody>
      </p:sp>
    </p:spTree>
    <p:extLst>
      <p:ext uri="{BB962C8B-B14F-4D97-AF65-F5344CB8AC3E}">
        <p14:creationId xmlns:p14="http://schemas.microsoft.com/office/powerpoint/2010/main" val="4211531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18</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8762"/>
            <a:ext cx="8762999" cy="606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Callout 2 (Accent Bar) 7"/>
          <p:cNvSpPr/>
          <p:nvPr/>
        </p:nvSpPr>
        <p:spPr>
          <a:xfrm>
            <a:off x="4876800" y="1258612"/>
            <a:ext cx="1600200" cy="570187"/>
          </a:xfrm>
          <a:prstGeom prst="accentCallout2">
            <a:avLst>
              <a:gd name="adj1" fmla="val 18750"/>
              <a:gd name="adj2" fmla="val -8333"/>
              <a:gd name="adj3" fmla="val 18750"/>
              <a:gd name="adj4" fmla="val -16667"/>
              <a:gd name="adj5" fmla="val -53551"/>
              <a:gd name="adj6" fmla="val -8936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Pie button</a:t>
            </a:r>
            <a:endParaRPr lang="en-US" dirty="0"/>
          </a:p>
        </p:txBody>
      </p:sp>
      <p:sp>
        <p:nvSpPr>
          <p:cNvPr id="10" name="Line Callout 2 (Accent Bar) 9"/>
          <p:cNvSpPr/>
          <p:nvPr/>
        </p:nvSpPr>
        <p:spPr>
          <a:xfrm>
            <a:off x="5290149" y="2456612"/>
            <a:ext cx="1560786" cy="771349"/>
          </a:xfrm>
          <a:prstGeom prst="accentCallout2">
            <a:avLst>
              <a:gd name="adj1" fmla="val 18750"/>
              <a:gd name="adj2" fmla="val -8333"/>
              <a:gd name="adj3" fmla="val 18750"/>
              <a:gd name="adj4" fmla="val -16667"/>
              <a:gd name="adj5" fmla="val -52733"/>
              <a:gd name="adj6" fmla="val -8674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Pie chart options</a:t>
            </a:r>
            <a:endParaRPr lang="en-US" dirty="0"/>
          </a:p>
        </p:txBody>
      </p:sp>
      <p:sp>
        <p:nvSpPr>
          <p:cNvPr id="11" name="Line Callout 2 (Accent Bar) 10"/>
          <p:cNvSpPr/>
          <p:nvPr/>
        </p:nvSpPr>
        <p:spPr>
          <a:xfrm>
            <a:off x="2743200" y="3749769"/>
            <a:ext cx="1560786" cy="996016"/>
          </a:xfrm>
          <a:prstGeom prst="accentCallout2">
            <a:avLst>
              <a:gd name="adj1" fmla="val 18750"/>
              <a:gd name="adj2" fmla="val -8333"/>
              <a:gd name="adj3" fmla="val 18750"/>
              <a:gd name="adj4" fmla="val -16667"/>
              <a:gd name="adj5" fmla="val -87342"/>
              <a:gd name="adj6" fmla="val -9559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data to be included in the chart</a:t>
            </a:r>
            <a:endParaRPr lang="en-US" dirty="0"/>
          </a:p>
        </p:txBody>
      </p:sp>
    </p:spTree>
    <p:extLst>
      <p:ext uri="{BB962C8B-B14F-4D97-AF65-F5344CB8AC3E}">
        <p14:creationId xmlns:p14="http://schemas.microsoft.com/office/powerpoint/2010/main" val="250532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19</a:t>
            </a:fld>
            <a:endParaRPr lang="en-US"/>
          </a:p>
        </p:txBody>
      </p:sp>
      <p:pic>
        <p:nvPicPr>
          <p:cNvPr id="6" name="Picture 5" descr="taking-it-further.png"/>
          <p:cNvPicPr>
            <a:picLocks noChangeAspect="1"/>
          </p:cNvPicPr>
          <p:nvPr/>
        </p:nvPicPr>
        <p:blipFill>
          <a:blip r:embed="rId4" cstate="print"/>
          <a:stretch>
            <a:fillRect/>
          </a:stretch>
        </p:blipFill>
        <p:spPr>
          <a:xfrm>
            <a:off x="595867" y="2200655"/>
            <a:ext cx="2940959" cy="465652"/>
          </a:xfrm>
          <a:prstGeom prst="rect">
            <a:avLst/>
          </a:prstGeom>
        </p:spPr>
      </p:pic>
      <p:sp>
        <p:nvSpPr>
          <p:cNvPr id="7" name="Rounded Rectangle 6"/>
          <p:cNvSpPr/>
          <p:nvPr/>
        </p:nvSpPr>
        <p:spPr>
          <a:xfrm>
            <a:off x="558486" y="3048000"/>
            <a:ext cx="8243911" cy="310780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0070C0"/>
                </a:solidFill>
              </a:rPr>
              <a:t>Changing the Chart Legend  </a:t>
            </a:r>
            <a:r>
              <a:rPr lang="en-US" sz="4000" dirty="0" smtClean="0">
                <a:solidFill>
                  <a:prstClr val="black">
                    <a:tint val="75000"/>
                  </a:prstClr>
                </a:solidFill>
              </a:rPr>
              <a:t>The </a:t>
            </a:r>
            <a:r>
              <a:rPr lang="en-US" sz="4000" dirty="0">
                <a:solidFill>
                  <a:prstClr val="black">
                    <a:tint val="75000"/>
                  </a:prstClr>
                </a:solidFill>
              </a:rPr>
              <a:t>chart legend tells </a:t>
            </a:r>
            <a:r>
              <a:rPr lang="en-US" sz="4000" dirty="0" smtClean="0">
                <a:solidFill>
                  <a:prstClr val="black">
                    <a:tint val="75000"/>
                  </a:prstClr>
                </a:solidFill>
              </a:rPr>
              <a:t>you which </a:t>
            </a:r>
            <a:r>
              <a:rPr lang="en-US" sz="4000" dirty="0">
                <a:solidFill>
                  <a:prstClr val="black">
                    <a:tint val="75000"/>
                  </a:prstClr>
                </a:solidFill>
              </a:rPr>
              <a:t>piece of data each colored slice </a:t>
            </a:r>
            <a:r>
              <a:rPr lang="en-US" sz="4000" dirty="0" smtClean="0">
                <a:solidFill>
                  <a:prstClr val="black">
                    <a:tint val="75000"/>
                  </a:prstClr>
                </a:solidFill>
              </a:rPr>
              <a:t>or line </a:t>
            </a:r>
            <a:r>
              <a:rPr lang="en-US" sz="4000" dirty="0">
                <a:solidFill>
                  <a:prstClr val="black">
                    <a:tint val="75000"/>
                  </a:prstClr>
                </a:solidFill>
              </a:rPr>
              <a:t>represents</a:t>
            </a:r>
            <a:r>
              <a:rPr lang="en-US" sz="4000" dirty="0" smtClean="0">
                <a:solidFill>
                  <a:prstClr val="black">
                    <a:tint val="75000"/>
                  </a:prstClr>
                </a:solidFill>
              </a:rPr>
              <a:t>.  </a:t>
            </a:r>
            <a:endParaRPr lang="en-US" sz="4000" dirty="0">
              <a:solidFill>
                <a:prstClr val="black">
                  <a:tint val="75000"/>
                </a:prstClr>
              </a:solidFill>
            </a:endParaRPr>
          </a:p>
        </p:txBody>
      </p:sp>
    </p:spTree>
    <p:extLst>
      <p:ext uri="{BB962C8B-B14F-4D97-AF65-F5344CB8AC3E}">
        <p14:creationId xmlns:p14="http://schemas.microsoft.com/office/powerpoint/2010/main" val="4009264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Opener.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a:t>
            </a:fld>
            <a:endParaRPr lang="en-US"/>
          </a:p>
        </p:txBody>
      </p:sp>
      <p:sp>
        <p:nvSpPr>
          <p:cNvPr id="9" name="Text Placeholder 4"/>
          <p:cNvSpPr txBox="1">
            <a:spLocks/>
          </p:cNvSpPr>
          <p:nvPr/>
        </p:nvSpPr>
        <p:spPr>
          <a:xfrm>
            <a:off x="275470" y="4694208"/>
            <a:ext cx="7772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t>Chapter 4</a:t>
            </a:r>
            <a:endParaRPr lang="en-US" sz="2800" b="1" dirty="0"/>
          </a:p>
        </p:txBody>
      </p:sp>
      <p:sp>
        <p:nvSpPr>
          <p:cNvPr id="10" name="Title 3"/>
          <p:cNvSpPr>
            <a:spLocks noGrp="1"/>
          </p:cNvSpPr>
          <p:nvPr>
            <p:ph type="title"/>
          </p:nvPr>
        </p:nvSpPr>
        <p:spPr>
          <a:xfrm>
            <a:off x="268281" y="5334000"/>
            <a:ext cx="7772400" cy="944593"/>
          </a:xfrm>
        </p:spPr>
        <p:txBody>
          <a:bodyPr>
            <a:normAutofit/>
          </a:bodyPr>
          <a:lstStyle/>
          <a:p>
            <a:pPr algn="l"/>
            <a:r>
              <a:rPr lang="en-US" sz="3600" b="1" dirty="0" smtClean="0"/>
              <a:t>Working with Charts</a:t>
            </a:r>
            <a:endParaRPr lang="en-US" sz="36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4050" y="2746615"/>
            <a:ext cx="26479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6112" y="3556240"/>
            <a:ext cx="26670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3082" y="1432165"/>
            <a:ext cx="26574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431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20</a:t>
            </a:fld>
            <a:endParaRPr lang="en-US"/>
          </a:p>
        </p:txBody>
      </p:sp>
      <p:sp>
        <p:nvSpPr>
          <p:cNvPr id="6" name="Content Placeholder 4"/>
          <p:cNvSpPr>
            <a:spLocks noGrp="1"/>
          </p:cNvSpPr>
          <p:nvPr>
            <p:ph idx="1"/>
          </p:nvPr>
        </p:nvSpPr>
        <p:spPr>
          <a:xfrm>
            <a:off x="457200" y="1752600"/>
            <a:ext cx="8229600" cy="4419601"/>
          </a:xfrm>
        </p:spPr>
        <p:txBody>
          <a:bodyPr>
            <a:noAutofit/>
          </a:bodyPr>
          <a:lstStyle/>
          <a:p>
            <a:pPr lvl="0"/>
            <a:r>
              <a:rPr lang="en-US" sz="2400" dirty="0">
                <a:solidFill>
                  <a:prstClr val="black"/>
                </a:solidFill>
              </a:rPr>
              <a:t>To modify </a:t>
            </a:r>
            <a:r>
              <a:rPr lang="en-US" sz="2400" dirty="0" smtClean="0">
                <a:solidFill>
                  <a:prstClr val="black"/>
                </a:solidFill>
              </a:rPr>
              <a:t>a Data Series</a:t>
            </a:r>
            <a:endParaRPr lang="en-US" sz="2400" dirty="0">
              <a:solidFill>
                <a:prstClr val="black"/>
              </a:solidFill>
            </a:endParaRPr>
          </a:p>
          <a:p>
            <a:pPr lvl="1"/>
            <a:r>
              <a:rPr lang="en-US" sz="2100" dirty="0" smtClean="0">
                <a:solidFill>
                  <a:prstClr val="black"/>
                </a:solidFill>
              </a:rPr>
              <a:t>Double-click a slice of the pie chart to open the Format Data Series dialog box.</a:t>
            </a:r>
          </a:p>
          <a:p>
            <a:pPr lvl="1"/>
            <a:r>
              <a:rPr lang="en-US" sz="2100" dirty="0" smtClean="0">
                <a:solidFill>
                  <a:prstClr val="black"/>
                </a:solidFill>
              </a:rPr>
              <a:t>Drag the pie slices to the appropriate angle.</a:t>
            </a:r>
          </a:p>
          <a:p>
            <a:pPr lvl="1"/>
            <a:r>
              <a:rPr lang="en-US" sz="2100" dirty="0" smtClean="0">
                <a:solidFill>
                  <a:prstClr val="black"/>
                </a:solidFill>
              </a:rPr>
              <a:t>Click a blank area of the chart to deselect the pie piece.</a:t>
            </a:r>
            <a:endParaRPr lang="en-US" sz="2100" dirty="0">
              <a:solidFill>
                <a:prstClr val="black"/>
              </a:solidFill>
            </a:endParaRPr>
          </a:p>
          <a:p>
            <a:pPr lvl="0"/>
            <a:r>
              <a:rPr lang="en-US" sz="2400" dirty="0" smtClean="0">
                <a:solidFill>
                  <a:prstClr val="black"/>
                </a:solidFill>
              </a:rPr>
              <a:t>To modify Data Labels</a:t>
            </a:r>
            <a:endParaRPr lang="en-US" sz="2400" dirty="0">
              <a:solidFill>
                <a:prstClr val="black"/>
              </a:solidFill>
            </a:endParaRPr>
          </a:p>
          <a:p>
            <a:pPr lvl="1"/>
            <a:r>
              <a:rPr lang="en-US" sz="2100" dirty="0" smtClean="0">
                <a:solidFill>
                  <a:prstClr val="black"/>
                </a:solidFill>
              </a:rPr>
              <a:t>Click the Chart Tools Layout tab.</a:t>
            </a:r>
            <a:endParaRPr lang="en-US" sz="2100" dirty="0">
              <a:solidFill>
                <a:prstClr val="black"/>
              </a:solidFill>
            </a:endParaRPr>
          </a:p>
          <a:p>
            <a:pPr lvl="1"/>
            <a:r>
              <a:rPr lang="en-US" sz="2100" dirty="0">
                <a:solidFill>
                  <a:prstClr val="black"/>
                </a:solidFill>
              </a:rPr>
              <a:t>Click </a:t>
            </a:r>
            <a:r>
              <a:rPr lang="en-US" sz="2100" dirty="0" smtClean="0">
                <a:solidFill>
                  <a:prstClr val="black"/>
                </a:solidFill>
              </a:rPr>
              <a:t>the Data Labels button in the Labels group.</a:t>
            </a:r>
            <a:endParaRPr lang="en-US" sz="2100" dirty="0">
              <a:solidFill>
                <a:prstClr val="black"/>
              </a:solidFill>
            </a:endParaRPr>
          </a:p>
          <a:p>
            <a:pPr lvl="1"/>
            <a:r>
              <a:rPr lang="en-US" sz="2100" dirty="0">
                <a:solidFill>
                  <a:prstClr val="black"/>
                </a:solidFill>
              </a:rPr>
              <a:t>Click </a:t>
            </a:r>
            <a:r>
              <a:rPr lang="en-US" sz="2100" i="1" dirty="0">
                <a:solidFill>
                  <a:prstClr val="black"/>
                </a:solidFill>
              </a:rPr>
              <a:t>More Data Label Options</a:t>
            </a:r>
            <a:r>
              <a:rPr lang="en-US" sz="2100" dirty="0">
                <a:solidFill>
                  <a:prstClr val="black"/>
                </a:solidFill>
              </a:rPr>
              <a:t> to display the Format Data Label dialog box and select your options.</a:t>
            </a:r>
          </a:p>
          <a:p>
            <a:pPr lvl="1"/>
            <a:r>
              <a:rPr lang="en-US" sz="2100" dirty="0">
                <a:solidFill>
                  <a:prstClr val="black"/>
                </a:solidFill>
              </a:rPr>
              <a:t>Click the Legend button in the Labels group to format the legend.</a:t>
            </a:r>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6:  Modify a Pie Chart</a:t>
            </a:r>
            <a:endParaRPr lang="en-US" sz="3600" b="1" dirty="0"/>
          </a:p>
        </p:txBody>
      </p:sp>
    </p:spTree>
    <p:extLst>
      <p:ext uri="{BB962C8B-B14F-4D97-AF65-F5344CB8AC3E}">
        <p14:creationId xmlns:p14="http://schemas.microsoft.com/office/powerpoint/2010/main" val="3725253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21</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1474"/>
            <a:ext cx="8670985" cy="625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Callout 2 (Accent Bar) 7"/>
          <p:cNvSpPr/>
          <p:nvPr/>
        </p:nvSpPr>
        <p:spPr>
          <a:xfrm>
            <a:off x="5486400" y="2712048"/>
            <a:ext cx="1828800" cy="882868"/>
          </a:xfrm>
          <a:prstGeom prst="accentCallout2">
            <a:avLst>
              <a:gd name="adj1" fmla="val 18750"/>
              <a:gd name="adj2" fmla="val -8333"/>
              <a:gd name="adj3" fmla="val 18750"/>
              <a:gd name="adj4" fmla="val -16667"/>
              <a:gd name="adj5" fmla="val -59549"/>
              <a:gd name="adj6" fmla="val -5878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Labels options</a:t>
            </a:r>
            <a:endParaRPr lang="en-US" dirty="0"/>
          </a:p>
        </p:txBody>
      </p:sp>
      <p:sp>
        <p:nvSpPr>
          <p:cNvPr id="9" name="Line Callout 2 (Accent Bar) 8"/>
          <p:cNvSpPr/>
          <p:nvPr/>
        </p:nvSpPr>
        <p:spPr>
          <a:xfrm>
            <a:off x="6400800" y="405285"/>
            <a:ext cx="2209800" cy="865830"/>
          </a:xfrm>
          <a:prstGeom prst="accentCallout2">
            <a:avLst>
              <a:gd name="adj1" fmla="val 18750"/>
              <a:gd name="adj2" fmla="val -8333"/>
              <a:gd name="adj3" fmla="val 21246"/>
              <a:gd name="adj4" fmla="val -28826"/>
              <a:gd name="adj5" fmla="val 1521"/>
              <a:gd name="adj6" fmla="val -85136"/>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Chart Tools Layout tab</a:t>
            </a:r>
            <a:endParaRPr lang="en-US" dirty="0"/>
          </a:p>
        </p:txBody>
      </p:sp>
      <p:sp>
        <p:nvSpPr>
          <p:cNvPr id="12" name="Line Callout 2 (Accent Bar) 11"/>
          <p:cNvSpPr/>
          <p:nvPr/>
        </p:nvSpPr>
        <p:spPr>
          <a:xfrm>
            <a:off x="5334000" y="1250732"/>
            <a:ext cx="1828800" cy="882868"/>
          </a:xfrm>
          <a:prstGeom prst="accentCallout2">
            <a:avLst>
              <a:gd name="adj1" fmla="val 18750"/>
              <a:gd name="adj2" fmla="val -8333"/>
              <a:gd name="adj3" fmla="val 18750"/>
              <a:gd name="adj4" fmla="val -16667"/>
              <a:gd name="adj5" fmla="val -40007"/>
              <a:gd name="adj6" fmla="val -105014"/>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Labels button</a:t>
            </a:r>
            <a:endParaRPr lang="en-US" dirty="0"/>
          </a:p>
        </p:txBody>
      </p:sp>
    </p:spTree>
    <p:extLst>
      <p:ext uri="{BB962C8B-B14F-4D97-AF65-F5344CB8AC3E}">
        <p14:creationId xmlns:p14="http://schemas.microsoft.com/office/powerpoint/2010/main" val="781294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22</a:t>
            </a:fld>
            <a:endParaRPr lang="en-US"/>
          </a:p>
        </p:txBody>
      </p:sp>
      <p:pic>
        <p:nvPicPr>
          <p:cNvPr id="6" name="Picture 5" descr="taking-it-further.png"/>
          <p:cNvPicPr>
            <a:picLocks noChangeAspect="1"/>
          </p:cNvPicPr>
          <p:nvPr/>
        </p:nvPicPr>
        <p:blipFill>
          <a:blip r:embed="rId4" cstate="print"/>
          <a:stretch>
            <a:fillRect/>
          </a:stretch>
        </p:blipFill>
        <p:spPr>
          <a:xfrm>
            <a:off x="595867" y="1736009"/>
            <a:ext cx="2940959" cy="465652"/>
          </a:xfrm>
          <a:prstGeom prst="rect">
            <a:avLst/>
          </a:prstGeom>
        </p:spPr>
      </p:pic>
      <p:sp>
        <p:nvSpPr>
          <p:cNvPr id="7" name="Rounded Rectangle 6"/>
          <p:cNvSpPr/>
          <p:nvPr/>
        </p:nvSpPr>
        <p:spPr>
          <a:xfrm>
            <a:off x="450044" y="2362200"/>
            <a:ext cx="8243911" cy="3793603"/>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70C0"/>
                </a:solidFill>
              </a:rPr>
              <a:t>Changing Pie Chart Themes and Styles</a:t>
            </a:r>
            <a:r>
              <a:rPr lang="en-US" sz="3200" b="1" dirty="0" smtClean="0">
                <a:solidFill>
                  <a:srgbClr val="005FD4"/>
                </a:solidFill>
                <a:latin typeface="MyriadPro-Bold"/>
              </a:rPr>
              <a:t>  </a:t>
            </a:r>
            <a:r>
              <a:rPr lang="en-US" sz="3200" dirty="0" smtClean="0">
                <a:solidFill>
                  <a:prstClr val="black">
                    <a:tint val="75000"/>
                  </a:prstClr>
                </a:solidFill>
              </a:rPr>
              <a:t>When </a:t>
            </a:r>
            <a:r>
              <a:rPr lang="en-US" sz="3200" dirty="0">
                <a:solidFill>
                  <a:prstClr val="black">
                    <a:tint val="75000"/>
                  </a:prstClr>
                </a:solidFill>
              </a:rPr>
              <a:t>you create a chart, the theme </a:t>
            </a:r>
            <a:r>
              <a:rPr lang="en-US" sz="3200" dirty="0" smtClean="0">
                <a:solidFill>
                  <a:prstClr val="black">
                    <a:tint val="75000"/>
                  </a:prstClr>
                </a:solidFill>
              </a:rPr>
              <a:t>applied to </a:t>
            </a:r>
            <a:r>
              <a:rPr lang="en-US" sz="3200" dirty="0">
                <a:solidFill>
                  <a:prstClr val="black">
                    <a:tint val="75000"/>
                  </a:prstClr>
                </a:solidFill>
              </a:rPr>
              <a:t>the workbook file determines the </a:t>
            </a:r>
            <a:r>
              <a:rPr lang="en-US" sz="3200" dirty="0" smtClean="0">
                <a:solidFill>
                  <a:prstClr val="black">
                    <a:tint val="75000"/>
                  </a:prstClr>
                </a:solidFill>
              </a:rPr>
              <a:t>chart colors</a:t>
            </a:r>
            <a:r>
              <a:rPr lang="en-US" sz="3200" dirty="0">
                <a:solidFill>
                  <a:prstClr val="black">
                    <a:tint val="75000"/>
                  </a:prstClr>
                </a:solidFill>
              </a:rPr>
              <a:t>. If you </a:t>
            </a:r>
            <a:r>
              <a:rPr lang="en-US" sz="3200" dirty="0" smtClean="0">
                <a:solidFill>
                  <a:prstClr val="black">
                    <a:tint val="75000"/>
                  </a:prstClr>
                </a:solidFill>
              </a:rPr>
              <a:t>apply </a:t>
            </a:r>
            <a:r>
              <a:rPr lang="en-US" sz="3200" dirty="0">
                <a:solidFill>
                  <a:prstClr val="black">
                    <a:tint val="75000"/>
                  </a:prstClr>
                </a:solidFill>
              </a:rPr>
              <a:t>a different theme to </a:t>
            </a:r>
            <a:r>
              <a:rPr lang="en-US" sz="3200" dirty="0" smtClean="0">
                <a:solidFill>
                  <a:prstClr val="black">
                    <a:tint val="75000"/>
                  </a:prstClr>
                </a:solidFill>
              </a:rPr>
              <a:t>the file</a:t>
            </a:r>
            <a:r>
              <a:rPr lang="en-US" sz="3200" dirty="0">
                <a:solidFill>
                  <a:prstClr val="black">
                    <a:tint val="75000"/>
                  </a:prstClr>
                </a:solidFill>
              </a:rPr>
              <a:t>, using the Theme button in the </a:t>
            </a:r>
            <a:r>
              <a:rPr lang="en-US" sz="3200" dirty="0" smtClean="0">
                <a:solidFill>
                  <a:prstClr val="black">
                    <a:tint val="75000"/>
                  </a:prstClr>
                </a:solidFill>
              </a:rPr>
              <a:t>Page Layout </a:t>
            </a:r>
            <a:r>
              <a:rPr lang="en-US" sz="3200" dirty="0">
                <a:solidFill>
                  <a:prstClr val="black">
                    <a:tint val="75000"/>
                  </a:prstClr>
                </a:solidFill>
              </a:rPr>
              <a:t>tab, the colors in the chart </a:t>
            </a:r>
            <a:r>
              <a:rPr lang="en-US" sz="3200" dirty="0" smtClean="0">
                <a:solidFill>
                  <a:prstClr val="black">
                    <a:tint val="75000"/>
                  </a:prstClr>
                </a:solidFill>
              </a:rPr>
              <a:t>update automatically</a:t>
            </a:r>
            <a:r>
              <a:rPr lang="en-US" sz="3200" dirty="0">
                <a:solidFill>
                  <a:prstClr val="black">
                    <a:tint val="75000"/>
                  </a:prstClr>
                </a:solidFill>
              </a:rPr>
              <a:t>.</a:t>
            </a:r>
          </a:p>
        </p:txBody>
      </p:sp>
    </p:spTree>
    <p:extLst>
      <p:ext uri="{BB962C8B-B14F-4D97-AF65-F5344CB8AC3E}">
        <p14:creationId xmlns:p14="http://schemas.microsoft.com/office/powerpoint/2010/main" val="2906500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23</a:t>
            </a:fld>
            <a:endParaRPr lang="en-US"/>
          </a:p>
        </p:txBody>
      </p:sp>
      <p:sp>
        <p:nvSpPr>
          <p:cNvPr id="8" name="Rectangle 7"/>
          <p:cNvSpPr/>
          <p:nvPr/>
        </p:nvSpPr>
        <p:spPr>
          <a:xfrm>
            <a:off x="428596" y="280416"/>
            <a:ext cx="1941429" cy="523220"/>
          </a:xfrm>
          <a:prstGeom prst="rect">
            <a:avLst/>
          </a:prstGeom>
        </p:spPr>
        <p:txBody>
          <a:bodyPr wrap="none">
            <a:spAutoFit/>
          </a:bodyPr>
          <a:lstStyle/>
          <a:p>
            <a:r>
              <a:rPr lang="en-US" sz="2800" b="1" dirty="0"/>
              <a:t>Checkpoint </a:t>
            </a:r>
          </a:p>
        </p:txBody>
      </p:sp>
      <p:sp>
        <p:nvSpPr>
          <p:cNvPr id="9" name="Content Placeholder 5"/>
          <p:cNvSpPr txBox="1">
            <a:spLocks/>
          </p:cNvSpPr>
          <p:nvPr/>
        </p:nvSpPr>
        <p:spPr>
          <a:xfrm>
            <a:off x="428596" y="764704"/>
            <a:ext cx="4186238" cy="256726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4488" indent="-344488">
              <a:buClr>
                <a:schemeClr val="accent1"/>
              </a:buClr>
              <a:buSzPct val="80000"/>
              <a:buFont typeface="+mj-lt"/>
              <a:buAutoNum type="arabicPeriod"/>
            </a:pPr>
            <a:r>
              <a:rPr lang="en-CA" sz="1900" dirty="0" smtClean="0">
                <a:latin typeface="Calibri" pitchFamily="34" charset="0"/>
                <a:cs typeface="Calibri" pitchFamily="34" charset="0"/>
              </a:rPr>
              <a:t>What chart type would best compare the attendance at an annual meeting for the past four years?</a:t>
            </a:r>
          </a:p>
          <a:p>
            <a:pPr marL="569913" lvl="1" indent="-225425">
              <a:spcBef>
                <a:spcPts val="256"/>
              </a:spcBef>
              <a:buClr>
                <a:schemeClr val="accent1"/>
              </a:buClr>
              <a:buSzPct val="100000"/>
              <a:buFont typeface="+mj-lt"/>
              <a:buAutoNum type="alphaLcPeriod"/>
            </a:pPr>
            <a:r>
              <a:rPr lang="en-CA" sz="1900" dirty="0" smtClean="0"/>
              <a:t>column</a:t>
            </a:r>
          </a:p>
          <a:p>
            <a:pPr marL="569913" lvl="1" indent="-225425">
              <a:buClr>
                <a:schemeClr val="accent1"/>
              </a:buClr>
              <a:buSzPct val="100000"/>
              <a:buFont typeface="+mj-lt"/>
              <a:buAutoNum type="alphaLcPeriod"/>
            </a:pPr>
            <a:r>
              <a:rPr lang="en-US" sz="1900" dirty="0" smtClean="0"/>
              <a:t>line</a:t>
            </a:r>
          </a:p>
          <a:p>
            <a:pPr marL="569913" lvl="1" indent="-225425">
              <a:buClr>
                <a:schemeClr val="accent1"/>
              </a:buClr>
              <a:buSzPct val="100000"/>
              <a:buFont typeface="+mj-lt"/>
              <a:buAutoNum type="alphaLcPeriod"/>
            </a:pPr>
            <a:r>
              <a:rPr lang="en-US" sz="1900" dirty="0" smtClean="0"/>
              <a:t>pie</a:t>
            </a:r>
          </a:p>
          <a:p>
            <a:pPr marL="569913" lvl="1" indent="-225425">
              <a:buClr>
                <a:schemeClr val="accent1"/>
              </a:buClr>
              <a:buSzPct val="100000"/>
              <a:buFont typeface="+mj-lt"/>
              <a:buAutoNum type="alphaLcPeriod"/>
            </a:pPr>
            <a:r>
              <a:rPr lang="en-US" sz="1900" dirty="0" smtClean="0"/>
              <a:t>All of the above</a:t>
            </a:r>
          </a:p>
          <a:p>
            <a:pPr marL="693738" lvl="1" indent="-236538">
              <a:buClr>
                <a:schemeClr val="accent1"/>
              </a:buClr>
              <a:buSzPct val="100000"/>
              <a:buFont typeface="+mj-lt"/>
              <a:buAutoNum type="alphaLcPeriod"/>
            </a:pPr>
            <a:endParaRPr lang="en-US" sz="2000" dirty="0" smtClean="0"/>
          </a:p>
          <a:p>
            <a:pPr marL="457200" lvl="1" indent="0">
              <a:buClr>
                <a:schemeClr val="accent1"/>
              </a:buClr>
              <a:buSzPct val="100000"/>
              <a:buNone/>
            </a:pPr>
            <a:endParaRPr lang="en-CA" dirty="0" smtClean="0"/>
          </a:p>
        </p:txBody>
      </p:sp>
      <p:sp>
        <p:nvSpPr>
          <p:cNvPr id="10" name="Content Placeholder 5"/>
          <p:cNvSpPr txBox="1">
            <a:spLocks/>
          </p:cNvSpPr>
          <p:nvPr/>
        </p:nvSpPr>
        <p:spPr>
          <a:xfrm>
            <a:off x="452510" y="3429000"/>
            <a:ext cx="4186238" cy="288032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4488" indent="-344488">
              <a:buFont typeface="+mj-lt"/>
              <a:buAutoNum type="arabicPeriod" startAt="2"/>
            </a:pPr>
            <a:r>
              <a:rPr lang="en-US" sz="1900" dirty="0" smtClean="0"/>
              <a:t>Which chart type would best show the average monthly rainfall for a year?</a:t>
            </a:r>
          </a:p>
          <a:p>
            <a:pPr marL="569913" lvl="1" indent="-225425">
              <a:buFont typeface="+mj-lt"/>
              <a:buAutoNum type="alphaLcPeriod"/>
            </a:pPr>
            <a:r>
              <a:rPr lang="en-CA" sz="1900" dirty="0" smtClean="0"/>
              <a:t>bar</a:t>
            </a:r>
          </a:p>
          <a:p>
            <a:pPr marL="569913" lvl="1" indent="-225425"/>
            <a:r>
              <a:rPr lang="en-CA" sz="1900" dirty="0" smtClean="0"/>
              <a:t>column</a:t>
            </a:r>
          </a:p>
          <a:p>
            <a:pPr marL="569913" lvl="1" indent="-225425"/>
            <a:r>
              <a:rPr lang="en-CA" sz="1900" dirty="0" smtClean="0"/>
              <a:t>line</a:t>
            </a:r>
          </a:p>
          <a:p>
            <a:pPr marL="569913" lvl="1" indent="-225425"/>
            <a:r>
              <a:rPr lang="en-CA" sz="1900" dirty="0" smtClean="0"/>
              <a:t>pie</a:t>
            </a:r>
            <a:endParaRPr lang="en-CA" sz="1900" dirty="0"/>
          </a:p>
        </p:txBody>
      </p:sp>
      <p:sp>
        <p:nvSpPr>
          <p:cNvPr id="11" name="Content Placeholder 6"/>
          <p:cNvSpPr txBox="1">
            <a:spLocks/>
          </p:cNvSpPr>
          <p:nvPr/>
        </p:nvSpPr>
        <p:spPr>
          <a:xfrm>
            <a:off x="4687858" y="764704"/>
            <a:ext cx="4184651" cy="2592288"/>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4488" indent="-344488">
              <a:buClr>
                <a:schemeClr val="accent1"/>
              </a:buClr>
              <a:buSzPct val="80000"/>
              <a:buFont typeface="+mj-lt"/>
              <a:buAutoNum type="arabicPeriod" startAt="3"/>
            </a:pPr>
            <a:r>
              <a:rPr lang="en-CA" sz="1900" dirty="0" smtClean="0">
                <a:latin typeface="Calibri" pitchFamily="34" charset="0"/>
                <a:cs typeface="Calibri" pitchFamily="34" charset="0"/>
              </a:rPr>
              <a:t>What chart type would best show how much of a company’s total salary budget was spent on each department in the company?</a:t>
            </a:r>
            <a:endParaRPr lang="en-CA" sz="1900" dirty="0">
              <a:latin typeface="Calibri" pitchFamily="34" charset="0"/>
              <a:cs typeface="Calibri" pitchFamily="34" charset="0"/>
            </a:endParaRPr>
          </a:p>
          <a:p>
            <a:pPr marL="569913" lvl="1" indent="-225425">
              <a:spcBef>
                <a:spcPts val="156"/>
              </a:spcBef>
              <a:buClr>
                <a:schemeClr val="accent1"/>
              </a:buClr>
              <a:buFont typeface="+mj-lt"/>
              <a:buAutoNum type="alphaLcPeriod"/>
            </a:pPr>
            <a:r>
              <a:rPr lang="en-CA" sz="1900" dirty="0" smtClean="0"/>
              <a:t>bar</a:t>
            </a:r>
          </a:p>
          <a:p>
            <a:pPr marL="569913" lvl="1" indent="-225425">
              <a:spcBef>
                <a:spcPts val="156"/>
              </a:spcBef>
              <a:buClr>
                <a:schemeClr val="accent1"/>
              </a:buClr>
              <a:buFont typeface="+mj-lt"/>
              <a:buAutoNum type="alphaLcPeriod"/>
            </a:pPr>
            <a:r>
              <a:rPr lang="en-CA" sz="1900" dirty="0" smtClean="0"/>
              <a:t>column</a:t>
            </a:r>
          </a:p>
          <a:p>
            <a:pPr marL="569913" lvl="1" indent="-225425">
              <a:spcBef>
                <a:spcPts val="156"/>
              </a:spcBef>
              <a:buClr>
                <a:schemeClr val="accent1"/>
              </a:buClr>
              <a:buFont typeface="+mj-lt"/>
              <a:buAutoNum type="alphaLcPeriod"/>
            </a:pPr>
            <a:r>
              <a:rPr lang="en-CA" sz="1900" dirty="0" smtClean="0"/>
              <a:t>line</a:t>
            </a:r>
          </a:p>
          <a:p>
            <a:pPr marL="569913" lvl="1" indent="-225425">
              <a:spcBef>
                <a:spcPts val="156"/>
              </a:spcBef>
              <a:buClr>
                <a:schemeClr val="accent1"/>
              </a:buClr>
              <a:buFont typeface="+mj-lt"/>
              <a:buAutoNum type="alphaLcPeriod"/>
            </a:pPr>
            <a:r>
              <a:rPr lang="en-CA" sz="1900" dirty="0" smtClean="0"/>
              <a:t>pie</a:t>
            </a:r>
          </a:p>
          <a:p>
            <a:pPr marL="693738" lvl="1" indent="-236538">
              <a:buClr>
                <a:schemeClr val="accent1"/>
              </a:buClr>
              <a:buFont typeface="+mj-lt"/>
              <a:buAutoNum type="alphaLcPeriod"/>
            </a:pPr>
            <a:endParaRPr lang="en-CA" sz="1800" dirty="0" smtClean="0"/>
          </a:p>
          <a:p>
            <a:pPr marL="0" indent="0">
              <a:buNone/>
            </a:pPr>
            <a:endParaRPr lang="en-CA" sz="2000" dirty="0" smtClean="0"/>
          </a:p>
          <a:p>
            <a:pPr>
              <a:buFont typeface="+mj-lt"/>
              <a:buAutoNum type="arabicParenR" startAt="7"/>
            </a:pPr>
            <a:endParaRPr lang="en-CA" sz="2000" dirty="0"/>
          </a:p>
        </p:txBody>
      </p:sp>
      <p:sp>
        <p:nvSpPr>
          <p:cNvPr id="12" name="Content Placeholder 5"/>
          <p:cNvSpPr txBox="1">
            <a:spLocks/>
          </p:cNvSpPr>
          <p:nvPr/>
        </p:nvSpPr>
        <p:spPr>
          <a:xfrm>
            <a:off x="4686272" y="3429000"/>
            <a:ext cx="4186238" cy="288032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4488" indent="-344488">
              <a:buFont typeface="+mj-lt"/>
              <a:buAutoNum type="arabicPeriod" startAt="4"/>
            </a:pPr>
            <a:r>
              <a:rPr lang="en-CA" sz="1900" dirty="0" smtClean="0"/>
              <a:t>A descriptive heading for a chart is a chart</a:t>
            </a:r>
          </a:p>
          <a:p>
            <a:pPr marL="569913" lvl="1" indent="-225425"/>
            <a:r>
              <a:rPr lang="en-CA" sz="1900" dirty="0" smtClean="0"/>
              <a:t>layout.</a:t>
            </a:r>
          </a:p>
          <a:p>
            <a:pPr marL="569913" lvl="1" indent="-225425"/>
            <a:r>
              <a:rPr lang="en-CA" sz="1900" dirty="0" smtClean="0"/>
              <a:t>legend.</a:t>
            </a:r>
          </a:p>
          <a:p>
            <a:pPr marL="569913" lvl="1" indent="-225425"/>
            <a:r>
              <a:rPr lang="en-CA" sz="1900" dirty="0" smtClean="0"/>
              <a:t>label.</a:t>
            </a:r>
          </a:p>
          <a:p>
            <a:pPr marL="569913" lvl="1" indent="-225425">
              <a:buFont typeface="+mj-lt"/>
              <a:buAutoNum type="alphaLcPeriod" startAt="8"/>
            </a:pPr>
            <a:r>
              <a:rPr lang="en-CA" sz="1900" dirty="0" smtClean="0"/>
              <a:t>title.</a:t>
            </a:r>
            <a:endParaRPr lang="en-CA" sz="1900" dirty="0"/>
          </a:p>
        </p:txBody>
      </p:sp>
      <p:sp>
        <p:nvSpPr>
          <p:cNvPr id="14" name="TextBox 13"/>
          <p:cNvSpPr txBox="1"/>
          <p:nvPr/>
        </p:nvSpPr>
        <p:spPr>
          <a:xfrm>
            <a:off x="3305030" y="3007226"/>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5" name="TextBox 14"/>
          <p:cNvSpPr txBox="1"/>
          <p:nvPr/>
        </p:nvSpPr>
        <p:spPr>
          <a:xfrm>
            <a:off x="3331822" y="5935087"/>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6" name="TextBox 15"/>
          <p:cNvSpPr txBox="1"/>
          <p:nvPr/>
        </p:nvSpPr>
        <p:spPr>
          <a:xfrm>
            <a:off x="7605539" y="3007226"/>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
        <p:nvSpPr>
          <p:cNvPr id="17" name="TextBox 16"/>
          <p:cNvSpPr txBox="1"/>
          <p:nvPr/>
        </p:nvSpPr>
        <p:spPr>
          <a:xfrm>
            <a:off x="7605539" y="5979326"/>
            <a:ext cx="1266970" cy="318924"/>
          </a:xfrm>
          <a:prstGeom prst="rect">
            <a:avLst/>
          </a:prstGeom>
          <a:solidFill>
            <a:srgbClr val="336699"/>
          </a:solidFill>
          <a:ln>
            <a:solidFill>
              <a:srgbClr val="142A72"/>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
        <p:nvSpPr>
          <p:cNvPr id="18" name="TextBox 17"/>
          <p:cNvSpPr txBox="1"/>
          <p:nvPr/>
        </p:nvSpPr>
        <p:spPr>
          <a:xfrm>
            <a:off x="7605539" y="5662878"/>
            <a:ext cx="1266970" cy="318924"/>
          </a:xfrm>
          <a:prstGeom prst="rect">
            <a:avLst/>
          </a:prstGeom>
          <a:solidFill>
            <a:schemeClr val="accent3">
              <a:lumMod val="60000"/>
              <a:lumOff val="40000"/>
            </a:schemeClr>
          </a:solidFill>
          <a:ln>
            <a:solidFill>
              <a:srgbClr val="142A72"/>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t>Answer</a:t>
            </a:r>
            <a:endParaRPr lang="en-CA" sz="1600" dirty="0"/>
          </a:p>
        </p:txBody>
      </p:sp>
    </p:spTree>
    <p:extLst>
      <p:ext uri="{BB962C8B-B14F-4D97-AF65-F5344CB8AC3E}">
        <p14:creationId xmlns:p14="http://schemas.microsoft.com/office/powerpoint/2010/main" val="134229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14"/>
                                        </p:tgtEl>
                                      </p:cBhvr>
                                      <p:by x="150000" y="150000"/>
                                    </p:animScale>
                                  </p:childTnLst>
                                </p:cTn>
                              </p:par>
                              <p:par>
                                <p:cTn id="7" presetID="6" presetClass="emph" presetSubtype="0" fill="remove" nodeType="withEffect">
                                  <p:stCondLst>
                                    <p:cond delay="0"/>
                                  </p:stCondLst>
                                  <p:childTnLst>
                                    <p:animScale>
                                      <p:cBhvr>
                                        <p:cTn id="8" dur="2000" fill="hold"/>
                                        <p:tgtEl>
                                          <p:spTgt spid="9">
                                            <p:txEl>
                                              <p:pRg st="1" end="1"/>
                                            </p:txEl>
                                          </p:spTgt>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remove" grpId="0" nodeType="clickEffect">
                                  <p:stCondLst>
                                    <p:cond delay="0"/>
                                  </p:stCondLst>
                                  <p:childTnLst>
                                    <p:animScale>
                                      <p:cBhvr>
                                        <p:cTn id="12" dur="2000" fill="hold"/>
                                        <p:tgtEl>
                                          <p:spTgt spid="15"/>
                                        </p:tgtEl>
                                      </p:cBhvr>
                                      <p:by x="150000" y="150000"/>
                                    </p:animScale>
                                  </p:childTnLst>
                                </p:cTn>
                              </p:par>
                              <p:par>
                                <p:cTn id="13" presetID="6" presetClass="emph" presetSubtype="0" fill="remove" nodeType="withEffect">
                                  <p:stCondLst>
                                    <p:cond delay="0"/>
                                  </p:stCondLst>
                                  <p:childTnLst>
                                    <p:animScale>
                                      <p:cBhvr>
                                        <p:cTn id="14" dur="2000" fill="hold"/>
                                        <p:tgtEl>
                                          <p:spTgt spid="10">
                                            <p:txEl>
                                              <p:pRg st="3" end="3"/>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remove" grpId="0" nodeType="clickEffect">
                                  <p:stCondLst>
                                    <p:cond delay="0"/>
                                  </p:stCondLst>
                                  <p:childTnLst>
                                    <p:animScale>
                                      <p:cBhvr>
                                        <p:cTn id="18" dur="2000" fill="hold"/>
                                        <p:tgtEl>
                                          <p:spTgt spid="16"/>
                                        </p:tgtEl>
                                      </p:cBhvr>
                                      <p:by x="150000" y="150000"/>
                                    </p:animScale>
                                  </p:childTnLst>
                                </p:cTn>
                              </p:par>
                              <p:par>
                                <p:cTn id="19" presetID="6" presetClass="emph" presetSubtype="0" fill="remove" nodeType="withEffect">
                                  <p:stCondLst>
                                    <p:cond delay="0"/>
                                  </p:stCondLst>
                                  <p:childTnLst>
                                    <p:animScale>
                                      <p:cBhvr>
                                        <p:cTn id="20" dur="2000" fill="hold"/>
                                        <p:tgtEl>
                                          <p:spTgt spid="11">
                                            <p:txEl>
                                              <p:pRg st="4" end="4"/>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remove" grpId="0" nodeType="clickEffect">
                                  <p:stCondLst>
                                    <p:cond delay="0"/>
                                  </p:stCondLst>
                                  <p:childTnLst>
                                    <p:animScale>
                                      <p:cBhvr>
                                        <p:cTn id="24" dur="2000" fill="hold"/>
                                        <p:tgtEl>
                                          <p:spTgt spid="18"/>
                                        </p:tgtEl>
                                      </p:cBhvr>
                                      <p:by x="150000" y="150000"/>
                                    </p:animScale>
                                  </p:childTnLst>
                                </p:cTn>
                              </p:par>
                              <p:par>
                                <p:cTn id="25" presetID="6" presetClass="emph" presetSubtype="0" fill="remove" nodeType="withEffect">
                                  <p:stCondLst>
                                    <p:cond delay="0"/>
                                  </p:stCondLst>
                                  <p:childTnLst>
                                    <p:animScale>
                                      <p:cBhvr>
                                        <p:cTn id="26" dur="2000" fill="hold"/>
                                        <p:tgtEl>
                                          <p:spTgt spid="12">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a:ln w="19050">
            <a:solidFill>
              <a:srgbClr val="FFC000"/>
            </a:solidFill>
          </a:ln>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24</a:t>
            </a:fld>
            <a:endParaRPr lang="en-US"/>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Tasks Summary</a:t>
            </a:r>
            <a:endParaRPr lang="en-US" sz="3600" b="1" dirty="0"/>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0762" y="1406106"/>
            <a:ext cx="45624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281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2684592" y="353878"/>
            <a:ext cx="3774816" cy="769441"/>
          </a:xfrm>
          <a:prstGeom prst="rect">
            <a:avLst/>
          </a:prstGeom>
          <a:noFill/>
        </p:spPr>
        <p:txBody>
          <a:bodyPr wrap="none" rtlCol="0">
            <a:spAutoFit/>
          </a:bodyPr>
          <a:lstStyle/>
          <a:p>
            <a:r>
              <a:rPr lang="en-US" sz="4400" b="1" dirty="0" smtClean="0"/>
              <a:t>Skills You Learn</a:t>
            </a:r>
            <a:endParaRPr lang="en-US" sz="44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3</a:t>
            </a:fld>
            <a:endParaRPr lang="en-US"/>
          </a:p>
        </p:txBody>
      </p:sp>
      <p:sp>
        <p:nvSpPr>
          <p:cNvPr id="6" name="Content Placeholder 4"/>
          <p:cNvSpPr>
            <a:spLocks noGrp="1"/>
          </p:cNvSpPr>
          <p:nvPr>
            <p:ph idx="1"/>
          </p:nvPr>
        </p:nvSpPr>
        <p:spPr>
          <a:xfrm>
            <a:off x="457200" y="1981200"/>
            <a:ext cx="8229600" cy="4525963"/>
          </a:xfrm>
        </p:spPr>
        <p:txBody>
          <a:bodyPr>
            <a:normAutofit/>
          </a:bodyPr>
          <a:lstStyle/>
          <a:p>
            <a:pPr>
              <a:lnSpc>
                <a:spcPct val="110000"/>
              </a:lnSpc>
              <a:spcAft>
                <a:spcPts val="600"/>
              </a:spcAft>
            </a:pPr>
            <a:r>
              <a:rPr lang="en-US" dirty="0" smtClean="0"/>
              <a:t>Create a line </a:t>
            </a:r>
            <a:r>
              <a:rPr lang="en-US" dirty="0"/>
              <a:t>c</a:t>
            </a:r>
            <a:r>
              <a:rPr lang="en-US" dirty="0" smtClean="0"/>
              <a:t>hart</a:t>
            </a:r>
          </a:p>
          <a:p>
            <a:pPr>
              <a:lnSpc>
                <a:spcPct val="110000"/>
              </a:lnSpc>
              <a:spcAft>
                <a:spcPts val="600"/>
              </a:spcAft>
            </a:pPr>
            <a:r>
              <a:rPr lang="en-US" dirty="0" smtClean="0"/>
              <a:t>Modify chart </a:t>
            </a:r>
            <a:r>
              <a:rPr lang="en-US" dirty="0"/>
              <a:t>d</a:t>
            </a:r>
            <a:r>
              <a:rPr lang="en-US" dirty="0" smtClean="0"/>
              <a:t>ata</a:t>
            </a:r>
          </a:p>
          <a:p>
            <a:pPr>
              <a:lnSpc>
                <a:spcPct val="110000"/>
              </a:lnSpc>
              <a:spcAft>
                <a:spcPts val="600"/>
              </a:spcAft>
            </a:pPr>
            <a:r>
              <a:rPr lang="en-US" dirty="0" smtClean="0"/>
              <a:t>Create a column chart</a:t>
            </a:r>
          </a:p>
          <a:p>
            <a:pPr>
              <a:lnSpc>
                <a:spcPct val="110000"/>
              </a:lnSpc>
              <a:spcAft>
                <a:spcPts val="600"/>
              </a:spcAft>
            </a:pPr>
            <a:r>
              <a:rPr lang="en-US" dirty="0" smtClean="0"/>
              <a:t>Add chart labels</a:t>
            </a:r>
          </a:p>
          <a:p>
            <a:pPr>
              <a:lnSpc>
                <a:spcPct val="110000"/>
              </a:lnSpc>
              <a:spcAft>
                <a:spcPts val="600"/>
              </a:spcAft>
            </a:pPr>
            <a:r>
              <a:rPr lang="en-US" dirty="0" smtClean="0"/>
              <a:t>Create a pie chart</a:t>
            </a:r>
          </a:p>
          <a:p>
            <a:pPr>
              <a:lnSpc>
                <a:spcPct val="110000"/>
              </a:lnSpc>
              <a:spcAft>
                <a:spcPts val="600"/>
              </a:spcAft>
            </a:pPr>
            <a:r>
              <a:rPr lang="en-US" dirty="0" smtClean="0"/>
              <a:t>Modify a pie chart</a:t>
            </a:r>
          </a:p>
        </p:txBody>
      </p:sp>
    </p:spTree>
    <p:extLst>
      <p:ext uri="{BB962C8B-B14F-4D97-AF65-F5344CB8AC3E}">
        <p14:creationId xmlns:p14="http://schemas.microsoft.com/office/powerpoint/2010/main" val="4016417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1758532" y="380441"/>
            <a:ext cx="5615448" cy="584775"/>
          </a:xfrm>
          <a:prstGeom prst="rect">
            <a:avLst/>
          </a:prstGeom>
          <a:noFill/>
        </p:spPr>
        <p:txBody>
          <a:bodyPr wrap="none" rtlCol="0">
            <a:spAutoFit/>
          </a:bodyPr>
          <a:lstStyle/>
          <a:p>
            <a:pPr algn="ctr"/>
            <a:r>
              <a:rPr lang="en-US" sz="3200" b="1" dirty="0" smtClean="0"/>
              <a:t>Chapter 4: Working with Charts</a:t>
            </a:r>
            <a:endParaRPr lang="en-US" sz="3200" b="1" dirty="0"/>
          </a:p>
        </p:txBody>
      </p:sp>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4</a:t>
            </a:fld>
            <a:endParaRPr lang="en-US"/>
          </a:p>
        </p:txBody>
      </p:sp>
      <p:sp>
        <p:nvSpPr>
          <p:cNvPr id="6" name="Content Placeholder 4"/>
          <p:cNvSpPr>
            <a:spLocks noGrp="1"/>
          </p:cNvSpPr>
          <p:nvPr>
            <p:ph idx="1"/>
          </p:nvPr>
        </p:nvSpPr>
        <p:spPr>
          <a:xfrm>
            <a:off x="457200" y="1828800"/>
            <a:ext cx="8229600" cy="4525963"/>
          </a:xfrm>
        </p:spPr>
        <p:txBody>
          <a:bodyPr>
            <a:normAutofit fontScale="85000" lnSpcReduction="10000"/>
          </a:bodyPr>
          <a:lstStyle/>
          <a:p>
            <a:pPr>
              <a:lnSpc>
                <a:spcPct val="110000"/>
              </a:lnSpc>
              <a:spcAft>
                <a:spcPts val="600"/>
              </a:spcAft>
            </a:pPr>
            <a:r>
              <a:rPr lang="en-US" sz="3300" dirty="0" smtClean="0"/>
              <a:t>Chart types in Excel can include:</a:t>
            </a:r>
          </a:p>
          <a:p>
            <a:pPr lvl="1">
              <a:lnSpc>
                <a:spcPct val="110000"/>
              </a:lnSpc>
              <a:spcAft>
                <a:spcPts val="600"/>
              </a:spcAft>
            </a:pPr>
            <a:r>
              <a:rPr lang="en-US" dirty="0" smtClean="0"/>
              <a:t>Pie Charts</a:t>
            </a:r>
          </a:p>
          <a:p>
            <a:pPr lvl="2">
              <a:lnSpc>
                <a:spcPct val="110000"/>
              </a:lnSpc>
            </a:pPr>
            <a:r>
              <a:rPr lang="en-US" dirty="0" smtClean="0"/>
              <a:t>circular </a:t>
            </a:r>
            <a:r>
              <a:rPr lang="en-US" dirty="0"/>
              <a:t>chart that is divided into </a:t>
            </a:r>
            <a:r>
              <a:rPr lang="en-US" dirty="0" smtClean="0"/>
              <a:t>parts</a:t>
            </a:r>
            <a:endParaRPr lang="en-US" dirty="0"/>
          </a:p>
          <a:p>
            <a:pPr marL="1138238" indent="-223838"/>
            <a:r>
              <a:rPr lang="en-US" sz="2400" dirty="0" smtClean="0"/>
              <a:t> </a:t>
            </a:r>
            <a:r>
              <a:rPr lang="en-US" sz="2400" dirty="0"/>
              <a:t>e</a:t>
            </a:r>
            <a:r>
              <a:rPr lang="en-US" sz="2400" dirty="0" smtClean="0"/>
              <a:t>ach </a:t>
            </a:r>
            <a:r>
              <a:rPr lang="en-US" sz="2400" dirty="0"/>
              <a:t>part represents a piece of the whole pie, or a percentage of the </a:t>
            </a:r>
            <a:r>
              <a:rPr lang="en-US" sz="2400" dirty="0" smtClean="0"/>
              <a:t>total</a:t>
            </a:r>
            <a:endParaRPr lang="en-US" sz="2400" dirty="0"/>
          </a:p>
          <a:p>
            <a:pPr lvl="1"/>
            <a:r>
              <a:rPr lang="en-US" dirty="0" smtClean="0"/>
              <a:t>Bar Chart or Column Chart</a:t>
            </a:r>
          </a:p>
          <a:p>
            <a:pPr lvl="2"/>
            <a:r>
              <a:rPr lang="en-US" dirty="0"/>
              <a:t>w</a:t>
            </a:r>
            <a:r>
              <a:rPr lang="en-US" dirty="0" smtClean="0"/>
              <a:t>ill compare differences between values</a:t>
            </a:r>
          </a:p>
          <a:p>
            <a:pPr lvl="2"/>
            <a:r>
              <a:rPr lang="en-US" dirty="0" smtClean="0"/>
              <a:t>a bar chart has horizontal bars and a column chart has vertical bars</a:t>
            </a:r>
          </a:p>
          <a:p>
            <a:pPr lvl="1">
              <a:lnSpc>
                <a:spcPct val="110000"/>
              </a:lnSpc>
              <a:spcAft>
                <a:spcPts val="600"/>
              </a:spcAft>
            </a:pPr>
            <a:r>
              <a:rPr lang="en-US" dirty="0" smtClean="0"/>
              <a:t>Line Charts</a:t>
            </a:r>
          </a:p>
          <a:p>
            <a:pPr lvl="2">
              <a:spcBef>
                <a:spcPts val="480"/>
              </a:spcBef>
            </a:pPr>
            <a:r>
              <a:rPr lang="en-US" dirty="0"/>
              <a:t>illustrate changes over time</a:t>
            </a:r>
          </a:p>
          <a:p>
            <a:pPr lvl="2">
              <a:spcBef>
                <a:spcPts val="480"/>
              </a:spcBef>
            </a:pPr>
            <a:r>
              <a:rPr lang="en-US" dirty="0"/>
              <a:t>illustrate trends over time</a:t>
            </a:r>
          </a:p>
        </p:txBody>
      </p:sp>
    </p:spTree>
    <p:extLst>
      <p:ext uri="{BB962C8B-B14F-4D97-AF65-F5344CB8AC3E}">
        <p14:creationId xmlns:p14="http://schemas.microsoft.com/office/powerpoint/2010/main" val="268465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5</a:t>
            </a:fld>
            <a:endParaRPr lang="en-US"/>
          </a:p>
        </p:txBody>
      </p:sp>
      <p:sp>
        <p:nvSpPr>
          <p:cNvPr id="6" name="Content Placeholder 4"/>
          <p:cNvSpPr>
            <a:spLocks noGrp="1"/>
          </p:cNvSpPr>
          <p:nvPr>
            <p:ph idx="1"/>
          </p:nvPr>
        </p:nvSpPr>
        <p:spPr>
          <a:xfrm>
            <a:off x="457200" y="1371600"/>
            <a:ext cx="8229600" cy="4373563"/>
          </a:xfrm>
        </p:spPr>
        <p:txBody>
          <a:bodyPr>
            <a:normAutofit fontScale="25000" lnSpcReduction="20000"/>
          </a:bodyPr>
          <a:lstStyle/>
          <a:p>
            <a:pPr>
              <a:lnSpc>
                <a:spcPct val="110000"/>
              </a:lnSpc>
              <a:spcAft>
                <a:spcPts val="600"/>
              </a:spcAft>
            </a:pPr>
            <a:r>
              <a:rPr lang="en-US" sz="9600" dirty="0" smtClean="0"/>
              <a:t>Select the cells that contain the data you wish to include in your chart.</a:t>
            </a:r>
          </a:p>
          <a:p>
            <a:pPr>
              <a:lnSpc>
                <a:spcPct val="110000"/>
              </a:lnSpc>
              <a:spcAft>
                <a:spcPts val="600"/>
              </a:spcAft>
            </a:pPr>
            <a:r>
              <a:rPr lang="en-US" sz="9600" dirty="0" smtClean="0"/>
              <a:t>Click the Insert tab.</a:t>
            </a:r>
          </a:p>
          <a:p>
            <a:pPr>
              <a:lnSpc>
                <a:spcPct val="110000"/>
              </a:lnSpc>
              <a:spcAft>
                <a:spcPts val="600"/>
              </a:spcAft>
            </a:pPr>
            <a:r>
              <a:rPr lang="en-US" sz="9600" dirty="0" smtClean="0"/>
              <a:t>Click the Line button in the Charts group to display a gallery of line charts.</a:t>
            </a:r>
          </a:p>
          <a:p>
            <a:pPr>
              <a:spcAft>
                <a:spcPts val="600"/>
              </a:spcAft>
            </a:pPr>
            <a:r>
              <a:rPr lang="en-US" sz="9600" dirty="0"/>
              <a:t>Click the appropriate chart subtype to insert your chart.</a:t>
            </a:r>
          </a:p>
          <a:p>
            <a:pPr>
              <a:spcAft>
                <a:spcPts val="600"/>
              </a:spcAft>
            </a:pPr>
            <a:r>
              <a:rPr lang="en-US" sz="9600" dirty="0" smtClean="0"/>
              <a:t>Reposition the chart by moving the mouse pointer over the chart border so it changes to a four-headed arrow and then drag the chart so that it is placed in the proper position.</a:t>
            </a:r>
          </a:p>
          <a:p>
            <a:r>
              <a:rPr lang="en-US" sz="9600" dirty="0" smtClean="0"/>
              <a:t>Resize the chart by positioning </a:t>
            </a:r>
            <a:r>
              <a:rPr lang="en-US" sz="9600" dirty="0"/>
              <a:t>the mouse pointer </a:t>
            </a:r>
            <a:r>
              <a:rPr lang="en-US" sz="9600" dirty="0" smtClean="0"/>
              <a:t>over a </a:t>
            </a:r>
            <a:r>
              <a:rPr lang="en-US" sz="9600" dirty="0"/>
              <a:t>corner of the chart </a:t>
            </a:r>
            <a:r>
              <a:rPr lang="en-US" sz="9600" dirty="0" smtClean="0"/>
              <a:t>border so </a:t>
            </a:r>
            <a:r>
              <a:rPr lang="en-US" sz="9600" dirty="0"/>
              <a:t>that the mouse pointer changes to a two-headed diagonal </a:t>
            </a:r>
            <a:r>
              <a:rPr lang="en-US" sz="9600" dirty="0" smtClean="0"/>
              <a:t>arrow and dragging the chart to the proper size.</a:t>
            </a:r>
            <a:endParaRPr lang="en-US" sz="6000" dirty="0" smtClean="0"/>
          </a:p>
          <a:p>
            <a:endParaRPr lang="en-US" dirty="0"/>
          </a:p>
        </p:txBody>
      </p:sp>
      <p:sp>
        <p:nvSpPr>
          <p:cNvPr id="8" name="Title 1"/>
          <p:cNvSpPr>
            <a:spLocks noGrp="1"/>
          </p:cNvSpPr>
          <p:nvPr>
            <p:ph type="title"/>
          </p:nvPr>
        </p:nvSpPr>
        <p:spPr>
          <a:xfrm>
            <a:off x="228600" y="381000"/>
            <a:ext cx="8763000" cy="685800"/>
          </a:xfrm>
        </p:spPr>
        <p:txBody>
          <a:bodyPr>
            <a:noAutofit/>
          </a:bodyPr>
          <a:lstStyle/>
          <a:p>
            <a:r>
              <a:rPr lang="en-US" sz="2900" b="1" dirty="0" smtClean="0"/>
              <a:t>Skill 1: Create a Line Chart</a:t>
            </a:r>
            <a:endParaRPr lang="en-US" sz="2900" b="1" dirty="0"/>
          </a:p>
        </p:txBody>
      </p:sp>
    </p:spTree>
    <p:extLst>
      <p:ext uri="{BB962C8B-B14F-4D97-AF65-F5344CB8AC3E}">
        <p14:creationId xmlns:p14="http://schemas.microsoft.com/office/powerpoint/2010/main" val="333468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6</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7117"/>
            <a:ext cx="8686800" cy="609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2 (Accent Bar) 4"/>
          <p:cNvSpPr/>
          <p:nvPr/>
        </p:nvSpPr>
        <p:spPr>
          <a:xfrm>
            <a:off x="4343400" y="1258613"/>
            <a:ext cx="1560786" cy="536027"/>
          </a:xfrm>
          <a:prstGeom prst="accentCallout2">
            <a:avLst>
              <a:gd name="adj1" fmla="val 18750"/>
              <a:gd name="adj2" fmla="val -8333"/>
              <a:gd name="adj3" fmla="val 18750"/>
              <a:gd name="adj4" fmla="val -16667"/>
              <a:gd name="adj5" fmla="val -31672"/>
              <a:gd name="adj6" fmla="val -75693"/>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Line button</a:t>
            </a:r>
            <a:endParaRPr lang="en-US" dirty="0"/>
          </a:p>
        </p:txBody>
      </p:sp>
      <p:sp>
        <p:nvSpPr>
          <p:cNvPr id="12" name="Line Callout 2 (Accent Bar) 11"/>
          <p:cNvSpPr/>
          <p:nvPr/>
        </p:nvSpPr>
        <p:spPr>
          <a:xfrm>
            <a:off x="5638800" y="1905000"/>
            <a:ext cx="1560786" cy="771349"/>
          </a:xfrm>
          <a:prstGeom prst="accentCallout2">
            <a:avLst>
              <a:gd name="adj1" fmla="val 18750"/>
              <a:gd name="adj2" fmla="val -8333"/>
              <a:gd name="adj3" fmla="val 18750"/>
              <a:gd name="adj4" fmla="val -16667"/>
              <a:gd name="adj5" fmla="val 70286"/>
              <a:gd name="adj6" fmla="val -11438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Line chart options</a:t>
            </a:r>
            <a:endParaRPr lang="en-US" dirty="0"/>
          </a:p>
        </p:txBody>
      </p:sp>
      <p:sp>
        <p:nvSpPr>
          <p:cNvPr id="8" name="Line Callout 2 (Accent Bar) 7"/>
          <p:cNvSpPr/>
          <p:nvPr/>
        </p:nvSpPr>
        <p:spPr>
          <a:xfrm>
            <a:off x="4243354" y="2890184"/>
            <a:ext cx="1560786" cy="996016"/>
          </a:xfrm>
          <a:prstGeom prst="accentCallout2">
            <a:avLst>
              <a:gd name="adj1" fmla="val 18750"/>
              <a:gd name="adj2" fmla="val -8333"/>
              <a:gd name="adj3" fmla="val 18750"/>
              <a:gd name="adj4" fmla="val -16667"/>
              <a:gd name="adj5" fmla="val 70286"/>
              <a:gd name="adj6" fmla="val -11438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data to be included in the chart</a:t>
            </a:r>
            <a:endParaRPr lang="en-US" dirty="0"/>
          </a:p>
        </p:txBody>
      </p:sp>
    </p:spTree>
    <p:extLst>
      <p:ext uri="{BB962C8B-B14F-4D97-AF65-F5344CB8AC3E}">
        <p14:creationId xmlns:p14="http://schemas.microsoft.com/office/powerpoint/2010/main" val="3462878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 blank.jpg"/>
          <p:cNvPicPr>
            <a:picLocks noChangeAspect="1"/>
          </p:cNvPicPr>
          <p:nvPr/>
        </p:nvPicPr>
        <p:blipFill>
          <a:blip r:embed="rId3" cstate="print"/>
          <a:stretch>
            <a:fillRect/>
          </a:stretch>
        </p:blipFill>
        <p:spPr>
          <a:xfrm>
            <a:off x="0" y="0"/>
            <a:ext cx="9144000" cy="6945445"/>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7</a:t>
            </a:fld>
            <a:endParaRPr lang="en-US"/>
          </a:p>
        </p:txBody>
      </p:sp>
      <p:pic>
        <p:nvPicPr>
          <p:cNvPr id="6" name="Picture 5" descr="taking-it-further.png"/>
          <p:cNvPicPr>
            <a:picLocks noChangeAspect="1"/>
          </p:cNvPicPr>
          <p:nvPr/>
        </p:nvPicPr>
        <p:blipFill>
          <a:blip r:embed="rId4" cstate="print"/>
          <a:stretch>
            <a:fillRect/>
          </a:stretch>
        </p:blipFill>
        <p:spPr>
          <a:xfrm>
            <a:off x="618871" y="1960296"/>
            <a:ext cx="2940959" cy="465652"/>
          </a:xfrm>
          <a:prstGeom prst="rect">
            <a:avLst/>
          </a:prstGeom>
        </p:spPr>
      </p:pic>
      <p:sp>
        <p:nvSpPr>
          <p:cNvPr id="7" name="Rounded Rectangle 6"/>
          <p:cNvSpPr/>
          <p:nvPr/>
        </p:nvSpPr>
        <p:spPr>
          <a:xfrm>
            <a:off x="442889" y="2819400"/>
            <a:ext cx="8243911" cy="3336405"/>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0070C0"/>
                </a:solidFill>
              </a:rPr>
              <a:t>Moving the Chart </a:t>
            </a:r>
            <a:r>
              <a:rPr lang="en-US" sz="3200" b="1" dirty="0" smtClean="0">
                <a:solidFill>
                  <a:srgbClr val="0070C0"/>
                </a:solidFill>
              </a:rPr>
              <a:t>Location  </a:t>
            </a:r>
            <a:r>
              <a:rPr lang="en-US" sz="3200" dirty="0" smtClean="0">
                <a:solidFill>
                  <a:prstClr val="black">
                    <a:tint val="75000"/>
                  </a:prstClr>
                </a:solidFill>
              </a:rPr>
              <a:t>By </a:t>
            </a:r>
            <a:r>
              <a:rPr lang="en-US" sz="3200" dirty="0">
                <a:solidFill>
                  <a:prstClr val="black">
                    <a:tint val="75000"/>
                  </a:prstClr>
                </a:solidFill>
              </a:rPr>
              <a:t>default, a chart is placed in the existing worksheet. </a:t>
            </a:r>
            <a:r>
              <a:rPr lang="en-US" sz="3200" dirty="0" smtClean="0">
                <a:solidFill>
                  <a:prstClr val="black">
                    <a:tint val="75000"/>
                  </a:prstClr>
                </a:solidFill>
              </a:rPr>
              <a:t>You </a:t>
            </a:r>
            <a:r>
              <a:rPr lang="en-US" sz="3200" dirty="0">
                <a:solidFill>
                  <a:prstClr val="black">
                    <a:tint val="75000"/>
                  </a:prstClr>
                </a:solidFill>
              </a:rPr>
              <a:t>can move the chart to a new worksheet. </a:t>
            </a:r>
            <a:r>
              <a:rPr lang="en-US" sz="3200" dirty="0" smtClean="0">
                <a:solidFill>
                  <a:prstClr val="black">
                    <a:tint val="75000"/>
                  </a:prstClr>
                </a:solidFill>
              </a:rPr>
              <a:t>This option </a:t>
            </a:r>
            <a:r>
              <a:rPr lang="en-US" sz="3200" dirty="0">
                <a:solidFill>
                  <a:prstClr val="black">
                    <a:tint val="75000"/>
                  </a:prstClr>
                </a:solidFill>
              </a:rPr>
              <a:t>automatically </a:t>
            </a:r>
            <a:r>
              <a:rPr lang="en-US" sz="3200" dirty="0" smtClean="0">
                <a:solidFill>
                  <a:prstClr val="black">
                    <a:tint val="75000"/>
                  </a:prstClr>
                </a:solidFill>
              </a:rPr>
              <a:t>changes the </a:t>
            </a:r>
            <a:r>
              <a:rPr lang="en-US" sz="3200" dirty="0">
                <a:solidFill>
                  <a:prstClr val="black">
                    <a:tint val="75000"/>
                  </a:prstClr>
                </a:solidFill>
              </a:rPr>
              <a:t>chart to a full-screen size. </a:t>
            </a:r>
          </a:p>
        </p:txBody>
      </p:sp>
    </p:spTree>
    <p:extLst>
      <p:ext uri="{BB962C8B-B14F-4D97-AF65-F5344CB8AC3E}">
        <p14:creationId xmlns:p14="http://schemas.microsoft.com/office/powerpoint/2010/main" val="4165704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title.jpg"/>
          <p:cNvPicPr>
            <a:picLocks noChangeAspect="1"/>
          </p:cNvPicPr>
          <p:nvPr/>
        </p:nvPicPr>
        <p:blipFill>
          <a:blip r:embed="rId3"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smtClean="0"/>
              <a:t>© Paradigm Publishing, Inc.</a:t>
            </a:r>
            <a:endParaRPr lang="en-US"/>
          </a:p>
        </p:txBody>
      </p:sp>
      <p:sp>
        <p:nvSpPr>
          <p:cNvPr id="3" name="Slide Number Placeholder 2"/>
          <p:cNvSpPr>
            <a:spLocks noGrp="1"/>
          </p:cNvSpPr>
          <p:nvPr>
            <p:ph type="sldNum" sz="quarter" idx="12"/>
          </p:nvPr>
        </p:nvSpPr>
        <p:spPr/>
        <p:txBody>
          <a:bodyPr/>
          <a:lstStyle/>
          <a:p>
            <a:fld id="{E7086D01-9746-46FA-9847-BAEC81550012}" type="slidenum">
              <a:rPr lang="en-US" smtClean="0"/>
              <a:pPr/>
              <a:t>8</a:t>
            </a:fld>
            <a:endParaRPr lang="en-US"/>
          </a:p>
        </p:txBody>
      </p:sp>
      <p:sp>
        <p:nvSpPr>
          <p:cNvPr id="6" name="Content Placeholder 4"/>
          <p:cNvSpPr>
            <a:spLocks noGrp="1"/>
          </p:cNvSpPr>
          <p:nvPr>
            <p:ph idx="1"/>
          </p:nvPr>
        </p:nvSpPr>
        <p:spPr>
          <a:xfrm>
            <a:off x="457200" y="1676400"/>
            <a:ext cx="8229600" cy="4678363"/>
          </a:xfrm>
        </p:spPr>
        <p:txBody>
          <a:bodyPr>
            <a:noAutofit/>
          </a:bodyPr>
          <a:lstStyle/>
          <a:p>
            <a:r>
              <a:rPr lang="en-US" sz="2400" dirty="0" smtClean="0"/>
              <a:t>To modify existing data</a:t>
            </a:r>
          </a:p>
          <a:p>
            <a:pPr lvl="1"/>
            <a:r>
              <a:rPr lang="en-US" sz="2100" dirty="0" smtClean="0"/>
              <a:t>With </a:t>
            </a:r>
            <a:r>
              <a:rPr lang="en-US" sz="2100" dirty="0"/>
              <a:t>the chart selected on the </a:t>
            </a:r>
            <a:r>
              <a:rPr lang="en-US" sz="2100" dirty="0" smtClean="0"/>
              <a:t>worksheet</a:t>
            </a:r>
            <a:r>
              <a:rPr lang="en-US" sz="2100" dirty="0"/>
              <a:t>, </a:t>
            </a:r>
            <a:r>
              <a:rPr lang="en-US" sz="2100" dirty="0" smtClean="0"/>
              <a:t>drag the selection </a:t>
            </a:r>
            <a:r>
              <a:rPr lang="en-US" sz="2100" dirty="0"/>
              <a:t>handle for the blue selection box (located in </a:t>
            </a:r>
            <a:r>
              <a:rPr lang="en-US" sz="2100" dirty="0" smtClean="0"/>
              <a:t>the corner </a:t>
            </a:r>
            <a:r>
              <a:rPr lang="en-US" sz="2100" dirty="0"/>
              <a:t>of </a:t>
            </a:r>
            <a:r>
              <a:rPr lang="en-US" sz="2100" dirty="0" smtClean="0"/>
              <a:t>the selected data) until </a:t>
            </a:r>
            <a:r>
              <a:rPr lang="en-US" sz="2100" dirty="0"/>
              <a:t>you have changed </a:t>
            </a:r>
            <a:r>
              <a:rPr lang="en-US" sz="2100" dirty="0" smtClean="0"/>
              <a:t>to the new range you wish to specify.  </a:t>
            </a:r>
          </a:p>
          <a:p>
            <a:pPr lvl="1"/>
            <a:r>
              <a:rPr lang="en-US" sz="2100" dirty="0" smtClean="0"/>
              <a:t>The </a:t>
            </a:r>
            <a:r>
              <a:rPr lang="en-US" sz="2100" dirty="0"/>
              <a:t>chart updates </a:t>
            </a:r>
            <a:r>
              <a:rPr lang="en-US" sz="2100" dirty="0" smtClean="0"/>
              <a:t>automatically.</a:t>
            </a:r>
          </a:p>
          <a:p>
            <a:r>
              <a:rPr lang="en-US" sz="2400" dirty="0" smtClean="0"/>
              <a:t>To insert new data by adding it to the worksheet</a:t>
            </a:r>
          </a:p>
          <a:p>
            <a:pPr lvl="1"/>
            <a:r>
              <a:rPr lang="en-US" sz="2100" dirty="0" smtClean="0"/>
              <a:t>Right-click the row or column heading below or to the right of where you wish to add your data.</a:t>
            </a:r>
          </a:p>
          <a:p>
            <a:pPr lvl="1"/>
            <a:r>
              <a:rPr lang="en-US" sz="2100" dirty="0" smtClean="0"/>
              <a:t>Click </a:t>
            </a:r>
            <a:r>
              <a:rPr lang="en-US" sz="2100" i="1" dirty="0" smtClean="0"/>
              <a:t>Insert</a:t>
            </a:r>
            <a:r>
              <a:rPr lang="en-US" sz="2100" dirty="0" smtClean="0"/>
              <a:t> to insert a row or column</a:t>
            </a:r>
          </a:p>
          <a:p>
            <a:pPr lvl="1"/>
            <a:r>
              <a:rPr lang="en-US" sz="2100" dirty="0" smtClean="0"/>
              <a:t>Type the new data to add the data to the chart</a:t>
            </a:r>
          </a:p>
          <a:p>
            <a:pPr lvl="1"/>
            <a:r>
              <a:rPr lang="en-US" sz="2100" dirty="0" smtClean="0"/>
              <a:t>The chart will update automatically.</a:t>
            </a:r>
          </a:p>
        </p:txBody>
      </p:sp>
      <p:sp>
        <p:nvSpPr>
          <p:cNvPr id="8" name="Title 1"/>
          <p:cNvSpPr>
            <a:spLocks noGrp="1"/>
          </p:cNvSpPr>
          <p:nvPr>
            <p:ph type="title"/>
          </p:nvPr>
        </p:nvSpPr>
        <p:spPr>
          <a:xfrm>
            <a:off x="228600" y="381000"/>
            <a:ext cx="8763000" cy="685800"/>
          </a:xfrm>
        </p:spPr>
        <p:txBody>
          <a:bodyPr>
            <a:noAutofit/>
          </a:bodyPr>
          <a:lstStyle/>
          <a:p>
            <a:r>
              <a:rPr lang="en-US" sz="3600" b="1" dirty="0" smtClean="0"/>
              <a:t>Skill </a:t>
            </a:r>
            <a:r>
              <a:rPr lang="en-US" sz="3600" b="1" dirty="0"/>
              <a:t>2</a:t>
            </a:r>
            <a:r>
              <a:rPr lang="en-US" sz="3600" b="1" dirty="0" smtClean="0"/>
              <a:t>:  Modify Chart Data</a:t>
            </a:r>
            <a:endParaRPr lang="en-US" sz="3600" b="1" dirty="0"/>
          </a:p>
        </p:txBody>
      </p:sp>
    </p:spTree>
    <p:extLst>
      <p:ext uri="{BB962C8B-B14F-4D97-AF65-F5344CB8AC3E}">
        <p14:creationId xmlns:p14="http://schemas.microsoft.com/office/powerpoint/2010/main" val="3702021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881F87-F1D1-4E82-B161-792A900F0BBC}" type="slidenum">
              <a:rPr lang="en-US" smtClean="0"/>
              <a:pPr/>
              <a:t>9</a:t>
            </a:fld>
            <a:endParaRPr lang="en-US" dirty="0"/>
          </a:p>
        </p:txBody>
      </p:sp>
      <p:sp>
        <p:nvSpPr>
          <p:cNvPr id="6" name="Footer Placeholder 5"/>
          <p:cNvSpPr>
            <a:spLocks noGrp="1"/>
          </p:cNvSpPr>
          <p:nvPr>
            <p:ph type="ftr" sz="quarter" idx="11"/>
          </p:nvPr>
        </p:nvSpPr>
        <p:spPr>
          <a:xfrm>
            <a:off x="228600" y="6385034"/>
            <a:ext cx="2895600" cy="365125"/>
          </a:xfrm>
        </p:spPr>
        <p:txBody>
          <a:bodyPr/>
          <a:lstStyle/>
          <a:p>
            <a:r>
              <a:rPr lang="en-US" dirty="0" smtClean="0"/>
              <a:t>© Paradigm Publishing, Inc.</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9124"/>
            <a:ext cx="8610600" cy="616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Callout 2 (Accent Bar) 13"/>
          <p:cNvSpPr/>
          <p:nvPr/>
        </p:nvSpPr>
        <p:spPr>
          <a:xfrm>
            <a:off x="7113494" y="1585315"/>
            <a:ext cx="1828800" cy="685800"/>
          </a:xfrm>
          <a:prstGeom prst="accentCallout2">
            <a:avLst>
              <a:gd name="adj1" fmla="val 18750"/>
              <a:gd name="adj2" fmla="val -8333"/>
              <a:gd name="adj3" fmla="val 18750"/>
              <a:gd name="adj4" fmla="val -16667"/>
              <a:gd name="adj5" fmla="val 121919"/>
              <a:gd name="adj6" fmla="val -2623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Chart selected</a:t>
            </a:r>
            <a:endParaRPr lang="en-US" dirty="0"/>
          </a:p>
        </p:txBody>
      </p:sp>
      <p:sp>
        <p:nvSpPr>
          <p:cNvPr id="12" name="Line Callout 2 (Accent Bar) 11"/>
          <p:cNvSpPr/>
          <p:nvPr/>
        </p:nvSpPr>
        <p:spPr>
          <a:xfrm>
            <a:off x="3352800" y="1166214"/>
            <a:ext cx="2133600" cy="891185"/>
          </a:xfrm>
          <a:prstGeom prst="accentCallout2">
            <a:avLst>
              <a:gd name="adj1" fmla="val 18750"/>
              <a:gd name="adj2" fmla="val -8333"/>
              <a:gd name="adj3" fmla="val 18750"/>
              <a:gd name="adj4" fmla="val -16667"/>
              <a:gd name="adj5" fmla="val 183302"/>
              <a:gd name="adj6" fmla="val -562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Blue selection box around chart data</a:t>
            </a:r>
            <a:endParaRPr lang="en-US" dirty="0"/>
          </a:p>
        </p:txBody>
      </p:sp>
      <p:sp>
        <p:nvSpPr>
          <p:cNvPr id="11" name="Line Callout 2 (Accent Bar) 10"/>
          <p:cNvSpPr/>
          <p:nvPr/>
        </p:nvSpPr>
        <p:spPr>
          <a:xfrm>
            <a:off x="1752600" y="4120457"/>
            <a:ext cx="1573306" cy="756343"/>
          </a:xfrm>
          <a:prstGeom prst="accentCallout2">
            <a:avLst>
              <a:gd name="adj1" fmla="val 18750"/>
              <a:gd name="adj2" fmla="val -8333"/>
              <a:gd name="adj3" fmla="val 18750"/>
              <a:gd name="adj4" fmla="val -16667"/>
              <a:gd name="adj5" fmla="val -52756"/>
              <a:gd name="adj6" fmla="val 5368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Selection handle</a:t>
            </a:r>
            <a:endParaRPr lang="en-US" dirty="0"/>
          </a:p>
        </p:txBody>
      </p:sp>
    </p:spTree>
    <p:extLst>
      <p:ext uri="{BB962C8B-B14F-4D97-AF65-F5344CB8AC3E}">
        <p14:creationId xmlns:p14="http://schemas.microsoft.com/office/powerpoint/2010/main" val="1271964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1467</TotalTime>
  <Words>2482</Words>
  <Application>Microsoft Office PowerPoint</Application>
  <PresentationFormat>On-screen Show (4:3)</PresentationFormat>
  <Paragraphs>226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Microsoft Excel 2010</vt:lpstr>
      <vt:lpstr>Working with Charts</vt:lpstr>
      <vt:lpstr>PowerPoint Presentation</vt:lpstr>
      <vt:lpstr>PowerPoint Presentation</vt:lpstr>
      <vt:lpstr>Skill 1: Create a Line Chart</vt:lpstr>
      <vt:lpstr>PowerPoint Presentation</vt:lpstr>
      <vt:lpstr>PowerPoint Presentation</vt:lpstr>
      <vt:lpstr>Skill 2:  Modify Chart Data</vt:lpstr>
      <vt:lpstr>PowerPoint Presentation</vt:lpstr>
      <vt:lpstr>PowerPoint Presentation</vt:lpstr>
      <vt:lpstr>Skill 3:  Create a Column Chart</vt:lpstr>
      <vt:lpstr>PowerPoint Presentation</vt:lpstr>
      <vt:lpstr>PowerPoint Presentation</vt:lpstr>
      <vt:lpstr>Skill 4:  Add Chart Labels</vt:lpstr>
      <vt:lpstr>PowerPoint Presentation</vt:lpstr>
      <vt:lpstr>PowerPoint Presentation</vt:lpstr>
      <vt:lpstr>Skill 5: Create a Pie Chart</vt:lpstr>
      <vt:lpstr>PowerPoint Presentation</vt:lpstr>
      <vt:lpstr>PowerPoint Presentation</vt:lpstr>
      <vt:lpstr>Skill 6:  Modify a Pie Chart</vt:lpstr>
      <vt:lpstr>PowerPoint Presentation</vt:lpstr>
      <vt:lpstr>PowerPoint Presentation</vt:lpstr>
      <vt:lpstr>PowerPoint Presentation</vt:lpstr>
      <vt:lpstr>Tasks Summary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Compaq User</dc:creator>
  <cp:lastModifiedBy>BOwens</cp:lastModifiedBy>
  <cp:revision>98</cp:revision>
  <dcterms:created xsi:type="dcterms:W3CDTF">2010-11-30T04:18:53Z</dcterms:created>
  <dcterms:modified xsi:type="dcterms:W3CDTF">2011-01-24T17:10:29Z</dcterms:modified>
</cp:coreProperties>
</file>