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9" r:id="rId2"/>
    <p:sldId id="257" r:id="rId3"/>
    <p:sldId id="258" r:id="rId4"/>
    <p:sldId id="262" r:id="rId5"/>
    <p:sldId id="263" r:id="rId6"/>
    <p:sldId id="264" r:id="rId7"/>
    <p:sldId id="260" r:id="rId8"/>
    <p:sldId id="265" r:id="rId9"/>
    <p:sldId id="298" r:id="rId10"/>
    <p:sldId id="266" r:id="rId11"/>
    <p:sldId id="295" r:id="rId12"/>
    <p:sldId id="268" r:id="rId13"/>
    <p:sldId id="269" r:id="rId14"/>
    <p:sldId id="270" r:id="rId15"/>
    <p:sldId id="271" r:id="rId16"/>
    <p:sldId id="272" r:id="rId17"/>
    <p:sldId id="274" r:id="rId18"/>
    <p:sldId id="275" r:id="rId19"/>
    <p:sldId id="276" r:id="rId20"/>
    <p:sldId id="277" r:id="rId21"/>
    <p:sldId id="278" r:id="rId22"/>
    <p:sldId id="279" r:id="rId23"/>
    <p:sldId id="296" r:id="rId24"/>
    <p:sldId id="291" r:id="rId25"/>
    <p:sldId id="29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39" autoAdjust="0"/>
  </p:normalViewPr>
  <p:slideViewPr>
    <p:cSldViewPr>
      <p:cViewPr>
        <p:scale>
          <a:sx n="72" d="100"/>
          <a:sy n="72" d="100"/>
        </p:scale>
        <p:origin x="-466" y="16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EE33A6-CDB1-4129-9F34-AF594B281822}"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85968-F2E9-42F9-8DCF-43DB9A55C82C}" type="slidenum">
              <a:rPr lang="en-US" smtClean="0"/>
              <a:pPr/>
              <a:t>‹#›</a:t>
            </a:fld>
            <a:endParaRPr lang="en-US"/>
          </a:p>
        </p:txBody>
      </p:sp>
    </p:spTree>
    <p:extLst>
      <p:ext uri="{BB962C8B-B14F-4D97-AF65-F5344CB8AC3E}">
        <p14:creationId xmlns:p14="http://schemas.microsoft.com/office/powerpoint/2010/main" val="102901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Module</a:t>
            </a:r>
            <a:r>
              <a:rPr lang="en-US" baseline="0" dirty="0" smtClean="0"/>
              <a:t> 6, you learn about Microsoft Excel 2010. Chapter 1 covers creating an Excel Workbook including entering data and navigating. Chapter 2 deals with performing calculations. In Chapter 3, you use formatting tools to add visual appeal and finally, in Chapter 4, you will learn about working with charts and graphs.</a:t>
            </a:r>
            <a:endParaRPr lang="en-US" dirty="0" smtClean="0"/>
          </a:p>
          <a:p>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a:t>
            </a:fld>
            <a:endParaRPr lang="en-US" dirty="0"/>
          </a:p>
        </p:txBody>
      </p:sp>
    </p:spTree>
    <p:extLst>
      <p:ext uri="{BB962C8B-B14F-4D97-AF65-F5344CB8AC3E}">
        <p14:creationId xmlns:p14="http://schemas.microsoft.com/office/powerpoint/2010/main" val="31268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M6-C3-S2-MajorDonors</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that cell A1 is the active cell. Using the Cell Styles button, you can select from a list of styles. If you want to</a:t>
            </a:r>
          </a:p>
          <a:p>
            <a:r>
              <a:rPr lang="en-US" sz="1200" b="0" i="0" u="none" strike="noStrike" kern="1200" baseline="0" dirty="0" smtClean="0">
                <a:solidFill>
                  <a:schemeClr val="tx1"/>
                </a:solidFill>
                <a:latin typeface="+mn-lt"/>
                <a:ea typeface="+mn-ea"/>
                <a:cs typeface="+mn-cs"/>
              </a:rPr>
              <a:t>combine a cell style with other Font group formatting, apply the style first. You can also select a font using the Font list arrow in the Font group. Font size is measured in points (pt), with each point equal to 1/72nd of an inch. To apply underlining to text, use the keyboard shortcut Ctrl + U or the Underline button in the Font group on the Home tab.</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10</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theme supplies the overall formatting settings for the workbook file, including the theme fonts (those used by default for that specific theme), theme colors, theme effects, and cell styles. If you have applied your own cell styles or if you have chosen a theme and decide you do not like it, you can choose another. You can do so by clicking the Themes button in the Themes group on the Page Layout tab and then clicking the theme you want. Pointing to any theme displays a Live Preview of the changes it applies.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11</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perform some actions, such as when you change the cell format, Excel automatically widens a column or increases the height of a row. If you make a change and Excel doesn’t automatically widen the column or increase the height of the row to accommodate the changed entry, you could find</a:t>
            </a:r>
          </a:p>
          <a:p>
            <a:r>
              <a:rPr lang="en-US" sz="1200" b="0" i="0" u="none" strike="noStrike" kern="1200" baseline="0" dirty="0" smtClean="0">
                <a:solidFill>
                  <a:schemeClr val="tx1"/>
                </a:solidFill>
                <a:latin typeface="+mn-lt"/>
                <a:ea typeface="+mn-ea"/>
                <a:cs typeface="+mn-cs"/>
              </a:rPr>
              <a:t>that some entries don’t fit into their cells. If the cell to the right is empty, the long entry simply runs over into the cell(s) to the right. But if the cell to the right is not empty and the entry is text, Excel only displays as much of the entry that fits in the cell, hiding the rest. If the entry is a number that is too</a:t>
            </a:r>
          </a:p>
          <a:p>
            <a:r>
              <a:rPr lang="en-US" sz="1200" b="0" i="0" u="none" strike="noStrike" kern="1200" baseline="0" dirty="0" smtClean="0">
                <a:solidFill>
                  <a:schemeClr val="tx1"/>
                </a:solidFill>
                <a:latin typeface="+mn-lt"/>
                <a:ea typeface="+mn-ea"/>
                <a:cs typeface="+mn-cs"/>
              </a:rPr>
              <a:t>large to display in the cell width, Excel displays a string of pound signs (######) to cue you that the numeric cell entry does not fit. You need to resize the column.</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12</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a:t>
            </a:r>
            <a:r>
              <a:rPr lang="en-US" sz="1200" b="1" i="0" u="none" strike="noStrike" kern="1200" baseline="0" dirty="0" smtClean="0">
                <a:solidFill>
                  <a:schemeClr val="tx1"/>
                </a:solidFill>
                <a:latin typeface="+mn-lt"/>
                <a:ea typeface="+mn-ea"/>
                <a:cs typeface="+mn-cs"/>
              </a:rPr>
              <a:t>M6-C3-S3-MajorDonors</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also click the AutoFit Column Width button in the </a:t>
            </a:r>
            <a:r>
              <a:rPr lang="en-US" sz="1200" b="0" i="1" u="none" strike="noStrike" kern="1200" baseline="0" dirty="0" smtClean="0">
                <a:solidFill>
                  <a:schemeClr val="tx1"/>
                </a:solidFill>
                <a:latin typeface="+mn-lt"/>
                <a:ea typeface="+mn-ea"/>
                <a:cs typeface="+mn-cs"/>
              </a:rPr>
              <a:t>Cell Size </a:t>
            </a:r>
            <a:r>
              <a:rPr lang="en-US" sz="1200" b="0" i="0" u="none" strike="noStrike" kern="1200" baseline="0" dirty="0" smtClean="0">
                <a:solidFill>
                  <a:schemeClr val="tx1"/>
                </a:solidFill>
                <a:latin typeface="+mn-lt"/>
                <a:ea typeface="+mn-ea"/>
                <a:cs typeface="+mn-cs"/>
              </a:rPr>
              <a:t>section of the Format button in the Cells group to AutoFit the column to its widest entry. Another way is to move the mouse pointer over the border of the column heading you wish to resize until the mouse pointer becomes a vertical line with a left and right-pointing arrow, and double-click to allow Excel to AutoFit the column size.</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a:t>
            </a:r>
            <a:r>
              <a:rPr lang="en-US" sz="1200" b="0" i="0" u="none" strike="noStrike" kern="1200" baseline="0" dirty="0" smtClean="0">
                <a:solidFill>
                  <a:schemeClr val="tx1"/>
                </a:solidFill>
                <a:latin typeface="+mn-lt"/>
                <a:ea typeface="+mn-ea"/>
                <a:cs typeface="+mn-cs"/>
              </a:rPr>
              <a:t> When text wrapping is applied to cells in a row, the row height does not decrease automatically to fit the text. You have to manually reduce the row height to fit the text.</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13</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solidFill>
                  <a:srgbClr val="005FD4"/>
                </a:solidFill>
                <a:latin typeface="MyriadPro-Regular"/>
              </a:rPr>
              <a:t>You can adjust the default column setting by clicking </a:t>
            </a:r>
            <a:r>
              <a:rPr lang="en-US" sz="1200" b="0" i="1" u="none" strike="noStrike" baseline="0" dirty="0" smtClean="0">
                <a:solidFill>
                  <a:srgbClr val="005FD4"/>
                </a:solidFill>
                <a:latin typeface="MyriadPro-It"/>
              </a:rPr>
              <a:t>Default Width </a:t>
            </a:r>
            <a:r>
              <a:rPr lang="en-US" sz="1200" b="0" i="0" u="none" strike="noStrike" baseline="0" dirty="0" smtClean="0">
                <a:solidFill>
                  <a:srgbClr val="005FD4"/>
                </a:solidFill>
                <a:latin typeface="MyriadPro-Regular"/>
              </a:rPr>
              <a:t>on the Format menu in the Cells group on the Home tab. A dialog box then displays</a:t>
            </a:r>
          </a:p>
          <a:p>
            <a:pPr algn="l"/>
            <a:r>
              <a:rPr lang="en-US" sz="1200" b="0" i="0" u="none" strike="noStrike" baseline="0" dirty="0" smtClean="0">
                <a:solidFill>
                  <a:srgbClr val="005FD4"/>
                </a:solidFill>
                <a:latin typeface="MyriadPro-Regular"/>
              </a:rPr>
              <a:t>for you to enter a new </a:t>
            </a:r>
            <a:r>
              <a:rPr lang="en-US" sz="1200" b="0" i="1" u="none" strike="noStrike" baseline="0" dirty="0" smtClean="0">
                <a:solidFill>
                  <a:srgbClr val="005FD4"/>
                </a:solidFill>
                <a:latin typeface="MyriadPro-It"/>
              </a:rPr>
              <a:t>Standard column width </a:t>
            </a:r>
            <a:r>
              <a:rPr lang="en-US" sz="1200" b="0" i="0" u="none" strike="noStrike" baseline="0" dirty="0" smtClean="0">
                <a:solidFill>
                  <a:srgbClr val="005FD4"/>
                </a:solidFill>
                <a:latin typeface="MyriadPro-Regular"/>
              </a:rPr>
              <a:t>for the workbook.</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14</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color fill a selected cell or cell range independent of other settings. Click the drop-down arrow for the Fill Color tool in the Font group on the Home tab to display a gallery of colors. You can then click a color to apply it to the selection. Conveniently, the color you applied most recently appears on the button itself. You can simply click the button to apply that same color to other selections.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15</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M6-C3-S4-MajorDonors</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the Fill Color button arrow has been selected and the Fill Color options are available. Here you can select the fill color you wish to apply.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Another way to apply formatting is by using the Format Painter button in the Clipboard group of the Home tab. Make the cell with the formatting you wish to apply the active cell, click the Format Painter button, and then click the cell you wish to format.</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16</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Applying a border around a cell or cell range in a worksheet provides another way to group or emphasize the data visually. Borders can be</a:t>
            </a:r>
          </a:p>
          <a:p>
            <a:r>
              <a:rPr lang="en-US" sz="1200" b="0" i="0" u="none" strike="noStrike" kern="1200" baseline="0" dirty="0" smtClean="0">
                <a:solidFill>
                  <a:schemeClr val="tx1"/>
                </a:solidFill>
                <a:latin typeface="+mn-lt"/>
                <a:ea typeface="+mn-ea"/>
                <a:cs typeface="+mn-cs"/>
              </a:rPr>
              <a:t>especially useful when you use the default print setting and print a worksheet without cell gridlines.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17</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in</a:t>
            </a:r>
            <a:r>
              <a:rPr lang="en-US" baseline="0" dirty="0" smtClean="0"/>
              <a:t> </a:t>
            </a:r>
            <a:r>
              <a:rPr lang="en-US" sz="1200" b="1" i="0" u="none" strike="noStrike" kern="1200" baseline="0" dirty="0" smtClean="0">
                <a:solidFill>
                  <a:schemeClr val="tx1"/>
                </a:solidFill>
                <a:latin typeface="+mn-lt"/>
                <a:ea typeface="+mn-ea"/>
                <a:cs typeface="+mn-cs"/>
              </a:rPr>
              <a:t>M6-C3-S5-MajorDonors</a:t>
            </a:r>
            <a:r>
              <a:rPr lang="en-US" sz="1200" b="0" i="0" u="none" strike="noStrike" baseline="0" dirty="0" smtClean="0">
                <a:latin typeface="MyriadPro-Regular"/>
              </a:rPr>
              <a:t>.</a:t>
            </a:r>
            <a:r>
              <a:rPr lang="en-US" sz="1200" b="1" i="0" u="none" strike="noStrike" baseline="0" dirty="0" smtClean="0">
                <a:latin typeface="MyriadPro-Regular"/>
              </a:rPr>
              <a:t>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notice the Borders button arrow in the Font group has been selected. You can select a border from the drop-down list or More Borders at the bottom of the list for more options.</a:t>
            </a:r>
            <a:endParaRPr lang="en-US"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A91FD1F-72DF-4B8E-AE3B-AF1198490249}" type="slidenum">
              <a:rPr lang="en-US" smtClean="0"/>
              <a:pPr/>
              <a:t>18</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Because these border styles in More Borders are a bit less formal than a plain cell border or outline, you should use them sparingly, especially in business documents.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19</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chapter</a:t>
            </a:r>
            <a:r>
              <a:rPr lang="en-US" baseline="0" dirty="0" smtClean="0"/>
              <a:t> </a:t>
            </a:r>
            <a:r>
              <a:rPr lang="en-US" dirty="0" smtClean="0"/>
              <a:t>in the Excel module is</a:t>
            </a:r>
            <a:r>
              <a:rPr lang="en-US" baseline="0" dirty="0" smtClean="0"/>
              <a:t> about formatting cells.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a:t>
            </a:fld>
            <a:endParaRPr lang="en-US" dirty="0"/>
          </a:p>
        </p:txBody>
      </p:sp>
    </p:spTree>
    <p:extLst>
      <p:ext uri="{BB962C8B-B14F-4D97-AF65-F5344CB8AC3E}">
        <p14:creationId xmlns:p14="http://schemas.microsoft.com/office/powerpoint/2010/main" val="245360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enhance the readability of a worksheet, you might choose to center the sheet title across all the columns of data in the sheet. In Excel you can use the Merge &amp; Center button in the Alignment group on the Home tab to combine selected cells into a single cell. The combined text is centered in the single cell.</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20</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in</a:t>
            </a:r>
            <a:r>
              <a:rPr lang="en-US" baseline="0" dirty="0" smtClean="0"/>
              <a:t> </a:t>
            </a:r>
            <a:r>
              <a:rPr lang="en-US" sz="1200" b="1" i="0" u="none" strike="noStrike" kern="1200" baseline="0" dirty="0" smtClean="0">
                <a:solidFill>
                  <a:schemeClr val="tx1"/>
                </a:solidFill>
                <a:latin typeface="+mn-lt"/>
                <a:ea typeface="+mn-ea"/>
                <a:cs typeface="+mn-cs"/>
              </a:rPr>
              <a:t>Lastname-M6-C3-S6-MajorDonors.xlsx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cells A1:G2 have been selected to merge. You can see the options to merge in the drop-down list displayed when the Merge and Center button arrow is selected. The cell address listed in the Name box in the top-left corner is the address for the far left cell in the merged range.</a:t>
            </a:r>
          </a:p>
        </p:txBody>
      </p:sp>
      <p:sp>
        <p:nvSpPr>
          <p:cNvPr id="4" name="Slide Number Placeholder 3"/>
          <p:cNvSpPr>
            <a:spLocks noGrp="1"/>
          </p:cNvSpPr>
          <p:nvPr>
            <p:ph type="sldNum" sz="quarter" idx="10"/>
          </p:nvPr>
        </p:nvSpPr>
        <p:spPr/>
        <p:txBody>
          <a:bodyPr/>
          <a:lstStyle/>
          <a:p>
            <a:fld id="{5A91FD1F-72DF-4B8E-AE3B-AF1198490249}" type="slidenum">
              <a:rPr lang="en-US" smtClean="0"/>
              <a:pPr/>
              <a:t>21</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create a balanced appearance in a completed worksheet by using the same fill color for the top and bottom rows and limiting the number of formats applied.</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22</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1 after you believe that you know the correct answer. The correct answer will be displayed. Then click the Answer button for Question 2 and that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p>
        </p:txBody>
      </p:sp>
      <p:sp>
        <p:nvSpPr>
          <p:cNvPr id="4" name="Slide Number Placeholder 3"/>
          <p:cNvSpPr>
            <a:spLocks noGrp="1"/>
          </p:cNvSpPr>
          <p:nvPr>
            <p:ph type="sldNum" sz="quarter" idx="10"/>
          </p:nvPr>
        </p:nvSpPr>
        <p:spPr/>
        <p:txBody>
          <a:bodyPr/>
          <a:lstStyle/>
          <a:p>
            <a:fld id="{8DF85968-F2E9-42F9-8DCF-43DB9A55C82C}" type="slidenum">
              <a:rPr lang="en-US" smtClean="0"/>
              <a:pPr/>
              <a:t>23</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is a summary of the Excel Chapter 3 tasks.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24</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is a continued summary of the Excel Chapter 3 tasks.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25</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chapter is about applying formatting to cells. </a:t>
            </a:r>
            <a:r>
              <a:rPr lang="en-US" sz="1200" b="0" i="0" u="none" strike="noStrike" kern="1200" baseline="0" dirty="0" smtClean="0">
                <a:solidFill>
                  <a:schemeClr val="tx1"/>
                </a:solidFill>
                <a:latin typeface="+mn-lt"/>
                <a:ea typeface="+mn-ea"/>
                <a:cs typeface="+mn-cs"/>
              </a:rPr>
              <a:t>Applying formatting to worksheet cells provides organization and context. Formatting also clarifies the meaning of the data. For example, to specify whether Excel should format a cell value as a date, currency amount, or percentage, you would apply a number format. </a:t>
            </a:r>
          </a:p>
        </p:txBody>
      </p:sp>
      <p:sp>
        <p:nvSpPr>
          <p:cNvPr id="4" name="Slide Number Placeholder 3"/>
          <p:cNvSpPr>
            <a:spLocks noGrp="1"/>
          </p:cNvSpPr>
          <p:nvPr>
            <p:ph type="sldNum" sz="quarter" idx="10"/>
          </p:nvPr>
        </p:nvSpPr>
        <p:spPr/>
        <p:txBody>
          <a:bodyPr/>
          <a:lstStyle/>
          <a:p>
            <a:fld id="{8DF85968-F2E9-42F9-8DCF-43DB9A55C82C}" type="slidenum">
              <a:rPr lang="en-US" smtClean="0"/>
              <a:pPr/>
              <a:t>3</a:t>
            </a:fld>
            <a:endParaRPr lang="en-US" dirty="0"/>
          </a:p>
        </p:txBody>
      </p:sp>
    </p:spTree>
    <p:extLst>
      <p:ext uri="{BB962C8B-B14F-4D97-AF65-F5344CB8AC3E}">
        <p14:creationId xmlns:p14="http://schemas.microsoft.com/office/powerpoint/2010/main" val="365507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Other formatting tools, such as those that control font and size, determine how labels and values look and align within cells. You can also change the column width and row height to ensure entries display completely and correctly.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can use other tools to group data visually. You can apply a new fill color to cells that contain the column labels in a worksheet, or add a border around a range, or even merge cells together. You learn how to use formatting to enhance a worksheet in this chapter.</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4</a:t>
            </a:fld>
            <a:endParaRPr lang="en-US" dirty="0"/>
          </a:p>
        </p:txBody>
      </p:sp>
    </p:spTree>
    <p:extLst>
      <p:ext uri="{BB962C8B-B14F-4D97-AF65-F5344CB8AC3E}">
        <p14:creationId xmlns:p14="http://schemas.microsoft.com/office/powerpoint/2010/main" val="10296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type an entry into a cell, it is automatically formatted according to the General format. When you type a date in a cell, Excel recognizes it and formats it automatically as a date. You can apply formats to add dollar signs, commas, and other characters to the cells. Applying a new format changes the display of an entry.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number format applied to a cell holding numerical data determines how Excel displays the number. You can apply other formats, such as date, currency, or percentage, and change number formats as needed.</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5</a:t>
            </a:fld>
            <a:endParaRPr lang="en-US" dirty="0"/>
          </a:p>
        </p:txBody>
      </p:sp>
    </p:spTree>
    <p:extLst>
      <p:ext uri="{BB962C8B-B14F-4D97-AF65-F5344CB8AC3E}">
        <p14:creationId xmlns:p14="http://schemas.microsoft.com/office/powerpoint/2010/main" val="10296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in</a:t>
            </a:r>
            <a:r>
              <a:rPr lang="en-US" baseline="0" dirty="0" smtClean="0"/>
              <a:t> </a:t>
            </a:r>
            <a:r>
              <a:rPr lang="en-US" sz="1200" b="1" i="0" u="none" strike="noStrike" kern="1200" baseline="0" dirty="0" smtClean="0">
                <a:solidFill>
                  <a:schemeClr val="tx1"/>
                </a:solidFill>
                <a:latin typeface="+mn-lt"/>
                <a:ea typeface="+mn-ea"/>
                <a:cs typeface="+mn-cs"/>
              </a:rPr>
              <a:t>M6-C3-S1-MajorDonors.xlsx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see cell B3 is the active cell. By selecting the Number Format list box arrow, you will see a list of number formats that can be applied to the active cell. Excel will recognize some number formats when you type special symbols, such as dollar signs and percent</a:t>
            </a:r>
          </a:p>
          <a:p>
            <a:r>
              <a:rPr lang="en-US" sz="1200" b="0" i="0" u="none" strike="noStrike" kern="1200" baseline="0" dirty="0" smtClean="0">
                <a:solidFill>
                  <a:schemeClr val="tx1"/>
                </a:solidFill>
                <a:latin typeface="+mn-lt"/>
                <a:ea typeface="+mn-ea"/>
                <a:cs typeface="+mn-cs"/>
              </a:rPr>
              <a:t>signs.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applying a date format, if you do not include the year, Excel will assume you want the current year. Dates are stored as sequential serial numbers so they can be used in calculations.  </a:t>
            </a:r>
          </a:p>
        </p:txBody>
      </p:sp>
      <p:sp>
        <p:nvSpPr>
          <p:cNvPr id="4" name="Slide Number Placeholder 3"/>
          <p:cNvSpPr>
            <a:spLocks noGrp="1"/>
          </p:cNvSpPr>
          <p:nvPr>
            <p:ph type="sldNum" sz="quarter" idx="10"/>
          </p:nvPr>
        </p:nvSpPr>
        <p:spPr/>
        <p:txBody>
          <a:bodyPr/>
          <a:lstStyle/>
          <a:p>
            <a:fld id="{5A91FD1F-72DF-4B8E-AE3B-AF1198490249}" type="slidenum">
              <a:rPr lang="en-US" smtClean="0"/>
              <a:pPr/>
              <a:t>6</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Click the Home tab and then click the Cell Styles button in the Styles group to access the gallery. The </a:t>
            </a:r>
            <a:r>
              <a:rPr lang="en-US" sz="1200" b="0" i="1" u="none" strike="noStrike" kern="1200" baseline="0" dirty="0" smtClean="0">
                <a:solidFill>
                  <a:schemeClr val="tx1"/>
                </a:solidFill>
                <a:latin typeface="+mn-lt"/>
                <a:ea typeface="+mn-ea"/>
                <a:cs typeface="+mn-cs"/>
              </a:rPr>
              <a:t>Number Format </a:t>
            </a:r>
            <a:r>
              <a:rPr lang="en-US" sz="1200" b="0" i="0" u="none" strike="noStrike" kern="1200" baseline="0" dirty="0" smtClean="0">
                <a:solidFill>
                  <a:schemeClr val="tx1"/>
                </a:solidFill>
                <a:latin typeface="+mn-lt"/>
                <a:ea typeface="+mn-ea"/>
                <a:cs typeface="+mn-cs"/>
              </a:rPr>
              <a:t>section of the gallery lists the number styles you can apply. You also can click </a:t>
            </a:r>
            <a:r>
              <a:rPr lang="en-US" sz="1200" b="0" i="1" u="none" strike="noStrike" kern="1200" baseline="0" dirty="0" smtClean="0">
                <a:solidFill>
                  <a:schemeClr val="tx1"/>
                </a:solidFill>
                <a:latin typeface="+mn-lt"/>
                <a:ea typeface="+mn-ea"/>
                <a:cs typeface="+mn-cs"/>
              </a:rPr>
              <a:t>New Cell Style </a:t>
            </a:r>
            <a:r>
              <a:rPr lang="en-US" sz="1200" b="0" i="0" u="none" strike="noStrike" kern="1200" baseline="0" dirty="0" smtClean="0">
                <a:solidFill>
                  <a:schemeClr val="tx1"/>
                </a:solidFill>
                <a:latin typeface="+mn-lt"/>
                <a:ea typeface="+mn-ea"/>
                <a:cs typeface="+mn-cs"/>
              </a:rPr>
              <a:t>to create a custom cell style to apply to the selected cell or range.</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7</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Excel lets you apply a variety of formats to cells to change the basic look of a worksheet. You also can use the Increase Font Size and Decrease Font Size buttons to adjust the size of the contents of selected cells. You can also apply bold, italic, and underlining, as well as change the color of the text and the cell background. Use the alignment tools to change the vertical and horizontal alignment of cell entries. </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8</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smtClean="0">
                <a:solidFill>
                  <a:schemeClr val="tx1"/>
                </a:solidFill>
                <a:latin typeface="+mn-lt"/>
                <a:ea typeface="+mn-ea"/>
                <a:cs typeface="+mn-cs"/>
              </a:rPr>
              <a:t>Cell Styles button in the styles group of the  Home tab lets you apply several formatting settings at once.</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9</a:t>
            </a:fld>
            <a:endParaRPr lang="en-US"/>
          </a:p>
        </p:txBody>
      </p:sp>
    </p:spTree>
    <p:extLst>
      <p:ext uri="{BB962C8B-B14F-4D97-AF65-F5344CB8AC3E}">
        <p14:creationId xmlns:p14="http://schemas.microsoft.com/office/powerpoint/2010/main" val="10296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416757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272290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94940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134565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41081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r>
              <a:rPr lang="en-US" smtClean="0"/>
              <a:t>© Paradigm Publishing, Inc.</a:t>
            </a:r>
            <a:endParaRPr lang="en-US"/>
          </a:p>
        </p:txBody>
      </p:sp>
      <p:sp>
        <p:nvSpPr>
          <p:cNvPr id="7" name="Slide Number Placeholder 6"/>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6011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Paradigm Publishing, Inc.</a:t>
            </a:r>
            <a:endParaRPr lang="en-US"/>
          </a:p>
        </p:txBody>
      </p:sp>
      <p:sp>
        <p:nvSpPr>
          <p:cNvPr id="8" name="Footer Placeholder 7"/>
          <p:cNvSpPr>
            <a:spLocks noGrp="1"/>
          </p:cNvSpPr>
          <p:nvPr>
            <p:ph type="ftr" sz="quarter" idx="11"/>
          </p:nvPr>
        </p:nvSpPr>
        <p:spPr/>
        <p:txBody>
          <a:bodyPr/>
          <a:lstStyle/>
          <a:p>
            <a:r>
              <a:rPr lang="en-US" smtClean="0"/>
              <a:t>© Paradigm Publishing, Inc.</a:t>
            </a:r>
            <a:endParaRPr lang="en-US"/>
          </a:p>
        </p:txBody>
      </p:sp>
      <p:sp>
        <p:nvSpPr>
          <p:cNvPr id="9" name="Slide Number Placeholder 8"/>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81382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4" name="Footer Placeholder 3"/>
          <p:cNvSpPr>
            <a:spLocks noGrp="1"/>
          </p:cNvSpPr>
          <p:nvPr>
            <p:ph type="ftr" sz="quarter" idx="11"/>
          </p:nvPr>
        </p:nvSpPr>
        <p:spPr/>
        <p:txBody>
          <a:bodyPr/>
          <a:lstStyle/>
          <a:p>
            <a:r>
              <a:rPr lang="en-US" smtClean="0"/>
              <a:t>© Paradigm Publishing, Inc.</a:t>
            </a:r>
            <a:endParaRPr lang="en-US"/>
          </a:p>
        </p:txBody>
      </p:sp>
      <p:sp>
        <p:nvSpPr>
          <p:cNvPr id="5" name="Slide Number Placeholder 4"/>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126113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Footer Placeholder 2"/>
          <p:cNvSpPr>
            <a:spLocks noGrp="1"/>
          </p:cNvSpPr>
          <p:nvPr>
            <p:ph type="ftr" sz="quarter" idx="11"/>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2347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r>
              <a:rPr lang="en-US" smtClean="0"/>
              <a:t>© Paradigm Publishing, Inc.</a:t>
            </a:r>
            <a:endParaRPr lang="en-US"/>
          </a:p>
        </p:txBody>
      </p:sp>
      <p:sp>
        <p:nvSpPr>
          <p:cNvPr id="7" name="Slide Number Placeholder 6"/>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55170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r>
              <a:rPr lang="en-US" smtClean="0"/>
              <a:t>© Paradigm Publishing, Inc.</a:t>
            </a:r>
            <a:endParaRPr lang="en-US"/>
          </a:p>
        </p:txBody>
      </p:sp>
      <p:sp>
        <p:nvSpPr>
          <p:cNvPr id="7" name="Slide Number Placeholder 6"/>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86409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 Paradigm Publishing, Inc.</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Paradigm Publishing,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86D01-9746-46FA-9847-BAEC81550012}" type="slidenum">
              <a:rPr lang="en-US" smtClean="0"/>
              <a:pPr/>
              <a:t>‹#›</a:t>
            </a:fld>
            <a:endParaRPr lang="en-US"/>
          </a:p>
        </p:txBody>
      </p:sp>
    </p:spTree>
    <p:extLst>
      <p:ext uri="{BB962C8B-B14F-4D97-AF65-F5344CB8AC3E}">
        <p14:creationId xmlns:p14="http://schemas.microsoft.com/office/powerpoint/2010/main" val="45903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 module.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239165" y="404075"/>
            <a:ext cx="2629246"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6</a:t>
            </a:r>
            <a:endParaRPr lang="en-US" sz="4500" b="1" dirty="0">
              <a:solidFill>
                <a:schemeClr val="bg1"/>
              </a:solidFill>
              <a:latin typeface="Arial Narrow"/>
              <a:cs typeface="Arial Narrow"/>
            </a:endParaRPr>
          </a:p>
        </p:txBody>
      </p:sp>
      <p:sp>
        <p:nvSpPr>
          <p:cNvPr id="4" name="Title 1"/>
          <p:cNvSpPr>
            <a:spLocks noGrp="1"/>
          </p:cNvSpPr>
          <p:nvPr>
            <p:ph type="title"/>
          </p:nvPr>
        </p:nvSpPr>
        <p:spPr>
          <a:xfrm>
            <a:off x="2868817" y="274638"/>
            <a:ext cx="5817982" cy="1143000"/>
          </a:xfrm>
        </p:spPr>
        <p:txBody>
          <a:bodyPr/>
          <a:lstStyle/>
          <a:p>
            <a:r>
              <a:rPr lang="en-US" dirty="0" smtClean="0"/>
              <a:t>Microsoft Excel 2010</a:t>
            </a:r>
            <a:endParaRPr lang="en-US" dirty="0"/>
          </a:p>
        </p:txBody>
      </p:sp>
      <p:sp>
        <p:nvSpPr>
          <p:cNvPr id="7" name="Content Placeholder 2"/>
          <p:cNvSpPr>
            <a:spLocks noGrp="1"/>
          </p:cNvSpPr>
          <p:nvPr>
            <p:ph idx="1"/>
          </p:nvPr>
        </p:nvSpPr>
        <p:spPr>
          <a:xfrm>
            <a:off x="591207" y="2133600"/>
            <a:ext cx="7961585" cy="3665484"/>
          </a:xfrm>
        </p:spPr>
        <p:txBody>
          <a:bodyPr>
            <a:normAutofit/>
          </a:bodyPr>
          <a:lstStyle/>
          <a:p>
            <a:pPr marL="0" indent="0">
              <a:buNone/>
            </a:pPr>
            <a:r>
              <a:rPr lang="en-US" sz="3600" dirty="0" smtClean="0"/>
              <a:t>Chapter 1: Creating an Excel Workbook</a:t>
            </a:r>
          </a:p>
          <a:p>
            <a:pPr marL="2001838" indent="-2001838">
              <a:buNone/>
            </a:pPr>
            <a:r>
              <a:rPr lang="en-US" sz="3600" dirty="0" smtClean="0"/>
              <a:t>Chapter 2: Working with Formulas and Functions</a:t>
            </a:r>
          </a:p>
          <a:p>
            <a:pPr marL="0" indent="0">
              <a:buNone/>
            </a:pPr>
            <a:r>
              <a:rPr lang="en-US" sz="3600" dirty="0" smtClean="0"/>
              <a:t>Chapter 3: Formatting Cells</a:t>
            </a:r>
          </a:p>
          <a:p>
            <a:pPr marL="0" indent="0">
              <a:buNone/>
            </a:pPr>
            <a:r>
              <a:rPr lang="en-US" sz="3600" dirty="0" smtClean="0"/>
              <a:t>Chapter 4: Working with Charts</a:t>
            </a:r>
            <a:endParaRPr lang="en-US" sz="3600" dirty="0"/>
          </a:p>
        </p:txBody>
      </p:sp>
      <p:sp>
        <p:nvSpPr>
          <p:cNvPr id="9" name="Slide Number Placeholder 6"/>
          <p:cNvSpPr>
            <a:spLocks noGrp="1"/>
          </p:cNvSpPr>
          <p:nvPr>
            <p:ph type="sldNum" sz="quarter" idx="12"/>
          </p:nvPr>
        </p:nvSpPr>
        <p:spPr>
          <a:xfrm>
            <a:off x="6553200" y="6356350"/>
            <a:ext cx="2133600" cy="365125"/>
          </a:xfrm>
        </p:spPr>
        <p:txBody>
          <a:bodyPr/>
          <a:lstStyle/>
          <a:p>
            <a:fld id="{C1881F87-F1D1-4E82-B161-792A900F0BBC}" type="slidenum">
              <a:rPr lang="en-US" smtClean="0"/>
              <a:pPr/>
              <a:t>1</a:t>
            </a:fld>
            <a:endParaRPr lang="en-US" dirty="0"/>
          </a:p>
        </p:txBody>
      </p:sp>
      <p:sp>
        <p:nvSpPr>
          <p:cNvPr id="2" name="Date Placeholder 1"/>
          <p:cNvSpPr>
            <a:spLocks noGrp="1"/>
          </p:cNvSpPr>
          <p:nvPr>
            <p:ph type="dt" sz="half" idx="10"/>
          </p:nvPr>
        </p:nvSpPr>
        <p:spPr/>
        <p:txBody>
          <a:bodyPr/>
          <a:lstStyle/>
          <a:p>
            <a:r>
              <a:rPr lang="en-US" dirty="0" smtClean="0"/>
              <a:t>© Paradigm Publishing, Inc.</a:t>
            </a:r>
            <a:endParaRPr lang="en-US" dirty="0"/>
          </a:p>
        </p:txBody>
      </p:sp>
    </p:spTree>
    <p:extLst>
      <p:ext uri="{BB962C8B-B14F-4D97-AF65-F5344CB8AC3E}">
        <p14:creationId xmlns:p14="http://schemas.microsoft.com/office/powerpoint/2010/main" val="3103675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10</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932" y="148855"/>
            <a:ext cx="8534400" cy="615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Callout 2 (Accent Bar) 11"/>
          <p:cNvSpPr/>
          <p:nvPr/>
        </p:nvSpPr>
        <p:spPr>
          <a:xfrm>
            <a:off x="7047780" y="296173"/>
            <a:ext cx="1828801" cy="762000"/>
          </a:xfrm>
          <a:prstGeom prst="accentCallout2">
            <a:avLst>
              <a:gd name="adj1" fmla="val 18750"/>
              <a:gd name="adj2" fmla="val -8333"/>
              <a:gd name="adj3" fmla="val 18750"/>
              <a:gd name="adj4" fmla="val -16667"/>
              <a:gd name="adj5" fmla="val 61926"/>
              <a:gd name="adj6" fmla="val -3505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Cell styles button</a:t>
            </a:r>
            <a:endParaRPr lang="en-US" dirty="0"/>
          </a:p>
        </p:txBody>
      </p:sp>
      <p:sp>
        <p:nvSpPr>
          <p:cNvPr id="7" name="Line Callout 2 (Accent Bar) 6"/>
          <p:cNvSpPr/>
          <p:nvPr/>
        </p:nvSpPr>
        <p:spPr>
          <a:xfrm>
            <a:off x="2057400" y="1219201"/>
            <a:ext cx="1828800" cy="533400"/>
          </a:xfrm>
          <a:prstGeom prst="accentCallout2">
            <a:avLst>
              <a:gd name="adj1" fmla="val 18750"/>
              <a:gd name="adj2" fmla="val -8333"/>
              <a:gd name="adj3" fmla="val 18750"/>
              <a:gd name="adj4" fmla="val -16667"/>
              <a:gd name="adj5" fmla="val 93086"/>
              <a:gd name="adj6" fmla="val -6679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Active cell</a:t>
            </a:r>
            <a:endParaRPr lang="en-US" dirty="0"/>
          </a:p>
        </p:txBody>
      </p:sp>
      <p:sp>
        <p:nvSpPr>
          <p:cNvPr id="11" name="Line Callout 2 (Accent Bar) 10"/>
          <p:cNvSpPr/>
          <p:nvPr/>
        </p:nvSpPr>
        <p:spPr>
          <a:xfrm>
            <a:off x="6400800" y="3441940"/>
            <a:ext cx="2057400" cy="672860"/>
          </a:xfrm>
          <a:prstGeom prst="accentCallout2">
            <a:avLst>
              <a:gd name="adj1" fmla="val 18750"/>
              <a:gd name="adj2" fmla="val -8333"/>
              <a:gd name="adj3" fmla="val 18750"/>
              <a:gd name="adj4" fmla="val -16667"/>
              <a:gd name="adj5" fmla="val -153964"/>
              <a:gd name="adj6" fmla="val 440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 appropriate style</a:t>
            </a:r>
            <a:endParaRPr lang="en-US" dirty="0"/>
          </a:p>
        </p:txBody>
      </p:sp>
      <p:sp>
        <p:nvSpPr>
          <p:cNvPr id="14" name="Line Callout 2 (Accent Bar) 13"/>
          <p:cNvSpPr/>
          <p:nvPr/>
        </p:nvSpPr>
        <p:spPr>
          <a:xfrm>
            <a:off x="3200400" y="273170"/>
            <a:ext cx="1828800" cy="685800"/>
          </a:xfrm>
          <a:prstGeom prst="accentCallout2">
            <a:avLst>
              <a:gd name="adj1" fmla="val 18750"/>
              <a:gd name="adj2" fmla="val -8333"/>
              <a:gd name="adj3" fmla="val 18750"/>
              <a:gd name="adj4" fmla="val -16667"/>
              <a:gd name="adj5" fmla="val 59025"/>
              <a:gd name="adj6" fmla="val -5925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Font list arrow</a:t>
            </a:r>
            <a:endParaRPr lang="en-US" dirty="0"/>
          </a:p>
        </p:txBody>
      </p:sp>
    </p:spTree>
    <p:extLst>
      <p:ext uri="{BB962C8B-B14F-4D97-AF65-F5344CB8AC3E}">
        <p14:creationId xmlns:p14="http://schemas.microsoft.com/office/powerpoint/2010/main" val="1271964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945445"/>
          </a:xfrm>
          <a:prstGeom prst="rect">
            <a:avLst/>
          </a:prstGeom>
        </p:spPr>
      </p:pic>
      <p:sp>
        <p:nvSpPr>
          <p:cNvPr id="2" name="Date Placeholder 1"/>
          <p:cNvSpPr>
            <a:spLocks noGrp="1"/>
          </p:cNvSpPr>
          <p:nvPr>
            <p:ph type="dt" sz="half" idx="10"/>
          </p:nvPr>
        </p:nvSpPr>
        <p:spPr/>
        <p:txBody>
          <a:bodyPr/>
          <a:lstStyle/>
          <a:p>
            <a:r>
              <a:rPr lang="en-US" dirty="0" smtClean="0"/>
              <a:t>© Paradigm Publishing, Inc.</a:t>
            </a:r>
            <a:endParaRPr lang="en-US" dirty="0"/>
          </a:p>
        </p:txBody>
      </p:sp>
      <p:sp>
        <p:nvSpPr>
          <p:cNvPr id="3" name="Slide Number Placeholder 2"/>
          <p:cNvSpPr>
            <a:spLocks noGrp="1"/>
          </p:cNvSpPr>
          <p:nvPr>
            <p:ph type="sldNum" sz="quarter" idx="12"/>
          </p:nvPr>
        </p:nvSpPr>
        <p:spPr/>
        <p:txBody>
          <a:bodyPr/>
          <a:lstStyle/>
          <a:p>
            <a:fld id="{E7086D01-9746-46FA-9847-BAEC81550012}" type="slidenum">
              <a:rPr lang="en-US" smtClean="0"/>
              <a:pPr/>
              <a:t>11</a:t>
            </a:fld>
            <a:endParaRPr lang="en-US" dirty="0"/>
          </a:p>
        </p:txBody>
      </p:sp>
      <p:pic>
        <p:nvPicPr>
          <p:cNvPr id="6" name="Picture 5" descr="taking-it-further.png"/>
          <p:cNvPicPr>
            <a:picLocks noChangeAspect="1"/>
          </p:cNvPicPr>
          <p:nvPr/>
        </p:nvPicPr>
        <p:blipFill>
          <a:blip r:embed="rId4" cstate="print"/>
          <a:stretch>
            <a:fillRect/>
          </a:stretch>
        </p:blipFill>
        <p:spPr>
          <a:xfrm>
            <a:off x="618871" y="1967829"/>
            <a:ext cx="2940959" cy="465652"/>
          </a:xfrm>
          <a:prstGeom prst="rect">
            <a:avLst/>
          </a:prstGeom>
        </p:spPr>
      </p:pic>
      <p:sp>
        <p:nvSpPr>
          <p:cNvPr id="7" name="Rounded Rectangle 6"/>
          <p:cNvSpPr/>
          <p:nvPr/>
        </p:nvSpPr>
        <p:spPr>
          <a:xfrm>
            <a:off x="442889" y="2667000"/>
            <a:ext cx="8243911" cy="34888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0070C0"/>
                </a:solidFill>
              </a:rPr>
              <a:t>Changing the Theme  </a:t>
            </a:r>
            <a:r>
              <a:rPr lang="en-US" sz="4000" dirty="0" smtClean="0">
                <a:solidFill>
                  <a:prstClr val="black">
                    <a:tint val="75000"/>
                  </a:prstClr>
                </a:solidFill>
              </a:rPr>
              <a:t>You </a:t>
            </a:r>
            <a:r>
              <a:rPr lang="en-US" sz="4000" dirty="0">
                <a:solidFill>
                  <a:prstClr val="black">
                    <a:tint val="75000"/>
                  </a:prstClr>
                </a:solidFill>
              </a:rPr>
              <a:t>can change</a:t>
            </a:r>
          </a:p>
          <a:p>
            <a:pPr algn="ctr"/>
            <a:r>
              <a:rPr lang="en-US" sz="4000" dirty="0">
                <a:solidFill>
                  <a:prstClr val="black">
                    <a:tint val="75000"/>
                  </a:prstClr>
                </a:solidFill>
              </a:rPr>
              <a:t>the overall look of the worksheets in </a:t>
            </a:r>
            <a:r>
              <a:rPr lang="en-US" sz="4000" dirty="0" smtClean="0">
                <a:solidFill>
                  <a:prstClr val="black">
                    <a:tint val="75000"/>
                  </a:prstClr>
                </a:solidFill>
              </a:rPr>
              <a:t>a workbook </a:t>
            </a:r>
            <a:r>
              <a:rPr lang="en-US" sz="4000" dirty="0">
                <a:solidFill>
                  <a:prstClr val="black">
                    <a:tint val="75000"/>
                  </a:prstClr>
                </a:solidFill>
              </a:rPr>
              <a:t>simply by changing the </a:t>
            </a:r>
            <a:r>
              <a:rPr lang="en-US" sz="4000" dirty="0" smtClean="0">
                <a:solidFill>
                  <a:prstClr val="black">
                    <a:tint val="75000"/>
                  </a:prstClr>
                </a:solidFill>
              </a:rPr>
              <a:t>theme</a:t>
            </a:r>
            <a:r>
              <a:rPr lang="en-US" sz="4000" dirty="0">
                <a:solidFill>
                  <a:prstClr val="black">
                    <a:tint val="75000"/>
                  </a:prstClr>
                </a:solidFill>
              </a:rPr>
              <a:t>.</a:t>
            </a:r>
          </a:p>
        </p:txBody>
      </p:sp>
    </p:spTree>
    <p:extLst>
      <p:ext uri="{BB962C8B-B14F-4D97-AF65-F5344CB8AC3E}">
        <p14:creationId xmlns:p14="http://schemas.microsoft.com/office/powerpoint/2010/main" val="2521299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12</a:t>
            </a:fld>
            <a:endParaRPr lang="en-US"/>
          </a:p>
        </p:txBody>
      </p:sp>
      <p:sp>
        <p:nvSpPr>
          <p:cNvPr id="6" name="Content Placeholder 4"/>
          <p:cNvSpPr>
            <a:spLocks noGrp="1"/>
          </p:cNvSpPr>
          <p:nvPr>
            <p:ph idx="1"/>
          </p:nvPr>
        </p:nvSpPr>
        <p:spPr>
          <a:xfrm>
            <a:off x="457200" y="1447800"/>
            <a:ext cx="8229600" cy="4906963"/>
          </a:xfrm>
        </p:spPr>
        <p:txBody>
          <a:bodyPr>
            <a:noAutofit/>
          </a:bodyPr>
          <a:lstStyle/>
          <a:p>
            <a:pPr>
              <a:lnSpc>
                <a:spcPct val="110000"/>
              </a:lnSpc>
            </a:pPr>
            <a:r>
              <a:rPr lang="en-US" sz="2600" dirty="0" smtClean="0"/>
              <a:t>Make the cell you wish to format the active cell.</a:t>
            </a:r>
          </a:p>
          <a:p>
            <a:r>
              <a:rPr lang="en-US" sz="2600" dirty="0"/>
              <a:t>Click the Format button in the Cells group on the Home tab</a:t>
            </a:r>
            <a:r>
              <a:rPr lang="en-US" sz="2600" dirty="0" smtClean="0"/>
              <a:t>.</a:t>
            </a:r>
          </a:p>
          <a:p>
            <a:r>
              <a:rPr lang="en-US" sz="2600" dirty="0"/>
              <a:t>Click </a:t>
            </a:r>
            <a:r>
              <a:rPr lang="en-US" sz="2600" i="1" dirty="0"/>
              <a:t>Row Height </a:t>
            </a:r>
            <a:r>
              <a:rPr lang="en-US" sz="2600" dirty="0"/>
              <a:t>in the </a:t>
            </a:r>
            <a:r>
              <a:rPr lang="en-US" sz="2600" i="1" dirty="0"/>
              <a:t>Cell Size </a:t>
            </a:r>
            <a:r>
              <a:rPr lang="en-US" sz="2600" dirty="0"/>
              <a:t>section of the drop-down list</a:t>
            </a:r>
            <a:r>
              <a:rPr lang="en-US" sz="2600" dirty="0" smtClean="0"/>
              <a:t>.</a:t>
            </a:r>
          </a:p>
          <a:p>
            <a:r>
              <a:rPr lang="en-US" sz="2600" dirty="0" smtClean="0"/>
              <a:t>Type the row height you wish to use.</a:t>
            </a:r>
          </a:p>
          <a:p>
            <a:r>
              <a:rPr lang="en-US" sz="2600" dirty="0"/>
              <a:t>Click the </a:t>
            </a:r>
            <a:r>
              <a:rPr lang="en-US" sz="2600" dirty="0" smtClean="0"/>
              <a:t>appropriate alignment </a:t>
            </a:r>
            <a:r>
              <a:rPr lang="en-US" sz="2600" dirty="0"/>
              <a:t>button in the Alignment group on the Home tab</a:t>
            </a:r>
            <a:r>
              <a:rPr lang="en-US" sz="2600" dirty="0" smtClean="0"/>
              <a:t>.</a:t>
            </a:r>
          </a:p>
          <a:p>
            <a:r>
              <a:rPr lang="en-US" sz="2600" dirty="0" smtClean="0"/>
              <a:t>If changing column width, click </a:t>
            </a:r>
            <a:r>
              <a:rPr lang="en-US" sz="2600" i="1" dirty="0"/>
              <a:t>Column Width </a:t>
            </a:r>
            <a:r>
              <a:rPr lang="en-US" sz="2600" dirty="0"/>
              <a:t>in the </a:t>
            </a:r>
            <a:r>
              <a:rPr lang="en-US" sz="2600" i="1" dirty="0"/>
              <a:t>Cell Size </a:t>
            </a:r>
            <a:r>
              <a:rPr lang="en-US" sz="2600" dirty="0"/>
              <a:t>section of the drop-down list</a:t>
            </a:r>
            <a:r>
              <a:rPr lang="en-US" sz="2600" dirty="0" smtClean="0"/>
              <a:t>.</a:t>
            </a:r>
          </a:p>
          <a:p>
            <a:r>
              <a:rPr lang="en-US" sz="2600" dirty="0" smtClean="0"/>
              <a:t>Type the column width and click </a:t>
            </a:r>
            <a:r>
              <a:rPr lang="en-US" sz="2600" dirty="0"/>
              <a:t>OK. </a:t>
            </a:r>
            <a:endParaRPr lang="en-US" sz="2600" dirty="0" smtClean="0"/>
          </a:p>
        </p:txBody>
      </p:sp>
      <p:sp>
        <p:nvSpPr>
          <p:cNvPr id="8" name="Title 1"/>
          <p:cNvSpPr>
            <a:spLocks noGrp="1"/>
          </p:cNvSpPr>
          <p:nvPr>
            <p:ph type="title"/>
          </p:nvPr>
        </p:nvSpPr>
        <p:spPr>
          <a:xfrm>
            <a:off x="228600" y="381000"/>
            <a:ext cx="8763000" cy="685800"/>
          </a:xfrm>
        </p:spPr>
        <p:txBody>
          <a:bodyPr>
            <a:noAutofit/>
          </a:bodyPr>
          <a:lstStyle/>
          <a:p>
            <a:r>
              <a:rPr lang="en-US" sz="3200" b="1" dirty="0" smtClean="0"/>
              <a:t>Skill </a:t>
            </a:r>
            <a:r>
              <a:rPr lang="en-US" sz="3200" b="1" dirty="0"/>
              <a:t>3</a:t>
            </a:r>
            <a:r>
              <a:rPr lang="en-US" sz="3200" b="1" dirty="0" smtClean="0"/>
              <a:t>:  Adjust Column Width and Row Height</a:t>
            </a:r>
            <a:endParaRPr lang="en-US" sz="3200" b="1" dirty="0"/>
          </a:p>
        </p:txBody>
      </p:sp>
    </p:spTree>
    <p:extLst>
      <p:ext uri="{BB962C8B-B14F-4D97-AF65-F5344CB8AC3E}">
        <p14:creationId xmlns:p14="http://schemas.microsoft.com/office/powerpoint/2010/main" val="4059696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13</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9977"/>
            <a:ext cx="8763000" cy="610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Callout 2 (Accent Bar) 13"/>
          <p:cNvSpPr/>
          <p:nvPr/>
        </p:nvSpPr>
        <p:spPr>
          <a:xfrm>
            <a:off x="6934200" y="1524000"/>
            <a:ext cx="2026024" cy="885068"/>
          </a:xfrm>
          <a:prstGeom prst="accentCallout2">
            <a:avLst>
              <a:gd name="adj1" fmla="val 18750"/>
              <a:gd name="adj2" fmla="val -8333"/>
              <a:gd name="adj3" fmla="val 18750"/>
              <a:gd name="adj4" fmla="val -16667"/>
              <a:gd name="adj5" fmla="val -48608"/>
              <a:gd name="adj6" fmla="val 1840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Format button in the Cells group </a:t>
            </a:r>
            <a:endParaRPr lang="en-US" dirty="0"/>
          </a:p>
        </p:txBody>
      </p:sp>
      <p:sp>
        <p:nvSpPr>
          <p:cNvPr id="12" name="Line Callout 2 (Accent Bar) 11"/>
          <p:cNvSpPr/>
          <p:nvPr/>
        </p:nvSpPr>
        <p:spPr>
          <a:xfrm>
            <a:off x="5105400" y="2721965"/>
            <a:ext cx="2286000" cy="935635"/>
          </a:xfrm>
          <a:prstGeom prst="accentCallout2">
            <a:avLst>
              <a:gd name="adj1" fmla="val 18750"/>
              <a:gd name="adj2" fmla="val -8333"/>
              <a:gd name="adj3" fmla="val 18750"/>
              <a:gd name="adj4" fmla="val -16667"/>
              <a:gd name="adj5" fmla="val -98543"/>
              <a:gd name="adj6" fmla="val -757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Left and right-pointing arrow</a:t>
            </a:r>
            <a:endParaRPr lang="en-US" dirty="0"/>
          </a:p>
        </p:txBody>
      </p:sp>
    </p:spTree>
    <p:extLst>
      <p:ext uri="{BB962C8B-B14F-4D97-AF65-F5344CB8AC3E}">
        <p14:creationId xmlns:p14="http://schemas.microsoft.com/office/powerpoint/2010/main" val="2710942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14</a:t>
            </a:fld>
            <a:endParaRPr lang="en-US"/>
          </a:p>
        </p:txBody>
      </p:sp>
      <p:pic>
        <p:nvPicPr>
          <p:cNvPr id="6" name="Picture 5" descr="taking-it-further.png"/>
          <p:cNvPicPr>
            <a:picLocks noChangeAspect="1"/>
          </p:cNvPicPr>
          <p:nvPr/>
        </p:nvPicPr>
        <p:blipFill>
          <a:blip r:embed="rId4" cstate="print"/>
          <a:stretch>
            <a:fillRect/>
          </a:stretch>
        </p:blipFill>
        <p:spPr>
          <a:xfrm>
            <a:off x="595867" y="1967829"/>
            <a:ext cx="2940959" cy="465652"/>
          </a:xfrm>
          <a:prstGeom prst="rect">
            <a:avLst/>
          </a:prstGeom>
        </p:spPr>
      </p:pic>
      <p:sp>
        <p:nvSpPr>
          <p:cNvPr id="7" name="Rounded Rectangle 6"/>
          <p:cNvSpPr/>
          <p:nvPr/>
        </p:nvSpPr>
        <p:spPr>
          <a:xfrm>
            <a:off x="558486" y="2590798"/>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70C0"/>
                </a:solidFill>
              </a:rPr>
              <a:t>Changing Column Width Default </a:t>
            </a:r>
            <a:r>
              <a:rPr lang="en-US" sz="3600" b="1" dirty="0" smtClean="0">
                <a:solidFill>
                  <a:srgbClr val="0070C0"/>
                </a:solidFill>
              </a:rPr>
              <a:t>Settings   </a:t>
            </a:r>
            <a:r>
              <a:rPr lang="en-US" sz="3600" dirty="0">
                <a:solidFill>
                  <a:prstClr val="black">
                    <a:tint val="75000"/>
                  </a:prstClr>
                </a:solidFill>
              </a:rPr>
              <a:t>With the default </a:t>
            </a:r>
            <a:r>
              <a:rPr lang="en-US" sz="3600" dirty="0" smtClean="0">
                <a:solidFill>
                  <a:prstClr val="black">
                    <a:tint val="75000"/>
                  </a:prstClr>
                </a:solidFill>
              </a:rPr>
              <a:t>Office Theme </a:t>
            </a:r>
            <a:r>
              <a:rPr lang="en-US" sz="3600" dirty="0">
                <a:solidFill>
                  <a:prstClr val="black">
                    <a:tint val="75000"/>
                  </a:prstClr>
                </a:solidFill>
              </a:rPr>
              <a:t>applied, </a:t>
            </a:r>
            <a:r>
              <a:rPr lang="en-US" sz="3600" dirty="0" smtClean="0">
                <a:solidFill>
                  <a:prstClr val="black">
                    <a:tint val="75000"/>
                  </a:prstClr>
                </a:solidFill>
              </a:rPr>
              <a:t>the default </a:t>
            </a:r>
            <a:r>
              <a:rPr lang="en-US" sz="3600" dirty="0">
                <a:solidFill>
                  <a:prstClr val="black">
                    <a:tint val="75000"/>
                  </a:prstClr>
                </a:solidFill>
              </a:rPr>
              <a:t>column width is 8.43 characters </a:t>
            </a:r>
            <a:r>
              <a:rPr lang="en-US" sz="3600" dirty="0" smtClean="0">
                <a:solidFill>
                  <a:prstClr val="black">
                    <a:tint val="75000"/>
                  </a:prstClr>
                </a:solidFill>
              </a:rPr>
              <a:t>and the  default </a:t>
            </a:r>
            <a:r>
              <a:rPr lang="en-US" sz="3600" dirty="0">
                <a:solidFill>
                  <a:prstClr val="black">
                    <a:tint val="75000"/>
                  </a:prstClr>
                </a:solidFill>
              </a:rPr>
              <a:t>row height is 15 points. </a:t>
            </a:r>
            <a:r>
              <a:rPr lang="en-US" sz="3600" dirty="0" smtClean="0">
                <a:solidFill>
                  <a:prstClr val="black">
                    <a:tint val="75000"/>
                  </a:prstClr>
                </a:solidFill>
              </a:rPr>
              <a:t>Changing the </a:t>
            </a:r>
            <a:r>
              <a:rPr lang="en-US" sz="3600" dirty="0">
                <a:solidFill>
                  <a:prstClr val="black">
                    <a:tint val="75000"/>
                  </a:prstClr>
                </a:solidFill>
              </a:rPr>
              <a:t>theme applied to the workbook </a:t>
            </a:r>
            <a:r>
              <a:rPr lang="en-US" sz="3600" dirty="0" smtClean="0">
                <a:solidFill>
                  <a:prstClr val="black">
                    <a:tint val="75000"/>
                  </a:prstClr>
                </a:solidFill>
              </a:rPr>
              <a:t>may change these defaults</a:t>
            </a:r>
            <a:r>
              <a:rPr lang="en-US" sz="4000" dirty="0" smtClean="0">
                <a:solidFill>
                  <a:prstClr val="black">
                    <a:tint val="75000"/>
                  </a:prstClr>
                </a:solidFill>
              </a:rPr>
              <a:t>.</a:t>
            </a:r>
            <a:endParaRPr lang="en-US" sz="4000" dirty="0">
              <a:solidFill>
                <a:prstClr val="black">
                  <a:tint val="75000"/>
                </a:prstClr>
              </a:solidFill>
            </a:endParaRPr>
          </a:p>
        </p:txBody>
      </p:sp>
    </p:spTree>
    <p:extLst>
      <p:ext uri="{BB962C8B-B14F-4D97-AF65-F5344CB8AC3E}">
        <p14:creationId xmlns:p14="http://schemas.microsoft.com/office/powerpoint/2010/main" val="2020871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15</a:t>
            </a:fld>
            <a:endParaRPr lang="en-US"/>
          </a:p>
        </p:txBody>
      </p:sp>
      <p:sp>
        <p:nvSpPr>
          <p:cNvPr id="6" name="Content Placeholder 4"/>
          <p:cNvSpPr>
            <a:spLocks noGrp="1"/>
          </p:cNvSpPr>
          <p:nvPr>
            <p:ph idx="1"/>
          </p:nvPr>
        </p:nvSpPr>
        <p:spPr>
          <a:xfrm>
            <a:off x="457200" y="1828800"/>
            <a:ext cx="8229600" cy="4525963"/>
          </a:xfrm>
        </p:spPr>
        <p:txBody>
          <a:bodyPr>
            <a:normAutofit fontScale="92500" lnSpcReduction="20000"/>
          </a:bodyPr>
          <a:lstStyle/>
          <a:p>
            <a:pPr>
              <a:lnSpc>
                <a:spcPct val="110000"/>
              </a:lnSpc>
            </a:pPr>
            <a:r>
              <a:rPr lang="en-US" dirty="0"/>
              <a:t>Make the cell you wish to format the active cell.</a:t>
            </a:r>
          </a:p>
          <a:p>
            <a:pPr>
              <a:lnSpc>
                <a:spcPct val="110000"/>
              </a:lnSpc>
              <a:spcAft>
                <a:spcPts val="600"/>
              </a:spcAft>
            </a:pPr>
            <a:r>
              <a:rPr lang="en-US" dirty="0"/>
              <a:t>Click the Fill Color button arrow in the Font group on the Home tab</a:t>
            </a:r>
            <a:r>
              <a:rPr lang="en-US" dirty="0" smtClean="0"/>
              <a:t>.</a:t>
            </a:r>
          </a:p>
          <a:p>
            <a:pPr>
              <a:lnSpc>
                <a:spcPct val="110000"/>
              </a:lnSpc>
              <a:spcAft>
                <a:spcPts val="600"/>
              </a:spcAft>
            </a:pPr>
            <a:r>
              <a:rPr lang="en-US" dirty="0" smtClean="0"/>
              <a:t>Select the Fill Color you wish to use.</a:t>
            </a:r>
          </a:p>
          <a:p>
            <a:pPr>
              <a:lnSpc>
                <a:spcPct val="110000"/>
              </a:lnSpc>
              <a:spcAft>
                <a:spcPts val="600"/>
              </a:spcAft>
            </a:pPr>
            <a:r>
              <a:rPr lang="en-US" dirty="0" smtClean="0"/>
              <a:t>Drag to select the range in which you wish to apply to color, if appropriate.</a:t>
            </a:r>
          </a:p>
          <a:p>
            <a:r>
              <a:rPr lang="en-US" dirty="0"/>
              <a:t>Click the Fill Color button in the Font group on the Home tab. Excel fills </a:t>
            </a:r>
            <a:r>
              <a:rPr lang="en-US" dirty="0" smtClean="0"/>
              <a:t>the selection </a:t>
            </a:r>
            <a:r>
              <a:rPr lang="en-US" dirty="0"/>
              <a:t>with the color you </a:t>
            </a:r>
            <a:r>
              <a:rPr lang="en-US" dirty="0" smtClean="0"/>
              <a:t>clicked.</a:t>
            </a:r>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4: Fill Cells with a Color</a:t>
            </a:r>
            <a:endParaRPr lang="en-US" sz="3600" b="1" dirty="0"/>
          </a:p>
        </p:txBody>
      </p:sp>
    </p:spTree>
    <p:extLst>
      <p:ext uri="{BB962C8B-B14F-4D97-AF65-F5344CB8AC3E}">
        <p14:creationId xmlns:p14="http://schemas.microsoft.com/office/powerpoint/2010/main" val="2300750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16</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599"/>
            <a:ext cx="8534400" cy="609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Callout 2 (Accent Bar) 13"/>
          <p:cNvSpPr/>
          <p:nvPr/>
        </p:nvSpPr>
        <p:spPr>
          <a:xfrm>
            <a:off x="4038600" y="1295400"/>
            <a:ext cx="1905000" cy="762000"/>
          </a:xfrm>
          <a:prstGeom prst="accentCallout2">
            <a:avLst>
              <a:gd name="adj1" fmla="val 18750"/>
              <a:gd name="adj2" fmla="val -8333"/>
              <a:gd name="adj3" fmla="val 18750"/>
              <a:gd name="adj4" fmla="val -16667"/>
              <a:gd name="adj5" fmla="val -31619"/>
              <a:gd name="adj6" fmla="val -8279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Fill Color button arrow</a:t>
            </a:r>
            <a:endParaRPr lang="en-US" dirty="0"/>
          </a:p>
        </p:txBody>
      </p:sp>
      <p:sp>
        <p:nvSpPr>
          <p:cNvPr id="9" name="Line Callout 2 (Accent Bar) 8"/>
          <p:cNvSpPr/>
          <p:nvPr/>
        </p:nvSpPr>
        <p:spPr>
          <a:xfrm>
            <a:off x="4572000" y="2410770"/>
            <a:ext cx="1981200" cy="713430"/>
          </a:xfrm>
          <a:prstGeom prst="accentCallout2">
            <a:avLst>
              <a:gd name="adj1" fmla="val 18750"/>
              <a:gd name="adj2" fmla="val -8333"/>
              <a:gd name="adj3" fmla="val 21246"/>
              <a:gd name="adj4" fmla="val -28826"/>
              <a:gd name="adj5" fmla="val -42551"/>
              <a:gd name="adj6" fmla="val -719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Fill Color options</a:t>
            </a:r>
            <a:endParaRPr lang="en-US" dirty="0"/>
          </a:p>
        </p:txBody>
      </p:sp>
    </p:spTree>
    <p:extLst>
      <p:ext uri="{BB962C8B-B14F-4D97-AF65-F5344CB8AC3E}">
        <p14:creationId xmlns:p14="http://schemas.microsoft.com/office/powerpoint/2010/main" val="2819982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17</a:t>
            </a:fld>
            <a:endParaRPr lang="en-US"/>
          </a:p>
        </p:txBody>
      </p:sp>
      <p:sp>
        <p:nvSpPr>
          <p:cNvPr id="6" name="Content Placeholder 4"/>
          <p:cNvSpPr>
            <a:spLocks noGrp="1"/>
          </p:cNvSpPr>
          <p:nvPr>
            <p:ph idx="1"/>
          </p:nvPr>
        </p:nvSpPr>
        <p:spPr>
          <a:xfrm>
            <a:off x="457200" y="1600200"/>
            <a:ext cx="8229600" cy="4191000"/>
          </a:xfrm>
        </p:spPr>
        <p:txBody>
          <a:bodyPr>
            <a:noAutofit/>
          </a:bodyPr>
          <a:lstStyle/>
          <a:p>
            <a:pPr>
              <a:lnSpc>
                <a:spcPct val="110000"/>
              </a:lnSpc>
              <a:spcAft>
                <a:spcPts val="600"/>
              </a:spcAft>
            </a:pPr>
            <a:r>
              <a:rPr lang="en-US" sz="2400" dirty="0" smtClean="0"/>
              <a:t>Select the cell or range of cells in which you wish to add the border.</a:t>
            </a:r>
          </a:p>
          <a:p>
            <a:pPr>
              <a:lnSpc>
                <a:spcPct val="110000"/>
              </a:lnSpc>
              <a:spcAft>
                <a:spcPts val="600"/>
              </a:spcAft>
            </a:pPr>
            <a:r>
              <a:rPr lang="en-US" sz="2400" dirty="0"/>
              <a:t>Click the Borders button arrow in the Font group on the Home tab</a:t>
            </a:r>
            <a:r>
              <a:rPr lang="en-US" sz="2400" dirty="0" smtClean="0"/>
              <a:t>.</a:t>
            </a:r>
          </a:p>
          <a:p>
            <a:r>
              <a:rPr lang="en-US" sz="2400" dirty="0"/>
              <a:t>Click </a:t>
            </a:r>
            <a:r>
              <a:rPr lang="en-US" sz="2400" dirty="0" smtClean="0"/>
              <a:t>the appropriate border in </a:t>
            </a:r>
            <a:r>
              <a:rPr lang="en-US" sz="2400" dirty="0"/>
              <a:t>the </a:t>
            </a:r>
            <a:r>
              <a:rPr lang="en-US" sz="2400" i="1" dirty="0"/>
              <a:t>Borders </a:t>
            </a:r>
            <a:r>
              <a:rPr lang="en-US" sz="2400" dirty="0"/>
              <a:t>section of the </a:t>
            </a:r>
            <a:r>
              <a:rPr lang="en-US" sz="2400" dirty="0" smtClean="0"/>
              <a:t>drop-down list to apply the border.</a:t>
            </a:r>
          </a:p>
          <a:p>
            <a:pPr lvl="1"/>
            <a:r>
              <a:rPr lang="en-US" sz="2400" dirty="0" smtClean="0"/>
              <a:t>Use the Ctrl key to select non-contiguous cells or a range of cells.</a:t>
            </a:r>
          </a:p>
          <a:p>
            <a:pPr lvl="1"/>
            <a:r>
              <a:rPr lang="en-US" sz="2400" dirty="0" smtClean="0"/>
              <a:t>Use the More Borders option from the </a:t>
            </a:r>
            <a:r>
              <a:rPr lang="en-US" sz="2400" dirty="0"/>
              <a:t>Borders button arrow in the Font group on the Home </a:t>
            </a:r>
            <a:r>
              <a:rPr lang="en-US" sz="2400" dirty="0" smtClean="0"/>
              <a:t>tab for more border options.</a:t>
            </a:r>
            <a:endParaRPr lang="en-US" sz="2300" dirty="0"/>
          </a:p>
        </p:txBody>
      </p:sp>
      <p:sp>
        <p:nvSpPr>
          <p:cNvPr id="8" name="Title 1"/>
          <p:cNvSpPr>
            <a:spLocks noGrp="1"/>
          </p:cNvSpPr>
          <p:nvPr>
            <p:ph type="title"/>
          </p:nvPr>
        </p:nvSpPr>
        <p:spPr>
          <a:xfrm>
            <a:off x="228600" y="381000"/>
            <a:ext cx="8763000" cy="685800"/>
          </a:xfrm>
        </p:spPr>
        <p:txBody>
          <a:bodyPr>
            <a:noAutofit/>
          </a:bodyPr>
          <a:lstStyle/>
          <a:p>
            <a:r>
              <a:rPr lang="en-US" sz="3200" b="1" dirty="0" smtClean="0"/>
              <a:t>Skill </a:t>
            </a:r>
            <a:r>
              <a:rPr lang="en-US" sz="3200" b="1" dirty="0"/>
              <a:t>5</a:t>
            </a:r>
            <a:r>
              <a:rPr lang="en-US" sz="3200" b="1" dirty="0" smtClean="0"/>
              <a:t>: Add Borders</a:t>
            </a:r>
            <a:endParaRPr lang="en-US" sz="3200" b="1" dirty="0"/>
          </a:p>
        </p:txBody>
      </p:sp>
    </p:spTree>
    <p:extLst>
      <p:ext uri="{BB962C8B-B14F-4D97-AF65-F5344CB8AC3E}">
        <p14:creationId xmlns:p14="http://schemas.microsoft.com/office/powerpoint/2010/main" val="4211531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18</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799"/>
            <a:ext cx="8686799" cy="609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Callout 2 (Accent Bar) 13"/>
          <p:cNvSpPr/>
          <p:nvPr/>
        </p:nvSpPr>
        <p:spPr>
          <a:xfrm>
            <a:off x="4267200" y="1963934"/>
            <a:ext cx="2209800" cy="721724"/>
          </a:xfrm>
          <a:prstGeom prst="accentCallout2">
            <a:avLst>
              <a:gd name="adj1" fmla="val 18750"/>
              <a:gd name="adj2" fmla="val -8333"/>
              <a:gd name="adj3" fmla="val 18750"/>
              <a:gd name="adj4" fmla="val -16667"/>
              <a:gd name="adj5" fmla="val -121422"/>
              <a:gd name="adj6" fmla="val -9795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Borders button arrow</a:t>
            </a:r>
            <a:endParaRPr lang="en-US" dirty="0"/>
          </a:p>
        </p:txBody>
      </p:sp>
      <p:sp>
        <p:nvSpPr>
          <p:cNvPr id="9" name="Line Callout 2 (Accent Bar) 8"/>
          <p:cNvSpPr/>
          <p:nvPr/>
        </p:nvSpPr>
        <p:spPr>
          <a:xfrm>
            <a:off x="4800600" y="3962400"/>
            <a:ext cx="2209800" cy="609600"/>
          </a:xfrm>
          <a:prstGeom prst="accentCallout2">
            <a:avLst>
              <a:gd name="adj1" fmla="val 18750"/>
              <a:gd name="adj2" fmla="val -8333"/>
              <a:gd name="adj3" fmla="val 21246"/>
              <a:gd name="adj4" fmla="val -28826"/>
              <a:gd name="adj5" fmla="val -29541"/>
              <a:gd name="adj6" fmla="val -7414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Borders options</a:t>
            </a:r>
            <a:endParaRPr lang="en-US" dirty="0"/>
          </a:p>
        </p:txBody>
      </p:sp>
      <p:sp>
        <p:nvSpPr>
          <p:cNvPr id="10" name="Line Callout 2 (Accent Bar) 9"/>
          <p:cNvSpPr/>
          <p:nvPr/>
        </p:nvSpPr>
        <p:spPr>
          <a:xfrm>
            <a:off x="5964447" y="5550457"/>
            <a:ext cx="2209800" cy="545543"/>
          </a:xfrm>
          <a:prstGeom prst="accentCallout2">
            <a:avLst>
              <a:gd name="adj1" fmla="val 18750"/>
              <a:gd name="adj2" fmla="val -8333"/>
              <a:gd name="adj3" fmla="val 21246"/>
              <a:gd name="adj4" fmla="val -28826"/>
              <a:gd name="adj5" fmla="val -60303"/>
              <a:gd name="adj6" fmla="val -8507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Range selected</a:t>
            </a:r>
            <a:endParaRPr lang="en-US" dirty="0"/>
          </a:p>
        </p:txBody>
      </p:sp>
    </p:spTree>
    <p:extLst>
      <p:ext uri="{BB962C8B-B14F-4D97-AF65-F5344CB8AC3E}">
        <p14:creationId xmlns:p14="http://schemas.microsoft.com/office/powerpoint/2010/main" val="250532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19</a:t>
            </a:fld>
            <a:endParaRPr lang="en-US"/>
          </a:p>
        </p:txBody>
      </p:sp>
      <p:pic>
        <p:nvPicPr>
          <p:cNvPr id="6" name="Picture 5" descr="taking-it-further.png"/>
          <p:cNvPicPr>
            <a:picLocks noChangeAspect="1"/>
          </p:cNvPicPr>
          <p:nvPr/>
        </p:nvPicPr>
        <p:blipFill>
          <a:blip r:embed="rId4" cstate="print"/>
          <a:stretch>
            <a:fillRect/>
          </a:stretch>
        </p:blipFill>
        <p:spPr>
          <a:xfrm>
            <a:off x="595867" y="1967829"/>
            <a:ext cx="2940959" cy="465652"/>
          </a:xfrm>
          <a:prstGeom prst="rect">
            <a:avLst/>
          </a:prstGeom>
        </p:spPr>
      </p:pic>
      <p:sp>
        <p:nvSpPr>
          <p:cNvPr id="7" name="Rounded Rectangle 6"/>
          <p:cNvSpPr/>
          <p:nvPr/>
        </p:nvSpPr>
        <p:spPr>
          <a:xfrm>
            <a:off x="558486" y="2590798"/>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70C0"/>
                </a:solidFill>
              </a:rPr>
              <a:t>More Border </a:t>
            </a:r>
            <a:r>
              <a:rPr lang="en-US" sz="3600" b="1" dirty="0" smtClean="0">
                <a:solidFill>
                  <a:srgbClr val="0070C0"/>
                </a:solidFill>
              </a:rPr>
              <a:t>Options  </a:t>
            </a:r>
            <a:r>
              <a:rPr lang="en-US" sz="3600" dirty="0" smtClean="0">
                <a:solidFill>
                  <a:prstClr val="black">
                    <a:tint val="75000"/>
                  </a:prstClr>
                </a:solidFill>
              </a:rPr>
              <a:t>When </a:t>
            </a:r>
            <a:r>
              <a:rPr lang="en-US" sz="3600" dirty="0">
                <a:solidFill>
                  <a:prstClr val="black">
                    <a:tint val="75000"/>
                  </a:prstClr>
                </a:solidFill>
              </a:rPr>
              <a:t>you click</a:t>
            </a:r>
          </a:p>
          <a:p>
            <a:pPr algn="ctr"/>
            <a:r>
              <a:rPr lang="en-US" sz="3600" dirty="0">
                <a:solidFill>
                  <a:prstClr val="black">
                    <a:tint val="75000"/>
                  </a:prstClr>
                </a:solidFill>
              </a:rPr>
              <a:t>More Borders to display the Format Cells dialog box, you can see a Style list that enables you to choose another border weight or a different border appearance, such as dashed or dotted.</a:t>
            </a:r>
          </a:p>
        </p:txBody>
      </p:sp>
    </p:spTree>
    <p:extLst>
      <p:ext uri="{BB962C8B-B14F-4D97-AF65-F5344CB8AC3E}">
        <p14:creationId xmlns:p14="http://schemas.microsoft.com/office/powerpoint/2010/main" val="4009264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Opener.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dirty="0" smtClean="0"/>
              <a:t>© Paradigm Publishing, Inc.</a:t>
            </a:r>
            <a:endParaRPr lang="en-US" dirty="0"/>
          </a:p>
        </p:txBody>
      </p:sp>
      <p:sp>
        <p:nvSpPr>
          <p:cNvPr id="3" name="Slide Number Placeholder 2"/>
          <p:cNvSpPr>
            <a:spLocks noGrp="1"/>
          </p:cNvSpPr>
          <p:nvPr>
            <p:ph type="sldNum" sz="quarter" idx="12"/>
          </p:nvPr>
        </p:nvSpPr>
        <p:spPr/>
        <p:txBody>
          <a:bodyPr/>
          <a:lstStyle/>
          <a:p>
            <a:fld id="{E7086D01-9746-46FA-9847-BAEC81550012}" type="slidenum">
              <a:rPr lang="en-US" smtClean="0"/>
              <a:pPr/>
              <a:t>2</a:t>
            </a:fld>
            <a:endParaRPr lang="en-US" dirty="0"/>
          </a:p>
        </p:txBody>
      </p:sp>
      <p:sp>
        <p:nvSpPr>
          <p:cNvPr id="9" name="Text Placeholder 4"/>
          <p:cNvSpPr txBox="1">
            <a:spLocks/>
          </p:cNvSpPr>
          <p:nvPr/>
        </p:nvSpPr>
        <p:spPr>
          <a:xfrm>
            <a:off x="275470" y="4953000"/>
            <a:ext cx="7772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t>Chapter 3</a:t>
            </a:r>
            <a:endParaRPr lang="en-US" sz="2800" b="1" dirty="0"/>
          </a:p>
        </p:txBody>
      </p:sp>
      <p:sp>
        <p:nvSpPr>
          <p:cNvPr id="10" name="Title 3"/>
          <p:cNvSpPr>
            <a:spLocks noGrp="1"/>
          </p:cNvSpPr>
          <p:nvPr>
            <p:ph type="title"/>
          </p:nvPr>
        </p:nvSpPr>
        <p:spPr>
          <a:xfrm>
            <a:off x="268281" y="5334000"/>
            <a:ext cx="7772400" cy="944593"/>
          </a:xfrm>
        </p:spPr>
        <p:txBody>
          <a:bodyPr>
            <a:normAutofit/>
          </a:bodyPr>
          <a:lstStyle/>
          <a:p>
            <a:pPr algn="l"/>
            <a:r>
              <a:rPr lang="en-US" sz="3600" b="1" dirty="0" smtClean="0"/>
              <a:t>Formatting Cells</a:t>
            </a:r>
            <a:endParaRPr lang="en-US" sz="36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1763" y="2057400"/>
            <a:ext cx="3800475"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431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20</a:t>
            </a:fld>
            <a:endParaRPr lang="en-US"/>
          </a:p>
        </p:txBody>
      </p:sp>
      <p:sp>
        <p:nvSpPr>
          <p:cNvPr id="6" name="Content Placeholder 4"/>
          <p:cNvSpPr>
            <a:spLocks noGrp="1"/>
          </p:cNvSpPr>
          <p:nvPr>
            <p:ph idx="1"/>
          </p:nvPr>
        </p:nvSpPr>
        <p:spPr>
          <a:xfrm>
            <a:off x="457200" y="1371600"/>
            <a:ext cx="8229600" cy="4419601"/>
          </a:xfrm>
        </p:spPr>
        <p:txBody>
          <a:bodyPr>
            <a:noAutofit/>
          </a:bodyPr>
          <a:lstStyle/>
          <a:p>
            <a:pPr>
              <a:lnSpc>
                <a:spcPct val="110000"/>
              </a:lnSpc>
              <a:spcAft>
                <a:spcPts val="600"/>
              </a:spcAft>
            </a:pPr>
            <a:r>
              <a:rPr lang="en-US" sz="2800" dirty="0"/>
              <a:t>Drag to select the </a:t>
            </a:r>
            <a:r>
              <a:rPr lang="en-US" sz="2800" dirty="0" smtClean="0"/>
              <a:t>cells you wish to merge.</a:t>
            </a:r>
            <a:endParaRPr lang="en-US" sz="2800" dirty="0"/>
          </a:p>
          <a:p>
            <a:pPr>
              <a:lnSpc>
                <a:spcPct val="110000"/>
              </a:lnSpc>
              <a:spcAft>
                <a:spcPts val="600"/>
              </a:spcAft>
            </a:pPr>
            <a:r>
              <a:rPr lang="en-US" sz="2800" dirty="0"/>
              <a:t>On the Home tab, click the Merge &amp; Center button </a:t>
            </a:r>
            <a:r>
              <a:rPr lang="en-US" sz="2800" dirty="0" smtClean="0"/>
              <a:t>arrow in </a:t>
            </a:r>
            <a:r>
              <a:rPr lang="en-US" sz="2800" dirty="0"/>
              <a:t>the Alignment group</a:t>
            </a:r>
            <a:r>
              <a:rPr lang="en-US" sz="2800" dirty="0" smtClean="0"/>
              <a:t>.</a:t>
            </a:r>
          </a:p>
          <a:p>
            <a:pPr>
              <a:lnSpc>
                <a:spcPct val="110000"/>
              </a:lnSpc>
              <a:spcAft>
                <a:spcPts val="600"/>
              </a:spcAft>
            </a:pPr>
            <a:r>
              <a:rPr lang="en-US" sz="2800" dirty="0"/>
              <a:t>Click </a:t>
            </a:r>
            <a:r>
              <a:rPr lang="en-US" sz="2800" dirty="0" smtClean="0"/>
              <a:t>the appropriate merge option from </a:t>
            </a:r>
            <a:r>
              <a:rPr lang="en-US" sz="2800" dirty="0"/>
              <a:t>the drop-down list</a:t>
            </a:r>
            <a:r>
              <a:rPr lang="en-US" sz="2800" dirty="0" smtClean="0"/>
              <a:t>.</a:t>
            </a:r>
          </a:p>
          <a:p>
            <a:r>
              <a:rPr lang="en-US" sz="2800" dirty="0"/>
              <a:t>Be sure to </a:t>
            </a:r>
            <a:r>
              <a:rPr lang="en-US" sz="2800" dirty="0" smtClean="0"/>
              <a:t>check all </a:t>
            </a:r>
            <a:r>
              <a:rPr lang="en-US" sz="2800" dirty="0"/>
              <a:t>formatting </a:t>
            </a:r>
            <a:r>
              <a:rPr lang="en-US" sz="2800" dirty="0" smtClean="0"/>
              <a:t>when merging </a:t>
            </a:r>
            <a:r>
              <a:rPr lang="en-US" sz="2800" dirty="0"/>
              <a:t>and centering</a:t>
            </a:r>
            <a:r>
              <a:rPr lang="en-US" sz="2800" dirty="0" smtClean="0"/>
              <a:t>. In some cases, merging will remove </a:t>
            </a:r>
            <a:r>
              <a:rPr lang="en-US" sz="2800" dirty="0"/>
              <a:t>the </a:t>
            </a:r>
            <a:r>
              <a:rPr lang="en-US" sz="2800" dirty="0" smtClean="0"/>
              <a:t>previously applied border, so </a:t>
            </a:r>
            <a:r>
              <a:rPr lang="en-US" sz="2800" dirty="0"/>
              <a:t>you must reapply </a:t>
            </a:r>
            <a:r>
              <a:rPr lang="en-US" sz="2800" dirty="0" smtClean="0"/>
              <a:t>the border</a:t>
            </a:r>
            <a:r>
              <a:rPr lang="en-US" sz="2800" dirty="0"/>
              <a:t>.</a:t>
            </a:r>
            <a:endParaRPr lang="en-US" sz="2700" dirty="0" smtClean="0"/>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6: Merge Cells</a:t>
            </a:r>
            <a:endParaRPr lang="en-US" sz="3600" b="1" dirty="0"/>
          </a:p>
        </p:txBody>
      </p:sp>
    </p:spTree>
    <p:extLst>
      <p:ext uri="{BB962C8B-B14F-4D97-AF65-F5344CB8AC3E}">
        <p14:creationId xmlns:p14="http://schemas.microsoft.com/office/powerpoint/2010/main" val="3725253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21</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7787"/>
            <a:ext cx="8686799" cy="632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Callout 2 (Accent Bar) 8"/>
          <p:cNvSpPr/>
          <p:nvPr/>
        </p:nvSpPr>
        <p:spPr>
          <a:xfrm>
            <a:off x="6172200" y="1381695"/>
            <a:ext cx="2209800" cy="865830"/>
          </a:xfrm>
          <a:prstGeom prst="accentCallout2">
            <a:avLst>
              <a:gd name="adj1" fmla="val 18750"/>
              <a:gd name="adj2" fmla="val -8333"/>
              <a:gd name="adj3" fmla="val 21246"/>
              <a:gd name="adj4" fmla="val -28826"/>
              <a:gd name="adj5" fmla="val -54273"/>
              <a:gd name="adj6" fmla="val -81232"/>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Merge and Center button arrow</a:t>
            </a:r>
            <a:endParaRPr lang="en-US" dirty="0"/>
          </a:p>
        </p:txBody>
      </p:sp>
      <p:sp>
        <p:nvSpPr>
          <p:cNvPr id="12" name="Line Callout 2 (Accent Bar) 11"/>
          <p:cNvSpPr/>
          <p:nvPr/>
        </p:nvSpPr>
        <p:spPr>
          <a:xfrm>
            <a:off x="4876800" y="2356425"/>
            <a:ext cx="1828800" cy="882868"/>
          </a:xfrm>
          <a:prstGeom prst="accentCallout2">
            <a:avLst>
              <a:gd name="adj1" fmla="val 18750"/>
              <a:gd name="adj2" fmla="val -8333"/>
              <a:gd name="adj3" fmla="val 18750"/>
              <a:gd name="adj4" fmla="val -16667"/>
              <a:gd name="adj5" fmla="val -96678"/>
              <a:gd name="adj6" fmla="val -2482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Merge and Center options</a:t>
            </a:r>
            <a:endParaRPr lang="en-US" dirty="0"/>
          </a:p>
        </p:txBody>
      </p:sp>
      <p:sp>
        <p:nvSpPr>
          <p:cNvPr id="8" name="Line Callout 2 (Accent Bar) 7"/>
          <p:cNvSpPr/>
          <p:nvPr/>
        </p:nvSpPr>
        <p:spPr>
          <a:xfrm>
            <a:off x="2286000" y="2590800"/>
            <a:ext cx="1828800" cy="882868"/>
          </a:xfrm>
          <a:prstGeom prst="accentCallout2">
            <a:avLst>
              <a:gd name="adj1" fmla="val 18750"/>
              <a:gd name="adj2" fmla="val -8333"/>
              <a:gd name="adj3" fmla="val 18750"/>
              <a:gd name="adj4" fmla="val -16667"/>
              <a:gd name="adj5" fmla="val -59549"/>
              <a:gd name="adj6" fmla="val -5878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Range selected to merge</a:t>
            </a:r>
            <a:endParaRPr lang="en-US" dirty="0"/>
          </a:p>
        </p:txBody>
      </p:sp>
    </p:spTree>
    <p:extLst>
      <p:ext uri="{BB962C8B-B14F-4D97-AF65-F5344CB8AC3E}">
        <p14:creationId xmlns:p14="http://schemas.microsoft.com/office/powerpoint/2010/main" val="781294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22</a:t>
            </a:fld>
            <a:endParaRPr lang="en-US"/>
          </a:p>
        </p:txBody>
      </p:sp>
      <p:pic>
        <p:nvPicPr>
          <p:cNvPr id="6" name="Picture 5" descr="taking-it-further.png"/>
          <p:cNvPicPr>
            <a:picLocks noChangeAspect="1"/>
          </p:cNvPicPr>
          <p:nvPr/>
        </p:nvPicPr>
        <p:blipFill>
          <a:blip r:embed="rId4" cstate="print"/>
          <a:stretch>
            <a:fillRect/>
          </a:stretch>
        </p:blipFill>
        <p:spPr>
          <a:xfrm>
            <a:off x="595867" y="1967829"/>
            <a:ext cx="2940959" cy="465652"/>
          </a:xfrm>
          <a:prstGeom prst="rect">
            <a:avLst/>
          </a:prstGeom>
        </p:spPr>
      </p:pic>
      <p:sp>
        <p:nvSpPr>
          <p:cNvPr id="7" name="Rounded Rectangle 6"/>
          <p:cNvSpPr/>
          <p:nvPr/>
        </p:nvSpPr>
        <p:spPr>
          <a:xfrm>
            <a:off x="450044" y="2590798"/>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70C0"/>
                </a:solidFill>
              </a:rPr>
              <a:t>Designing </a:t>
            </a:r>
            <a:r>
              <a:rPr lang="en-US" sz="3600" b="1" dirty="0" smtClean="0">
                <a:solidFill>
                  <a:srgbClr val="0070C0"/>
                </a:solidFill>
              </a:rPr>
              <a:t>Worksheets  </a:t>
            </a:r>
            <a:r>
              <a:rPr lang="en-US" sz="3600" dirty="0" smtClean="0">
                <a:solidFill>
                  <a:prstClr val="black">
                    <a:tint val="75000"/>
                  </a:prstClr>
                </a:solidFill>
              </a:rPr>
              <a:t>Keeping </a:t>
            </a:r>
            <a:r>
              <a:rPr lang="en-US" sz="3600" dirty="0">
                <a:solidFill>
                  <a:prstClr val="black">
                    <a:tint val="75000"/>
                  </a:prstClr>
                </a:solidFill>
              </a:rPr>
              <a:t>your design simple and taking advantage of the color palette supplied by the theme helps you to design professional workbooks and worksheets that </a:t>
            </a:r>
            <a:r>
              <a:rPr lang="en-US" sz="3600" dirty="0" smtClean="0">
                <a:solidFill>
                  <a:prstClr val="black">
                    <a:tint val="75000"/>
                  </a:prstClr>
                </a:solidFill>
              </a:rPr>
              <a:t>highlight </a:t>
            </a:r>
            <a:r>
              <a:rPr lang="en-US" sz="3600" dirty="0">
                <a:solidFill>
                  <a:prstClr val="black">
                    <a:tint val="75000"/>
                  </a:prstClr>
                </a:solidFill>
              </a:rPr>
              <a:t>the most important data for decision making.</a:t>
            </a:r>
          </a:p>
        </p:txBody>
      </p:sp>
    </p:spTree>
    <p:extLst>
      <p:ext uri="{BB962C8B-B14F-4D97-AF65-F5344CB8AC3E}">
        <p14:creationId xmlns:p14="http://schemas.microsoft.com/office/powerpoint/2010/main" val="2906500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23</a:t>
            </a:fld>
            <a:endParaRPr lang="en-US"/>
          </a:p>
        </p:txBody>
      </p:sp>
      <p:sp>
        <p:nvSpPr>
          <p:cNvPr id="8" name="Rectangle 7"/>
          <p:cNvSpPr/>
          <p:nvPr/>
        </p:nvSpPr>
        <p:spPr>
          <a:xfrm>
            <a:off x="428596" y="280416"/>
            <a:ext cx="1941429" cy="523220"/>
          </a:xfrm>
          <a:prstGeom prst="rect">
            <a:avLst/>
          </a:prstGeom>
        </p:spPr>
        <p:txBody>
          <a:bodyPr wrap="none">
            <a:spAutoFit/>
          </a:bodyPr>
          <a:lstStyle/>
          <a:p>
            <a:r>
              <a:rPr lang="en-US" sz="2800" b="1" dirty="0"/>
              <a:t>Checkpoint </a:t>
            </a:r>
          </a:p>
        </p:txBody>
      </p:sp>
      <p:sp>
        <p:nvSpPr>
          <p:cNvPr id="9" name="Content Placeholder 5"/>
          <p:cNvSpPr txBox="1">
            <a:spLocks/>
          </p:cNvSpPr>
          <p:nvPr/>
        </p:nvSpPr>
        <p:spPr>
          <a:xfrm>
            <a:off x="428596" y="764704"/>
            <a:ext cx="4186238" cy="256726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eriod"/>
            </a:pPr>
            <a:r>
              <a:rPr lang="en-CA" sz="1900" dirty="0" smtClean="0">
                <a:latin typeface="Calibri" pitchFamily="34" charset="0"/>
                <a:cs typeface="Calibri" pitchFamily="34" charset="0"/>
              </a:rPr>
              <a:t>Use the Format Painter to</a:t>
            </a:r>
            <a:endParaRPr lang="en-CA" sz="1900" dirty="0">
              <a:latin typeface="Calibri" pitchFamily="34" charset="0"/>
              <a:cs typeface="Calibri" pitchFamily="34" charset="0"/>
            </a:endParaRPr>
          </a:p>
          <a:p>
            <a:pPr marL="693738" lvl="1" indent="-236538">
              <a:buClr>
                <a:schemeClr val="accent1"/>
              </a:buClr>
              <a:buSzPct val="100000"/>
              <a:buFont typeface="+mj-lt"/>
              <a:buAutoNum type="alphaLcPeriod"/>
            </a:pPr>
            <a:r>
              <a:rPr lang="en-CA" sz="1700" dirty="0" smtClean="0"/>
              <a:t>choose a background color for a cell.</a:t>
            </a:r>
          </a:p>
          <a:p>
            <a:pPr marL="693738" lvl="1" indent="-236538">
              <a:buClr>
                <a:schemeClr val="accent1"/>
              </a:buClr>
              <a:buSzPct val="100000"/>
              <a:buFont typeface="+mj-lt"/>
              <a:buAutoNum type="alphaLcPeriod"/>
            </a:pPr>
            <a:r>
              <a:rPr lang="en-US" sz="1700" dirty="0"/>
              <a:t>s</a:t>
            </a:r>
            <a:r>
              <a:rPr lang="en-US" sz="1700" dirty="0" smtClean="0"/>
              <a:t>hrink the width of the text in a cell.</a:t>
            </a:r>
          </a:p>
          <a:p>
            <a:pPr marL="693738" lvl="1" indent="-236538">
              <a:buClr>
                <a:schemeClr val="accent1"/>
              </a:buClr>
              <a:buSzPct val="100000"/>
              <a:buFont typeface="+mj-lt"/>
              <a:buAutoNum type="alphaLcPeriod"/>
            </a:pPr>
            <a:r>
              <a:rPr lang="en-US" sz="1700" dirty="0"/>
              <a:t>c</a:t>
            </a:r>
            <a:r>
              <a:rPr lang="en-US" sz="1700" dirty="0" smtClean="0"/>
              <a:t>opy formatting from one cell to another cell.</a:t>
            </a:r>
          </a:p>
          <a:p>
            <a:pPr marL="693738" lvl="1" indent="-236538">
              <a:buClr>
                <a:schemeClr val="accent1"/>
              </a:buClr>
              <a:buSzPct val="100000"/>
              <a:buFont typeface="+mj-lt"/>
              <a:buAutoNum type="alphaLcPeriod"/>
            </a:pPr>
            <a:r>
              <a:rPr lang="en-US" sz="1700" dirty="0"/>
              <a:t>c</a:t>
            </a:r>
            <a:r>
              <a:rPr lang="en-US" sz="1700" dirty="0" smtClean="0"/>
              <a:t>opy a formula from one cell to another cell.</a:t>
            </a:r>
          </a:p>
          <a:p>
            <a:pPr marL="693738" lvl="1" indent="-236538">
              <a:buClr>
                <a:schemeClr val="accent1"/>
              </a:buClr>
              <a:buSzPct val="100000"/>
              <a:buFont typeface="+mj-lt"/>
              <a:buAutoNum type="alphaLcPeriod"/>
            </a:pPr>
            <a:endParaRPr lang="en-US" sz="2000" dirty="0" smtClean="0"/>
          </a:p>
          <a:p>
            <a:pPr marL="457200" lvl="1" indent="0">
              <a:buClr>
                <a:schemeClr val="accent1"/>
              </a:buClr>
              <a:buSzPct val="100000"/>
              <a:buNone/>
            </a:pPr>
            <a:endParaRPr lang="en-CA" dirty="0" smtClean="0"/>
          </a:p>
        </p:txBody>
      </p:sp>
      <p:sp>
        <p:nvSpPr>
          <p:cNvPr id="10" name="Content Placeholder 5"/>
          <p:cNvSpPr txBox="1">
            <a:spLocks/>
          </p:cNvSpPr>
          <p:nvPr/>
        </p:nvSpPr>
        <p:spPr>
          <a:xfrm>
            <a:off x="468552" y="3429000"/>
            <a:ext cx="4186238" cy="288032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eriod" startAt="2"/>
            </a:pPr>
            <a:r>
              <a:rPr lang="en-US" sz="1900" dirty="0" smtClean="0"/>
              <a:t>Excel stores dates as</a:t>
            </a:r>
          </a:p>
          <a:p>
            <a:pPr marL="693738" lvl="1" indent="-236538">
              <a:buFont typeface="+mj-lt"/>
              <a:buAutoNum type="alphaLcPeriod"/>
            </a:pPr>
            <a:r>
              <a:rPr lang="en-CA" sz="1700" dirty="0" smtClean="0"/>
              <a:t>labels.</a:t>
            </a:r>
          </a:p>
          <a:p>
            <a:pPr marL="693738" lvl="1" indent="-236538"/>
            <a:r>
              <a:rPr lang="en-CA" sz="1700" dirty="0" smtClean="0"/>
              <a:t>cell references.</a:t>
            </a:r>
          </a:p>
          <a:p>
            <a:pPr marL="693738" lvl="1" indent="-236538"/>
            <a:r>
              <a:rPr lang="en-CA" sz="1700" dirty="0"/>
              <a:t>s</a:t>
            </a:r>
            <a:r>
              <a:rPr lang="en-CA" sz="1700" dirty="0" smtClean="0"/>
              <a:t>equential serial numbers.</a:t>
            </a:r>
          </a:p>
          <a:p>
            <a:pPr marL="693738" lvl="1" indent="-236538"/>
            <a:r>
              <a:rPr lang="en-CA" sz="1700" dirty="0" smtClean="0"/>
              <a:t>All of the above</a:t>
            </a:r>
            <a:endParaRPr lang="en-CA" sz="1700" dirty="0"/>
          </a:p>
        </p:txBody>
      </p:sp>
      <p:sp>
        <p:nvSpPr>
          <p:cNvPr id="11" name="Content Placeholder 6"/>
          <p:cNvSpPr txBox="1">
            <a:spLocks/>
          </p:cNvSpPr>
          <p:nvPr/>
        </p:nvSpPr>
        <p:spPr>
          <a:xfrm>
            <a:off x="4687858" y="764704"/>
            <a:ext cx="4184651" cy="2592288"/>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eriod" startAt="3"/>
            </a:pPr>
            <a:r>
              <a:rPr lang="en-CA" sz="1900" dirty="0" smtClean="0">
                <a:latin typeface="Calibri" pitchFamily="34" charset="0"/>
                <a:cs typeface="Calibri" pitchFamily="34" charset="0"/>
              </a:rPr>
              <a:t>Use the _____ feature to combine multiple cells into a single cell.</a:t>
            </a:r>
            <a:endParaRPr lang="en-CA" sz="1900" dirty="0">
              <a:latin typeface="Calibri" pitchFamily="34" charset="0"/>
              <a:cs typeface="Calibri" pitchFamily="34" charset="0"/>
            </a:endParaRPr>
          </a:p>
          <a:p>
            <a:pPr marL="693738" lvl="1" indent="-236538">
              <a:buClr>
                <a:schemeClr val="accent1"/>
              </a:buClr>
              <a:buFont typeface="+mj-lt"/>
              <a:buAutoNum type="alphaLcPeriod"/>
            </a:pPr>
            <a:r>
              <a:rPr lang="en-CA" sz="1700" dirty="0" smtClean="0"/>
              <a:t>Wrap Text</a:t>
            </a:r>
          </a:p>
          <a:p>
            <a:pPr marL="693738" lvl="1" indent="-236538">
              <a:buClr>
                <a:schemeClr val="accent1"/>
              </a:buClr>
              <a:buFont typeface="+mj-lt"/>
              <a:buAutoNum type="alphaLcPeriod"/>
            </a:pPr>
            <a:r>
              <a:rPr lang="en-CA" sz="1700" dirty="0" smtClean="0"/>
              <a:t>Merge and Center</a:t>
            </a:r>
          </a:p>
          <a:p>
            <a:pPr marL="693738" lvl="1" indent="-236538">
              <a:buClr>
                <a:schemeClr val="accent1"/>
              </a:buClr>
              <a:buFont typeface="+mj-lt"/>
              <a:buAutoNum type="alphaLcPeriod"/>
            </a:pPr>
            <a:r>
              <a:rPr lang="en-CA" sz="1700" dirty="0" smtClean="0"/>
              <a:t>Borders</a:t>
            </a:r>
          </a:p>
          <a:p>
            <a:pPr marL="693738" lvl="1" indent="-236538">
              <a:buClr>
                <a:schemeClr val="accent1"/>
              </a:buClr>
              <a:buFont typeface="+mj-lt"/>
              <a:buAutoNum type="alphaLcPeriod"/>
            </a:pPr>
            <a:r>
              <a:rPr lang="en-CA" sz="1700" dirty="0" smtClean="0"/>
              <a:t>Cell Styles</a:t>
            </a:r>
          </a:p>
          <a:p>
            <a:pPr marL="693738" lvl="1" indent="-236538">
              <a:buClr>
                <a:schemeClr val="accent1"/>
              </a:buClr>
              <a:buFont typeface="+mj-lt"/>
              <a:buAutoNum type="alphaLcPeriod"/>
            </a:pPr>
            <a:endParaRPr lang="en-CA" sz="1800" dirty="0" smtClean="0"/>
          </a:p>
          <a:p>
            <a:pPr marL="0" indent="0">
              <a:buNone/>
            </a:pPr>
            <a:endParaRPr lang="en-CA" sz="2000" dirty="0" smtClean="0"/>
          </a:p>
          <a:p>
            <a:pPr>
              <a:buFont typeface="+mj-lt"/>
              <a:buAutoNum type="arabicParenR" startAt="7"/>
            </a:pPr>
            <a:endParaRPr lang="en-CA" sz="2000" dirty="0"/>
          </a:p>
        </p:txBody>
      </p:sp>
      <p:sp>
        <p:nvSpPr>
          <p:cNvPr id="12" name="Content Placeholder 5"/>
          <p:cNvSpPr txBox="1">
            <a:spLocks/>
          </p:cNvSpPr>
          <p:nvPr/>
        </p:nvSpPr>
        <p:spPr>
          <a:xfrm>
            <a:off x="4686272" y="3429000"/>
            <a:ext cx="4186238" cy="288032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eriod" startAt="4"/>
            </a:pPr>
            <a:r>
              <a:rPr lang="en-CA" sz="1900" dirty="0" smtClean="0"/>
              <a:t>These may include font, border fill, and other formatting settings.</a:t>
            </a:r>
          </a:p>
          <a:p>
            <a:pPr marL="693738" lvl="1" indent="-236538"/>
            <a:r>
              <a:rPr lang="en-CA" sz="1700" dirty="0"/>
              <a:t>w</a:t>
            </a:r>
            <a:r>
              <a:rPr lang="en-CA" sz="1700" dirty="0" smtClean="0"/>
              <a:t>rap text</a:t>
            </a:r>
          </a:p>
          <a:p>
            <a:pPr marL="693738" lvl="1" indent="-236538"/>
            <a:r>
              <a:rPr lang="en-CA" sz="1700" dirty="0" smtClean="0"/>
              <a:t>Merge and Center</a:t>
            </a:r>
          </a:p>
          <a:p>
            <a:pPr marL="693738" lvl="1" indent="-236538"/>
            <a:r>
              <a:rPr lang="en-CA" sz="1700" dirty="0" smtClean="0"/>
              <a:t>borders</a:t>
            </a:r>
          </a:p>
          <a:p>
            <a:pPr marL="693738" lvl="1" indent="-236538">
              <a:buFont typeface="+mj-lt"/>
              <a:buAutoNum type="alphaLcPeriod" startAt="8"/>
            </a:pPr>
            <a:r>
              <a:rPr lang="en-CA" sz="1700" dirty="0"/>
              <a:t>c</a:t>
            </a:r>
            <a:r>
              <a:rPr lang="en-CA" sz="1700" dirty="0" smtClean="0"/>
              <a:t>ell styles</a:t>
            </a:r>
            <a:endParaRPr lang="en-CA" sz="1700" dirty="0"/>
          </a:p>
        </p:txBody>
      </p:sp>
      <p:sp>
        <p:nvSpPr>
          <p:cNvPr id="14" name="TextBox 13"/>
          <p:cNvSpPr txBox="1"/>
          <p:nvPr/>
        </p:nvSpPr>
        <p:spPr>
          <a:xfrm>
            <a:off x="3305030" y="3007226"/>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5" name="TextBox 14"/>
          <p:cNvSpPr txBox="1"/>
          <p:nvPr/>
        </p:nvSpPr>
        <p:spPr>
          <a:xfrm>
            <a:off x="3347864" y="5935087"/>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6" name="TextBox 15"/>
          <p:cNvSpPr txBox="1"/>
          <p:nvPr/>
        </p:nvSpPr>
        <p:spPr>
          <a:xfrm>
            <a:off x="7605539" y="3007226"/>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7" name="TextBox 16"/>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8" name="TextBox 17"/>
          <p:cNvSpPr txBox="1"/>
          <p:nvPr/>
        </p:nvSpPr>
        <p:spPr>
          <a:xfrm>
            <a:off x="7605539" y="5662878"/>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Tree>
    <p:extLst>
      <p:ext uri="{BB962C8B-B14F-4D97-AF65-F5344CB8AC3E}">
        <p14:creationId xmlns:p14="http://schemas.microsoft.com/office/powerpoint/2010/main" val="50705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14"/>
                                        </p:tgtEl>
                                      </p:cBhvr>
                                      <p:by x="150000" y="150000"/>
                                    </p:animScale>
                                  </p:childTnLst>
                                </p:cTn>
                              </p:par>
                              <p:par>
                                <p:cTn id="7" presetID="6" presetClass="emph" presetSubtype="0" fill="remove" nodeType="withEffect">
                                  <p:stCondLst>
                                    <p:cond delay="0"/>
                                  </p:stCondLst>
                                  <p:childTnLst>
                                    <p:animScale>
                                      <p:cBhvr>
                                        <p:cTn id="8" dur="2000" fill="hold"/>
                                        <p:tgtEl>
                                          <p:spTgt spid="9">
                                            <p:txEl>
                                              <p:pRg st="3" end="3"/>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remove" grpId="0" nodeType="clickEffect">
                                  <p:stCondLst>
                                    <p:cond delay="0"/>
                                  </p:stCondLst>
                                  <p:childTnLst>
                                    <p:animScale>
                                      <p:cBhvr>
                                        <p:cTn id="12" dur="2000" fill="hold"/>
                                        <p:tgtEl>
                                          <p:spTgt spid="15"/>
                                        </p:tgtEl>
                                      </p:cBhvr>
                                      <p:by x="150000" y="150000"/>
                                    </p:animScale>
                                  </p:childTnLst>
                                </p:cTn>
                              </p:par>
                              <p:par>
                                <p:cTn id="13" presetID="6" presetClass="emph" presetSubtype="0" fill="remove" nodeType="withEffect">
                                  <p:stCondLst>
                                    <p:cond delay="0"/>
                                  </p:stCondLst>
                                  <p:childTnLst>
                                    <p:animScale>
                                      <p:cBhvr>
                                        <p:cTn id="14" dur="2000" fill="hold"/>
                                        <p:tgtEl>
                                          <p:spTgt spid="10">
                                            <p:txEl>
                                              <p:pRg st="3" end="3"/>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remove" grpId="0" nodeType="clickEffect">
                                  <p:stCondLst>
                                    <p:cond delay="0"/>
                                  </p:stCondLst>
                                  <p:childTnLst>
                                    <p:animScale>
                                      <p:cBhvr>
                                        <p:cTn id="18" dur="2000" fill="hold"/>
                                        <p:tgtEl>
                                          <p:spTgt spid="16"/>
                                        </p:tgtEl>
                                      </p:cBhvr>
                                      <p:by x="150000" y="150000"/>
                                    </p:animScale>
                                  </p:childTnLst>
                                </p:cTn>
                              </p:par>
                              <p:par>
                                <p:cTn id="19" presetID="6" presetClass="emph" presetSubtype="0" fill="remove" nodeType="withEffect">
                                  <p:stCondLst>
                                    <p:cond delay="0"/>
                                  </p:stCondLst>
                                  <p:childTnLst>
                                    <p:animScale>
                                      <p:cBhvr>
                                        <p:cTn id="20" dur="2000" fill="hold"/>
                                        <p:tgtEl>
                                          <p:spTgt spid="11">
                                            <p:txEl>
                                              <p:pRg st="2" end="2"/>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remove" grpId="0" nodeType="clickEffect">
                                  <p:stCondLst>
                                    <p:cond delay="0"/>
                                  </p:stCondLst>
                                  <p:childTnLst>
                                    <p:animScale>
                                      <p:cBhvr>
                                        <p:cTn id="24" dur="2000" fill="hold"/>
                                        <p:tgtEl>
                                          <p:spTgt spid="18"/>
                                        </p:tgtEl>
                                      </p:cBhvr>
                                      <p:by x="150000" y="150000"/>
                                    </p:animScale>
                                  </p:childTnLst>
                                </p:cTn>
                              </p:par>
                              <p:par>
                                <p:cTn id="25" presetID="6" presetClass="emph" presetSubtype="0" fill="remove" nodeType="withEffect">
                                  <p:stCondLst>
                                    <p:cond delay="0"/>
                                  </p:stCondLst>
                                  <p:childTnLst>
                                    <p:animScale>
                                      <p:cBhvr>
                                        <p:cTn id="26" dur="2000" fill="hold"/>
                                        <p:tgtEl>
                                          <p:spTgt spid="12">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a:ln w="19050">
            <a:solidFill>
              <a:srgbClr val="FFC000"/>
            </a:solidFill>
          </a:ln>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24</a:t>
            </a:fld>
            <a:endParaRPr lang="en-US"/>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Tasks Summary</a:t>
            </a:r>
            <a:endParaRPr lang="en-US" sz="3600" b="1" dirty="0"/>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4119" y="1524000"/>
            <a:ext cx="4195762" cy="469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281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a:ln w="19050">
            <a:solidFill>
              <a:srgbClr val="FFC000"/>
            </a:solidFill>
          </a:ln>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25</a:t>
            </a:fld>
            <a:endParaRPr lang="en-US"/>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Tasks Summary, continued</a:t>
            </a:r>
            <a:endParaRPr lang="en-US" sz="3600" b="1" dirty="0"/>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3150" y="2828925"/>
            <a:ext cx="44577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58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2684592" y="353878"/>
            <a:ext cx="3774816" cy="769441"/>
          </a:xfrm>
          <a:prstGeom prst="rect">
            <a:avLst/>
          </a:prstGeom>
          <a:noFill/>
        </p:spPr>
        <p:txBody>
          <a:bodyPr wrap="none" rtlCol="0">
            <a:spAutoFit/>
          </a:bodyPr>
          <a:lstStyle/>
          <a:p>
            <a:r>
              <a:rPr lang="en-US" sz="4400" b="1" dirty="0" smtClean="0"/>
              <a:t>Skills You Learn</a:t>
            </a:r>
            <a:endParaRPr lang="en-US" sz="4400" b="1" dirty="0"/>
          </a:p>
        </p:txBody>
      </p:sp>
      <p:sp>
        <p:nvSpPr>
          <p:cNvPr id="2" name="Date Placeholder 1"/>
          <p:cNvSpPr>
            <a:spLocks noGrp="1"/>
          </p:cNvSpPr>
          <p:nvPr>
            <p:ph type="dt" sz="half" idx="10"/>
          </p:nvPr>
        </p:nvSpPr>
        <p:spPr/>
        <p:txBody>
          <a:bodyPr/>
          <a:lstStyle/>
          <a:p>
            <a:r>
              <a:rPr lang="en-US" dirty="0" smtClean="0"/>
              <a:t>© Paradigm Publishing, Inc.</a:t>
            </a:r>
            <a:endParaRPr lang="en-US" dirty="0"/>
          </a:p>
        </p:txBody>
      </p:sp>
      <p:sp>
        <p:nvSpPr>
          <p:cNvPr id="3" name="Slide Number Placeholder 2"/>
          <p:cNvSpPr>
            <a:spLocks noGrp="1"/>
          </p:cNvSpPr>
          <p:nvPr>
            <p:ph type="sldNum" sz="quarter" idx="12"/>
          </p:nvPr>
        </p:nvSpPr>
        <p:spPr/>
        <p:txBody>
          <a:bodyPr/>
          <a:lstStyle/>
          <a:p>
            <a:fld id="{E7086D01-9746-46FA-9847-BAEC81550012}" type="slidenum">
              <a:rPr lang="en-US" smtClean="0"/>
              <a:pPr/>
              <a:t>3</a:t>
            </a:fld>
            <a:endParaRPr lang="en-US" dirty="0"/>
          </a:p>
        </p:txBody>
      </p:sp>
      <p:sp>
        <p:nvSpPr>
          <p:cNvPr id="6" name="Content Placeholder 4"/>
          <p:cNvSpPr>
            <a:spLocks noGrp="1"/>
          </p:cNvSpPr>
          <p:nvPr>
            <p:ph idx="1"/>
          </p:nvPr>
        </p:nvSpPr>
        <p:spPr>
          <a:xfrm>
            <a:off x="457200" y="1828800"/>
            <a:ext cx="8229600" cy="4525963"/>
          </a:xfrm>
        </p:spPr>
        <p:txBody>
          <a:bodyPr>
            <a:normAutofit/>
          </a:bodyPr>
          <a:lstStyle/>
          <a:p>
            <a:pPr>
              <a:lnSpc>
                <a:spcPct val="110000"/>
              </a:lnSpc>
              <a:spcAft>
                <a:spcPts val="600"/>
              </a:spcAft>
            </a:pPr>
            <a:r>
              <a:rPr lang="en-US" dirty="0" smtClean="0"/>
              <a:t>Apply number formats</a:t>
            </a:r>
          </a:p>
          <a:p>
            <a:pPr>
              <a:lnSpc>
                <a:spcPct val="110000"/>
              </a:lnSpc>
              <a:spcAft>
                <a:spcPts val="600"/>
              </a:spcAft>
            </a:pPr>
            <a:r>
              <a:rPr lang="en-US" dirty="0" smtClean="0"/>
              <a:t>Work with other formatting tools</a:t>
            </a:r>
          </a:p>
          <a:p>
            <a:pPr>
              <a:lnSpc>
                <a:spcPct val="110000"/>
              </a:lnSpc>
              <a:spcAft>
                <a:spcPts val="600"/>
              </a:spcAft>
            </a:pPr>
            <a:r>
              <a:rPr lang="en-US" dirty="0" smtClean="0"/>
              <a:t>Adjust column width and row height</a:t>
            </a:r>
          </a:p>
          <a:p>
            <a:pPr>
              <a:lnSpc>
                <a:spcPct val="110000"/>
              </a:lnSpc>
              <a:spcAft>
                <a:spcPts val="600"/>
              </a:spcAft>
            </a:pPr>
            <a:r>
              <a:rPr lang="en-US" dirty="0" smtClean="0"/>
              <a:t>Fill cells with a color</a:t>
            </a:r>
          </a:p>
          <a:p>
            <a:pPr>
              <a:lnSpc>
                <a:spcPct val="110000"/>
              </a:lnSpc>
              <a:spcAft>
                <a:spcPts val="600"/>
              </a:spcAft>
            </a:pPr>
            <a:r>
              <a:rPr lang="en-US" dirty="0" smtClean="0"/>
              <a:t>Add borders</a:t>
            </a:r>
          </a:p>
          <a:p>
            <a:pPr>
              <a:lnSpc>
                <a:spcPct val="110000"/>
              </a:lnSpc>
              <a:spcAft>
                <a:spcPts val="600"/>
              </a:spcAft>
            </a:pPr>
            <a:r>
              <a:rPr lang="en-US" dirty="0" smtClean="0"/>
              <a:t>Merge cells</a:t>
            </a:r>
          </a:p>
        </p:txBody>
      </p:sp>
    </p:spTree>
    <p:extLst>
      <p:ext uri="{BB962C8B-B14F-4D97-AF65-F5344CB8AC3E}">
        <p14:creationId xmlns:p14="http://schemas.microsoft.com/office/powerpoint/2010/main" val="4016417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20128" y="0"/>
            <a:ext cx="9144000" cy="6858000"/>
          </a:xfrm>
          <a:prstGeom prst="rect">
            <a:avLst/>
          </a:prstGeom>
        </p:spPr>
      </p:pic>
      <p:sp>
        <p:nvSpPr>
          <p:cNvPr id="7" name="TextBox 6"/>
          <p:cNvSpPr txBox="1"/>
          <p:nvPr/>
        </p:nvSpPr>
        <p:spPr>
          <a:xfrm>
            <a:off x="2118792" y="362749"/>
            <a:ext cx="4894931" cy="584775"/>
          </a:xfrm>
          <a:prstGeom prst="rect">
            <a:avLst/>
          </a:prstGeom>
          <a:noFill/>
        </p:spPr>
        <p:txBody>
          <a:bodyPr wrap="none" rtlCol="0">
            <a:spAutoFit/>
          </a:bodyPr>
          <a:lstStyle/>
          <a:p>
            <a:pPr algn="ctr"/>
            <a:r>
              <a:rPr lang="en-US" sz="3200" b="1" dirty="0" smtClean="0"/>
              <a:t>Chapter 2: Formatting Cells</a:t>
            </a:r>
            <a:endParaRPr lang="en-US" sz="3200" b="1" dirty="0"/>
          </a:p>
        </p:txBody>
      </p:sp>
      <p:sp>
        <p:nvSpPr>
          <p:cNvPr id="2" name="Date Placeholder 1"/>
          <p:cNvSpPr>
            <a:spLocks noGrp="1"/>
          </p:cNvSpPr>
          <p:nvPr>
            <p:ph type="dt" sz="half" idx="10"/>
          </p:nvPr>
        </p:nvSpPr>
        <p:spPr/>
        <p:txBody>
          <a:bodyPr/>
          <a:lstStyle/>
          <a:p>
            <a:r>
              <a:rPr lang="en-US" dirty="0" smtClean="0"/>
              <a:t>© Paradigm Publishing, Inc.</a:t>
            </a:r>
            <a:endParaRPr lang="en-US" dirty="0"/>
          </a:p>
        </p:txBody>
      </p:sp>
      <p:sp>
        <p:nvSpPr>
          <p:cNvPr id="3" name="Slide Number Placeholder 2"/>
          <p:cNvSpPr>
            <a:spLocks noGrp="1"/>
          </p:cNvSpPr>
          <p:nvPr>
            <p:ph type="sldNum" sz="quarter" idx="12"/>
          </p:nvPr>
        </p:nvSpPr>
        <p:spPr/>
        <p:txBody>
          <a:bodyPr/>
          <a:lstStyle/>
          <a:p>
            <a:fld id="{E7086D01-9746-46FA-9847-BAEC81550012}" type="slidenum">
              <a:rPr lang="en-US" smtClean="0"/>
              <a:pPr/>
              <a:t>4</a:t>
            </a:fld>
            <a:endParaRPr lang="en-US" dirty="0"/>
          </a:p>
        </p:txBody>
      </p:sp>
      <p:sp>
        <p:nvSpPr>
          <p:cNvPr id="6" name="Content Placeholder 4"/>
          <p:cNvSpPr>
            <a:spLocks noGrp="1"/>
          </p:cNvSpPr>
          <p:nvPr>
            <p:ph idx="1"/>
          </p:nvPr>
        </p:nvSpPr>
        <p:spPr>
          <a:xfrm>
            <a:off x="457200" y="1828800"/>
            <a:ext cx="8229600" cy="4525963"/>
          </a:xfrm>
        </p:spPr>
        <p:txBody>
          <a:bodyPr>
            <a:normAutofit lnSpcReduction="10000"/>
          </a:bodyPr>
          <a:lstStyle/>
          <a:p>
            <a:pPr marL="0" indent="0">
              <a:lnSpc>
                <a:spcPct val="110000"/>
              </a:lnSpc>
              <a:spcAft>
                <a:spcPts val="600"/>
              </a:spcAft>
              <a:buNone/>
            </a:pPr>
            <a:r>
              <a:rPr lang="en-US" sz="3300" dirty="0" smtClean="0"/>
              <a:t>Applying formatting</a:t>
            </a:r>
          </a:p>
          <a:p>
            <a:pPr>
              <a:lnSpc>
                <a:spcPct val="110000"/>
              </a:lnSpc>
              <a:spcAft>
                <a:spcPts val="600"/>
              </a:spcAft>
            </a:pPr>
            <a:r>
              <a:rPr lang="en-US" dirty="0" smtClean="0"/>
              <a:t>Provides organization and content</a:t>
            </a:r>
          </a:p>
          <a:p>
            <a:pPr>
              <a:lnSpc>
                <a:spcPct val="110000"/>
              </a:lnSpc>
              <a:spcAft>
                <a:spcPts val="600"/>
              </a:spcAft>
            </a:pPr>
            <a:r>
              <a:rPr lang="en-US" dirty="0"/>
              <a:t>Clarifies the meaning of the data</a:t>
            </a:r>
          </a:p>
          <a:p>
            <a:pPr>
              <a:lnSpc>
                <a:spcPct val="110000"/>
              </a:lnSpc>
              <a:spcAft>
                <a:spcPts val="600"/>
              </a:spcAft>
            </a:pPr>
            <a:r>
              <a:rPr lang="en-US" dirty="0"/>
              <a:t>Determines how labels and values look</a:t>
            </a:r>
          </a:p>
          <a:p>
            <a:pPr>
              <a:lnSpc>
                <a:spcPct val="110000"/>
              </a:lnSpc>
              <a:spcAft>
                <a:spcPts val="600"/>
              </a:spcAft>
            </a:pPr>
            <a:r>
              <a:rPr lang="en-US" dirty="0"/>
              <a:t>Can change column width and row height to display labels correctly </a:t>
            </a:r>
          </a:p>
          <a:p>
            <a:pPr>
              <a:lnSpc>
                <a:spcPct val="110000"/>
              </a:lnSpc>
              <a:spcAft>
                <a:spcPts val="600"/>
              </a:spcAft>
            </a:pPr>
            <a:r>
              <a:rPr lang="en-US" dirty="0"/>
              <a:t>Groups data visually</a:t>
            </a:r>
          </a:p>
        </p:txBody>
      </p:sp>
    </p:spTree>
    <p:extLst>
      <p:ext uri="{BB962C8B-B14F-4D97-AF65-F5344CB8AC3E}">
        <p14:creationId xmlns:p14="http://schemas.microsoft.com/office/powerpoint/2010/main" val="268465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dirty="0" smtClean="0"/>
              <a:t>© Paradigm Publishing, Inc.</a:t>
            </a:r>
            <a:endParaRPr lang="en-US" dirty="0"/>
          </a:p>
        </p:txBody>
      </p:sp>
      <p:sp>
        <p:nvSpPr>
          <p:cNvPr id="3" name="Slide Number Placeholder 2"/>
          <p:cNvSpPr>
            <a:spLocks noGrp="1"/>
          </p:cNvSpPr>
          <p:nvPr>
            <p:ph type="sldNum" sz="quarter" idx="12"/>
          </p:nvPr>
        </p:nvSpPr>
        <p:spPr/>
        <p:txBody>
          <a:bodyPr/>
          <a:lstStyle/>
          <a:p>
            <a:fld id="{E7086D01-9746-46FA-9847-BAEC81550012}" type="slidenum">
              <a:rPr lang="en-US" smtClean="0"/>
              <a:pPr/>
              <a:t>5</a:t>
            </a:fld>
            <a:endParaRPr lang="en-US" dirty="0"/>
          </a:p>
        </p:txBody>
      </p:sp>
      <p:sp>
        <p:nvSpPr>
          <p:cNvPr id="6" name="Content Placeholder 4"/>
          <p:cNvSpPr>
            <a:spLocks noGrp="1"/>
          </p:cNvSpPr>
          <p:nvPr>
            <p:ph idx="1"/>
          </p:nvPr>
        </p:nvSpPr>
        <p:spPr>
          <a:xfrm>
            <a:off x="457200" y="1828800"/>
            <a:ext cx="8229600" cy="4525963"/>
          </a:xfrm>
        </p:spPr>
        <p:txBody>
          <a:bodyPr>
            <a:normAutofit fontScale="77500" lnSpcReduction="20000"/>
          </a:bodyPr>
          <a:lstStyle/>
          <a:p>
            <a:pPr>
              <a:lnSpc>
                <a:spcPct val="110000"/>
              </a:lnSpc>
              <a:spcAft>
                <a:spcPts val="600"/>
              </a:spcAft>
            </a:pPr>
            <a:r>
              <a:rPr lang="en-US" sz="3400" dirty="0" smtClean="0"/>
              <a:t>Make the cell you wish to format the active cell.</a:t>
            </a:r>
          </a:p>
          <a:p>
            <a:pPr>
              <a:lnSpc>
                <a:spcPct val="110000"/>
              </a:lnSpc>
              <a:spcAft>
                <a:spcPts val="600"/>
              </a:spcAft>
            </a:pPr>
            <a:r>
              <a:rPr lang="en-US" sz="3400" dirty="0" smtClean="0"/>
              <a:t>Enter the cell content and press Ctrl + Enter.</a:t>
            </a:r>
          </a:p>
          <a:p>
            <a:r>
              <a:rPr lang="en-US" sz="3400" dirty="0"/>
              <a:t>Click the </a:t>
            </a:r>
            <a:r>
              <a:rPr lang="en-US" sz="3400" i="1" dirty="0"/>
              <a:t>Number Format </a:t>
            </a:r>
            <a:r>
              <a:rPr lang="en-US" sz="3400" dirty="0"/>
              <a:t>list box arrow in the Number group on </a:t>
            </a:r>
            <a:r>
              <a:rPr lang="en-US" sz="3400" dirty="0" smtClean="0"/>
              <a:t>the Home tab.</a:t>
            </a:r>
          </a:p>
          <a:p>
            <a:r>
              <a:rPr lang="en-US" sz="3400" dirty="0"/>
              <a:t>Click </a:t>
            </a:r>
            <a:r>
              <a:rPr lang="en-US" sz="3400" dirty="0" smtClean="0"/>
              <a:t>the number format you wish to apply. </a:t>
            </a:r>
            <a:r>
              <a:rPr lang="en-US" sz="3400" dirty="0"/>
              <a:t>The width of </a:t>
            </a:r>
            <a:r>
              <a:rPr lang="en-US" sz="3400" dirty="0" smtClean="0"/>
              <a:t>the column will increase </a:t>
            </a:r>
            <a:r>
              <a:rPr lang="en-US" sz="3400" dirty="0"/>
              <a:t>automatically </a:t>
            </a:r>
            <a:r>
              <a:rPr lang="en-US" sz="3400" dirty="0" smtClean="0"/>
              <a:t>to accommodate a </a:t>
            </a:r>
            <a:r>
              <a:rPr lang="en-US" sz="3400" dirty="0"/>
              <a:t>longer number format</a:t>
            </a:r>
            <a:r>
              <a:rPr lang="en-US" sz="3400" dirty="0" smtClean="0"/>
              <a:t>.</a:t>
            </a:r>
          </a:p>
          <a:p>
            <a:r>
              <a:rPr lang="en-US" sz="3400" dirty="0" smtClean="0"/>
              <a:t>If necessary, select the number of decimals to use.  </a:t>
            </a:r>
          </a:p>
          <a:p>
            <a:r>
              <a:rPr lang="en-US" sz="3400" dirty="0" smtClean="0"/>
              <a:t>If you do not see a number format you can use, you can use the Custom Number Format to apply a custom style.</a:t>
            </a:r>
          </a:p>
          <a:p>
            <a:r>
              <a:rPr lang="en-US" sz="3400" dirty="0" smtClean="0"/>
              <a:t>Click OK.</a:t>
            </a:r>
          </a:p>
          <a:p>
            <a:pPr lvl="1"/>
            <a:endParaRPr lang="en-US" dirty="0" smtClean="0"/>
          </a:p>
          <a:p>
            <a:endParaRPr lang="en-US" dirty="0" smtClean="0"/>
          </a:p>
        </p:txBody>
      </p:sp>
      <p:sp>
        <p:nvSpPr>
          <p:cNvPr id="8" name="Title 1"/>
          <p:cNvSpPr>
            <a:spLocks noGrp="1"/>
          </p:cNvSpPr>
          <p:nvPr>
            <p:ph type="title"/>
          </p:nvPr>
        </p:nvSpPr>
        <p:spPr>
          <a:xfrm>
            <a:off x="228600" y="381000"/>
            <a:ext cx="8763000" cy="685800"/>
          </a:xfrm>
        </p:spPr>
        <p:txBody>
          <a:bodyPr>
            <a:noAutofit/>
          </a:bodyPr>
          <a:lstStyle/>
          <a:p>
            <a:r>
              <a:rPr lang="en-US" sz="2900" b="1" dirty="0" smtClean="0"/>
              <a:t>Skill 1: Apply Number Formats</a:t>
            </a:r>
            <a:endParaRPr lang="en-US" sz="2900" b="1" dirty="0"/>
          </a:p>
        </p:txBody>
      </p:sp>
    </p:spTree>
    <p:extLst>
      <p:ext uri="{BB962C8B-B14F-4D97-AF65-F5344CB8AC3E}">
        <p14:creationId xmlns:p14="http://schemas.microsoft.com/office/powerpoint/2010/main" val="333468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6</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801"/>
            <a:ext cx="8686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6248400" y="1524000"/>
            <a:ext cx="1981200" cy="685800"/>
          </a:xfrm>
          <a:prstGeom prst="accentCallout2">
            <a:avLst>
              <a:gd name="adj1" fmla="val 18750"/>
              <a:gd name="adj2" fmla="val -8333"/>
              <a:gd name="adj3" fmla="val 18750"/>
              <a:gd name="adj4" fmla="val -16667"/>
              <a:gd name="adj5" fmla="val -95231"/>
              <a:gd name="adj6" fmla="val -4581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Number Format list box arrow</a:t>
            </a:r>
            <a:endParaRPr lang="en-US" dirty="0"/>
          </a:p>
        </p:txBody>
      </p:sp>
      <p:sp>
        <p:nvSpPr>
          <p:cNvPr id="12" name="Line Callout 2 (Accent Bar) 11"/>
          <p:cNvSpPr/>
          <p:nvPr/>
        </p:nvSpPr>
        <p:spPr>
          <a:xfrm>
            <a:off x="6458606" y="2638954"/>
            <a:ext cx="1923393" cy="866246"/>
          </a:xfrm>
          <a:prstGeom prst="accentCallout2">
            <a:avLst>
              <a:gd name="adj1" fmla="val 18750"/>
              <a:gd name="adj2" fmla="val -8333"/>
              <a:gd name="adj3" fmla="val 18750"/>
              <a:gd name="adj4" fmla="val -16667"/>
              <a:gd name="adj5" fmla="val -66153"/>
              <a:gd name="adj6" fmla="val -523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List of number formats</a:t>
            </a:r>
            <a:endParaRPr lang="en-US" dirty="0"/>
          </a:p>
        </p:txBody>
      </p:sp>
      <p:sp>
        <p:nvSpPr>
          <p:cNvPr id="8" name="Line Callout 2 (Accent Bar) 7"/>
          <p:cNvSpPr/>
          <p:nvPr/>
        </p:nvSpPr>
        <p:spPr>
          <a:xfrm>
            <a:off x="1981200" y="2622057"/>
            <a:ext cx="1524000" cy="623622"/>
          </a:xfrm>
          <a:prstGeom prst="accentCallout2">
            <a:avLst>
              <a:gd name="adj1" fmla="val 18750"/>
              <a:gd name="adj2" fmla="val -8333"/>
              <a:gd name="adj3" fmla="val 18750"/>
              <a:gd name="adj4" fmla="val -16667"/>
              <a:gd name="adj5" fmla="val -66153"/>
              <a:gd name="adj6" fmla="val -523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Active cell</a:t>
            </a:r>
            <a:endParaRPr lang="en-US" dirty="0"/>
          </a:p>
        </p:txBody>
      </p:sp>
    </p:spTree>
    <p:extLst>
      <p:ext uri="{BB962C8B-B14F-4D97-AF65-F5344CB8AC3E}">
        <p14:creationId xmlns:p14="http://schemas.microsoft.com/office/powerpoint/2010/main" val="3462878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945445"/>
          </a:xfrm>
          <a:prstGeom prst="rect">
            <a:avLst/>
          </a:prstGeom>
        </p:spPr>
      </p:pic>
      <p:sp>
        <p:nvSpPr>
          <p:cNvPr id="2" name="Date Placeholder 1"/>
          <p:cNvSpPr>
            <a:spLocks noGrp="1"/>
          </p:cNvSpPr>
          <p:nvPr>
            <p:ph type="dt" sz="half" idx="10"/>
          </p:nvPr>
        </p:nvSpPr>
        <p:spPr/>
        <p:txBody>
          <a:bodyPr/>
          <a:lstStyle/>
          <a:p>
            <a:r>
              <a:rPr lang="en-US" dirty="0" smtClean="0"/>
              <a:t>© Paradigm Publishing, Inc.</a:t>
            </a:r>
            <a:endParaRPr lang="en-US" dirty="0"/>
          </a:p>
        </p:txBody>
      </p:sp>
      <p:sp>
        <p:nvSpPr>
          <p:cNvPr id="3" name="Slide Number Placeholder 2"/>
          <p:cNvSpPr>
            <a:spLocks noGrp="1"/>
          </p:cNvSpPr>
          <p:nvPr>
            <p:ph type="sldNum" sz="quarter" idx="12"/>
          </p:nvPr>
        </p:nvSpPr>
        <p:spPr/>
        <p:txBody>
          <a:bodyPr/>
          <a:lstStyle/>
          <a:p>
            <a:fld id="{E7086D01-9746-46FA-9847-BAEC81550012}" type="slidenum">
              <a:rPr lang="en-US" smtClean="0"/>
              <a:pPr/>
              <a:t>7</a:t>
            </a:fld>
            <a:endParaRPr lang="en-US" dirty="0"/>
          </a:p>
        </p:txBody>
      </p:sp>
      <p:pic>
        <p:nvPicPr>
          <p:cNvPr id="6" name="Picture 5" descr="taking-it-further.png"/>
          <p:cNvPicPr>
            <a:picLocks noChangeAspect="1"/>
          </p:cNvPicPr>
          <p:nvPr/>
        </p:nvPicPr>
        <p:blipFill>
          <a:blip r:embed="rId4" cstate="print"/>
          <a:stretch>
            <a:fillRect/>
          </a:stretch>
        </p:blipFill>
        <p:spPr>
          <a:xfrm>
            <a:off x="618871" y="1735003"/>
            <a:ext cx="2940959" cy="465652"/>
          </a:xfrm>
          <a:prstGeom prst="rect">
            <a:avLst/>
          </a:prstGeom>
        </p:spPr>
      </p:pic>
      <p:sp>
        <p:nvSpPr>
          <p:cNvPr id="7" name="Rounded Rectangle 6"/>
          <p:cNvSpPr/>
          <p:nvPr/>
        </p:nvSpPr>
        <p:spPr>
          <a:xfrm>
            <a:off x="442889" y="2362200"/>
            <a:ext cx="8243911" cy="37936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0070C0"/>
                </a:solidFill>
              </a:rPr>
              <a:t>More Choices for Number </a:t>
            </a:r>
            <a:r>
              <a:rPr lang="en-US" sz="4000" b="1" dirty="0" smtClean="0">
                <a:solidFill>
                  <a:srgbClr val="0070C0"/>
                </a:solidFill>
              </a:rPr>
              <a:t>Formatting  </a:t>
            </a:r>
            <a:r>
              <a:rPr lang="en-US" sz="4000" dirty="0" smtClean="0">
                <a:solidFill>
                  <a:prstClr val="black">
                    <a:tint val="75000"/>
                  </a:prstClr>
                </a:solidFill>
              </a:rPr>
              <a:t>Some </a:t>
            </a:r>
            <a:r>
              <a:rPr lang="en-US" sz="4000" dirty="0">
                <a:solidFill>
                  <a:prstClr val="black">
                    <a:tint val="75000"/>
                  </a:prstClr>
                </a:solidFill>
              </a:rPr>
              <a:t>variations of </a:t>
            </a:r>
            <a:r>
              <a:rPr lang="en-US" sz="4000" dirty="0" smtClean="0">
                <a:solidFill>
                  <a:prstClr val="black">
                    <a:tint val="75000"/>
                  </a:prstClr>
                </a:solidFill>
              </a:rPr>
              <a:t>the number </a:t>
            </a:r>
            <a:r>
              <a:rPr lang="en-US" sz="4000" dirty="0">
                <a:solidFill>
                  <a:prstClr val="black">
                    <a:tint val="75000"/>
                  </a:prstClr>
                </a:solidFill>
              </a:rPr>
              <a:t>formats </a:t>
            </a:r>
            <a:r>
              <a:rPr lang="en-US" sz="4000" dirty="0" smtClean="0">
                <a:solidFill>
                  <a:prstClr val="black">
                    <a:tint val="75000"/>
                  </a:prstClr>
                </a:solidFill>
              </a:rPr>
              <a:t>are available </a:t>
            </a:r>
            <a:r>
              <a:rPr lang="en-US" sz="4000" dirty="0">
                <a:solidFill>
                  <a:prstClr val="black">
                    <a:tint val="75000"/>
                  </a:prstClr>
                </a:solidFill>
              </a:rPr>
              <a:t>as styles in the Cell Styles gallery.</a:t>
            </a:r>
          </a:p>
        </p:txBody>
      </p:sp>
    </p:spTree>
    <p:extLst>
      <p:ext uri="{BB962C8B-B14F-4D97-AF65-F5344CB8AC3E}">
        <p14:creationId xmlns:p14="http://schemas.microsoft.com/office/powerpoint/2010/main" val="4165704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8</a:t>
            </a:fld>
            <a:endParaRPr lang="en-US"/>
          </a:p>
        </p:txBody>
      </p:sp>
      <p:sp>
        <p:nvSpPr>
          <p:cNvPr id="6" name="Content Placeholder 4"/>
          <p:cNvSpPr>
            <a:spLocks noGrp="1"/>
          </p:cNvSpPr>
          <p:nvPr>
            <p:ph idx="1"/>
          </p:nvPr>
        </p:nvSpPr>
        <p:spPr>
          <a:xfrm>
            <a:off x="457200" y="1524000"/>
            <a:ext cx="8229600" cy="4830763"/>
          </a:xfrm>
        </p:spPr>
        <p:txBody>
          <a:bodyPr>
            <a:noAutofit/>
          </a:bodyPr>
          <a:lstStyle/>
          <a:p>
            <a:pPr marL="0" indent="0">
              <a:lnSpc>
                <a:spcPct val="110000"/>
              </a:lnSpc>
              <a:spcBef>
                <a:spcPts val="0"/>
              </a:spcBef>
              <a:spcAft>
                <a:spcPts val="600"/>
              </a:spcAft>
              <a:buNone/>
            </a:pPr>
            <a:r>
              <a:rPr lang="en-US" sz="2800" b="1" dirty="0" smtClean="0"/>
              <a:t>To apply a style</a:t>
            </a:r>
          </a:p>
          <a:p>
            <a:pPr marL="457200" indent="-457200">
              <a:lnSpc>
                <a:spcPct val="110000"/>
              </a:lnSpc>
              <a:spcBef>
                <a:spcPts val="0"/>
              </a:spcBef>
              <a:spcAft>
                <a:spcPts val="600"/>
              </a:spcAft>
              <a:buFont typeface="+mj-lt"/>
              <a:buAutoNum type="arabicPeriod"/>
            </a:pPr>
            <a:r>
              <a:rPr lang="en-US" sz="2800" dirty="0" smtClean="0"/>
              <a:t>Make the cell you wish to format the active cell.</a:t>
            </a:r>
          </a:p>
          <a:p>
            <a:pPr marL="457200" indent="-457200">
              <a:lnSpc>
                <a:spcPct val="110000"/>
              </a:lnSpc>
              <a:spcBef>
                <a:spcPts val="0"/>
              </a:spcBef>
              <a:spcAft>
                <a:spcPts val="600"/>
              </a:spcAft>
              <a:buFont typeface="+mj-lt"/>
              <a:buAutoNum type="arabicPeriod"/>
            </a:pPr>
            <a:r>
              <a:rPr lang="en-US" sz="2800" dirty="0"/>
              <a:t>Click the Cell Styles button in the Styles group on the Home tab</a:t>
            </a:r>
            <a:r>
              <a:rPr lang="en-US" sz="2800" dirty="0" smtClean="0"/>
              <a:t>.</a:t>
            </a:r>
          </a:p>
          <a:p>
            <a:pPr marL="457200" indent="-457200">
              <a:spcBef>
                <a:spcPts val="0"/>
              </a:spcBef>
              <a:buFont typeface="+mj-lt"/>
              <a:buAutoNum type="arabicPeriod"/>
            </a:pPr>
            <a:r>
              <a:rPr lang="en-US" sz="2800" dirty="0"/>
              <a:t>Click </a:t>
            </a:r>
            <a:r>
              <a:rPr lang="en-US" sz="2800" dirty="0" smtClean="0"/>
              <a:t>a section </a:t>
            </a:r>
            <a:r>
              <a:rPr lang="en-US" sz="2800" dirty="0"/>
              <a:t>to apply the </a:t>
            </a:r>
            <a:r>
              <a:rPr lang="en-US" sz="2800" dirty="0" smtClean="0"/>
              <a:t>appropriate </a:t>
            </a:r>
            <a:r>
              <a:rPr lang="en-US" sz="2800" dirty="0"/>
              <a:t>style to </a:t>
            </a:r>
            <a:r>
              <a:rPr lang="en-US" sz="2800" dirty="0" smtClean="0"/>
              <a:t>the selected </a:t>
            </a:r>
            <a:r>
              <a:rPr lang="en-US" sz="2800" dirty="0"/>
              <a:t>cell</a:t>
            </a:r>
            <a:r>
              <a:rPr lang="en-US" sz="2800" dirty="0" smtClean="0"/>
              <a:t>.</a:t>
            </a:r>
          </a:p>
          <a:p>
            <a:pPr marL="0" indent="0">
              <a:spcBef>
                <a:spcPts val="600"/>
              </a:spcBef>
              <a:spcAft>
                <a:spcPts val="600"/>
              </a:spcAft>
              <a:buNone/>
            </a:pPr>
            <a:endParaRPr lang="en-US" sz="2000" dirty="0" smtClean="0"/>
          </a:p>
          <a:p>
            <a:pPr>
              <a:lnSpc>
                <a:spcPct val="110000"/>
              </a:lnSpc>
              <a:spcAft>
                <a:spcPts val="600"/>
              </a:spcAft>
            </a:pPr>
            <a:endParaRPr lang="en-US" sz="2400" dirty="0" smtClean="0"/>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a:t>
            </a:r>
            <a:r>
              <a:rPr lang="en-US" sz="3600" b="1" dirty="0"/>
              <a:t>2</a:t>
            </a:r>
            <a:r>
              <a:rPr lang="en-US" sz="3600" b="1" dirty="0" smtClean="0"/>
              <a:t>: Work with Other Formatting Tools</a:t>
            </a:r>
            <a:endParaRPr lang="en-US" sz="3600" b="1" dirty="0"/>
          </a:p>
        </p:txBody>
      </p:sp>
    </p:spTree>
    <p:extLst>
      <p:ext uri="{BB962C8B-B14F-4D97-AF65-F5344CB8AC3E}">
        <p14:creationId xmlns:p14="http://schemas.microsoft.com/office/powerpoint/2010/main" val="3702021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9</a:t>
            </a:fld>
            <a:endParaRPr lang="en-US"/>
          </a:p>
        </p:txBody>
      </p:sp>
      <p:sp>
        <p:nvSpPr>
          <p:cNvPr id="6" name="Content Placeholder 4"/>
          <p:cNvSpPr>
            <a:spLocks noGrp="1"/>
          </p:cNvSpPr>
          <p:nvPr>
            <p:ph idx="1"/>
          </p:nvPr>
        </p:nvSpPr>
        <p:spPr>
          <a:xfrm>
            <a:off x="457200" y="1524000"/>
            <a:ext cx="8229600" cy="4830763"/>
          </a:xfrm>
        </p:spPr>
        <p:txBody>
          <a:bodyPr>
            <a:noAutofit/>
          </a:bodyPr>
          <a:lstStyle/>
          <a:p>
            <a:pPr marL="0" indent="0">
              <a:spcBef>
                <a:spcPts val="600"/>
              </a:spcBef>
              <a:spcAft>
                <a:spcPts val="600"/>
              </a:spcAft>
              <a:buNone/>
            </a:pPr>
            <a:r>
              <a:rPr lang="en-US" sz="2800" b="1" dirty="0" smtClean="0"/>
              <a:t>To </a:t>
            </a:r>
            <a:r>
              <a:rPr lang="en-US" sz="2800" b="1" dirty="0"/>
              <a:t>change the font</a:t>
            </a:r>
          </a:p>
          <a:p>
            <a:pPr marL="457200" indent="-457200">
              <a:lnSpc>
                <a:spcPct val="110000"/>
              </a:lnSpc>
              <a:spcBef>
                <a:spcPts val="0"/>
              </a:spcBef>
              <a:spcAft>
                <a:spcPts val="600"/>
              </a:spcAft>
              <a:buFont typeface="+mj-lt"/>
              <a:buAutoNum type="arabicPeriod"/>
            </a:pPr>
            <a:r>
              <a:rPr lang="en-US" sz="2800" dirty="0" smtClean="0"/>
              <a:t>Select a cell or drag to select a range.</a:t>
            </a:r>
          </a:p>
          <a:p>
            <a:pPr marL="457200" indent="-457200">
              <a:lnSpc>
                <a:spcPct val="110000"/>
              </a:lnSpc>
              <a:spcBef>
                <a:spcPts val="0"/>
              </a:spcBef>
              <a:spcAft>
                <a:spcPts val="600"/>
              </a:spcAft>
              <a:buFont typeface="+mj-lt"/>
              <a:buAutoNum type="arabicPeriod"/>
            </a:pPr>
            <a:r>
              <a:rPr lang="en-US" sz="2800" dirty="0"/>
              <a:t>Click the </a:t>
            </a:r>
            <a:r>
              <a:rPr lang="en-US" sz="2800" i="1" dirty="0"/>
              <a:t>Font </a:t>
            </a:r>
            <a:r>
              <a:rPr lang="en-US" sz="2800" dirty="0"/>
              <a:t>list box arrow in the Font </a:t>
            </a:r>
            <a:r>
              <a:rPr lang="en-US" sz="2800" dirty="0" smtClean="0"/>
              <a:t>group.</a:t>
            </a:r>
          </a:p>
          <a:p>
            <a:pPr marL="457200" indent="-457200">
              <a:lnSpc>
                <a:spcPct val="110000"/>
              </a:lnSpc>
              <a:spcBef>
                <a:spcPts val="0"/>
              </a:spcBef>
              <a:spcAft>
                <a:spcPts val="600"/>
              </a:spcAft>
              <a:buFont typeface="+mj-lt"/>
              <a:buAutoNum type="arabicPeriod"/>
            </a:pPr>
            <a:r>
              <a:rPr lang="en-US" sz="2800" dirty="0" smtClean="0"/>
              <a:t>Select the appropriate font.</a:t>
            </a:r>
          </a:p>
          <a:p>
            <a:pPr marL="457200" indent="-457200">
              <a:lnSpc>
                <a:spcPct val="110000"/>
              </a:lnSpc>
              <a:spcBef>
                <a:spcPts val="0"/>
              </a:spcBef>
              <a:spcAft>
                <a:spcPts val="600"/>
              </a:spcAft>
              <a:buFont typeface="+mj-lt"/>
              <a:buAutoNum type="arabicPeriod"/>
            </a:pPr>
            <a:r>
              <a:rPr lang="en-US" sz="2800" dirty="0" smtClean="0"/>
              <a:t>Select cell alignment in the Alignment group on the Home tab, if necessary.</a:t>
            </a:r>
          </a:p>
          <a:p>
            <a:pPr marL="457200" indent="-457200">
              <a:lnSpc>
                <a:spcPct val="110000"/>
              </a:lnSpc>
              <a:spcBef>
                <a:spcPts val="0"/>
              </a:spcBef>
              <a:spcAft>
                <a:spcPts val="600"/>
              </a:spcAft>
              <a:buFont typeface="+mj-lt"/>
              <a:buAutoNum type="arabicPeriod"/>
            </a:pPr>
            <a:r>
              <a:rPr lang="en-US" sz="2800" dirty="0" smtClean="0"/>
              <a:t>Select bold, italics, or font color in the Font group on the Home tab, if necessary.</a:t>
            </a:r>
            <a:endParaRPr lang="en-US" sz="2000" dirty="0" smtClean="0"/>
          </a:p>
          <a:p>
            <a:pPr>
              <a:lnSpc>
                <a:spcPct val="110000"/>
              </a:lnSpc>
              <a:spcAft>
                <a:spcPts val="600"/>
              </a:spcAft>
            </a:pPr>
            <a:endParaRPr lang="en-US" sz="2400" dirty="0" smtClean="0"/>
          </a:p>
        </p:txBody>
      </p:sp>
      <p:sp>
        <p:nvSpPr>
          <p:cNvPr id="8" name="Title 1"/>
          <p:cNvSpPr>
            <a:spLocks noGrp="1"/>
          </p:cNvSpPr>
          <p:nvPr>
            <p:ph type="title"/>
          </p:nvPr>
        </p:nvSpPr>
        <p:spPr>
          <a:xfrm>
            <a:off x="228600" y="381000"/>
            <a:ext cx="8763000" cy="685800"/>
          </a:xfrm>
        </p:spPr>
        <p:txBody>
          <a:bodyPr>
            <a:noAutofit/>
          </a:bodyPr>
          <a:lstStyle/>
          <a:p>
            <a:pPr algn="l"/>
            <a:r>
              <a:rPr lang="en-US" sz="3200" b="1" dirty="0" smtClean="0"/>
              <a:t>Skill </a:t>
            </a:r>
            <a:r>
              <a:rPr lang="en-US" sz="3200" b="1" dirty="0"/>
              <a:t>2</a:t>
            </a:r>
            <a:r>
              <a:rPr lang="en-US" sz="3200" b="1" dirty="0" smtClean="0"/>
              <a:t>: Work with Other Formatting </a:t>
            </a:r>
            <a:r>
              <a:rPr lang="en-US" sz="3200" b="1" dirty="0" smtClean="0"/>
              <a:t>Tools, cont.</a:t>
            </a:r>
            <a:endParaRPr lang="en-US" sz="3200" b="1" dirty="0"/>
          </a:p>
        </p:txBody>
      </p:sp>
    </p:spTree>
    <p:extLst>
      <p:ext uri="{BB962C8B-B14F-4D97-AF65-F5344CB8AC3E}">
        <p14:creationId xmlns:p14="http://schemas.microsoft.com/office/powerpoint/2010/main" val="3248303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2197</TotalTime>
  <Words>2870</Words>
  <Application>Microsoft Office PowerPoint</Application>
  <PresentationFormat>On-screen Show (4:3)</PresentationFormat>
  <Paragraphs>238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Microsoft Excel 2010</vt:lpstr>
      <vt:lpstr>Formatting Cells</vt:lpstr>
      <vt:lpstr>PowerPoint Presentation</vt:lpstr>
      <vt:lpstr>PowerPoint Presentation</vt:lpstr>
      <vt:lpstr>Skill 1: Apply Number Formats</vt:lpstr>
      <vt:lpstr>PowerPoint Presentation</vt:lpstr>
      <vt:lpstr>PowerPoint Presentation</vt:lpstr>
      <vt:lpstr>Skill 2: Work with Other Formatting Tools</vt:lpstr>
      <vt:lpstr>Skill 2: Work with Other Formatting Tools, cont.</vt:lpstr>
      <vt:lpstr>PowerPoint Presentation</vt:lpstr>
      <vt:lpstr>PowerPoint Presentation</vt:lpstr>
      <vt:lpstr>Skill 3:  Adjust Column Width and Row Height</vt:lpstr>
      <vt:lpstr>PowerPoint Presentation</vt:lpstr>
      <vt:lpstr>PowerPoint Presentation</vt:lpstr>
      <vt:lpstr>Skill 4: Fill Cells with a Color</vt:lpstr>
      <vt:lpstr>PowerPoint Presentation</vt:lpstr>
      <vt:lpstr>Skill 5: Add Borders</vt:lpstr>
      <vt:lpstr>PowerPoint Presentation</vt:lpstr>
      <vt:lpstr>PowerPoint Presentation</vt:lpstr>
      <vt:lpstr>Skill 6: Merge Cells</vt:lpstr>
      <vt:lpstr>PowerPoint Presentation</vt:lpstr>
      <vt:lpstr>PowerPoint Presentation</vt:lpstr>
      <vt:lpstr>PowerPoint Presentation</vt:lpstr>
      <vt:lpstr>Tasks Summary</vt:lpstr>
      <vt:lpstr>Tasks Summary, continued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Compaq User</dc:creator>
  <cp:lastModifiedBy>BOwens</cp:lastModifiedBy>
  <cp:revision>103</cp:revision>
  <dcterms:created xsi:type="dcterms:W3CDTF">2010-11-30T04:18:53Z</dcterms:created>
  <dcterms:modified xsi:type="dcterms:W3CDTF">2011-01-24T17:20:59Z</dcterms:modified>
</cp:coreProperties>
</file>