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9" r:id="rId2"/>
    <p:sldId id="257" r:id="rId3"/>
    <p:sldId id="258" r:id="rId4"/>
    <p:sldId id="262" r:id="rId5"/>
    <p:sldId id="263" r:id="rId6"/>
    <p:sldId id="264" r:id="rId7"/>
    <p:sldId id="260" r:id="rId8"/>
    <p:sldId id="265" r:id="rId9"/>
    <p:sldId id="266" r:id="rId10"/>
    <p:sldId id="268" r:id="rId11"/>
    <p:sldId id="269" r:id="rId12"/>
    <p:sldId id="294" r:id="rId13"/>
    <p:sldId id="270" r:id="rId14"/>
    <p:sldId id="271" r:id="rId15"/>
    <p:sldId id="272" r:id="rId16"/>
    <p:sldId id="273" r:id="rId17"/>
    <p:sldId id="29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2"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p:cViewPr>
        <p:scale>
          <a:sx n="72" d="100"/>
          <a:sy n="72" d="100"/>
        </p:scale>
        <p:origin x="-466" y="1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E33A6-CDB1-4129-9F34-AF594B281822}"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85968-F2E9-42F9-8DCF-43DB9A55C82C}" type="slidenum">
              <a:rPr lang="en-US" smtClean="0"/>
              <a:pPr/>
              <a:t>‹#›</a:t>
            </a:fld>
            <a:endParaRPr lang="en-US"/>
          </a:p>
        </p:txBody>
      </p:sp>
    </p:spTree>
    <p:extLst>
      <p:ext uri="{BB962C8B-B14F-4D97-AF65-F5344CB8AC3E}">
        <p14:creationId xmlns:p14="http://schemas.microsoft.com/office/powerpoint/2010/main" val="10290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6, you learn about Microsoft Excel 2010. Chapter 1 covers creating an Excel Workbook including entering data and navigating. Chapter 2 deals with performing calculations. In Chapter 3, you use formatting tools to add visual appeal and finally, in Chapter 4, you will learn about working with charts and graphs.</a:t>
            </a:r>
            <a:endParaRPr lang="en-US" dirty="0" smtClean="0"/>
          </a:p>
          <a:p>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a:t>
            </a:fld>
            <a:endParaRPr lang="en-US"/>
          </a:p>
        </p:txBody>
      </p:sp>
    </p:spTree>
    <p:extLst>
      <p:ext uri="{BB962C8B-B14F-4D97-AF65-F5344CB8AC3E}">
        <p14:creationId xmlns:p14="http://schemas.microsoft.com/office/powerpoint/2010/main" val="31268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insert a function using buttons in the Function Library group on the Formulas tab. Function buttons include Financial, Logical, and Math &amp; Trig. If you don’t know the name of the function you need but know what you want it to do, you can find the function in the Function dialog box. Here you can type a brief description and view a list of possible matches. Click an item in the list to view its arguments and a description of what it does.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10</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M6-C2-S3-DailySales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Insert Function dialog box is open and the function </a:t>
            </a:r>
            <a:r>
              <a:rPr lang="en-US" sz="1200" b="0" i="1" u="none" strike="noStrike" kern="1200" baseline="0" dirty="0" smtClean="0">
                <a:solidFill>
                  <a:schemeClr val="tx1"/>
                </a:solidFill>
                <a:latin typeface="+mn-lt"/>
                <a:ea typeface="+mn-ea"/>
                <a:cs typeface="+mn-cs"/>
              </a:rPr>
              <a:t>Count </a:t>
            </a:r>
            <a:r>
              <a:rPr lang="en-US" sz="1200" b="0" i="0" u="none" strike="noStrike" kern="1200" baseline="0" dirty="0" smtClean="0">
                <a:solidFill>
                  <a:schemeClr val="tx1"/>
                </a:solidFill>
                <a:latin typeface="+mn-lt"/>
                <a:ea typeface="+mn-ea"/>
                <a:cs typeface="+mn-cs"/>
              </a:rPr>
              <a:t>is selected. You can also choose a function from a list of  categories in the Function Library group on the ribbon’s Formula tab.  </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11</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drag the dialog box to move it out of the way if it is covering the cell ranges. The dialog box collapses automatically, but you also could use the Collapse Dialog button at the right end of the text box to collapse and expand the dialog box.</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12</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example, the IF function is used to display one value if a condition is true and another value if false and requires multiple arguments, such as</a:t>
            </a:r>
          </a:p>
          <a:p>
            <a:r>
              <a:rPr lang="en-US" sz="1200" b="0" i="0" u="none" strike="noStrike" kern="1200" baseline="0" dirty="0" smtClean="0">
                <a:solidFill>
                  <a:schemeClr val="tx1"/>
                </a:solidFill>
                <a:latin typeface="+mn-lt"/>
                <a:ea typeface="+mn-ea"/>
                <a:cs typeface="+mn-cs"/>
              </a:rPr>
              <a:t>= IF(A5&gt; 100,1,0).</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13</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AutoSum feature provides a quick way to enter commonly used functions into a formula. These functions include SUM, AVERAGE, COUNT, MIN, and MAX.</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M6-C2-S4-DailySales</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you see the AutoSum button has been selected and the function Max chosen. You can see the function in the active cell and the range to sum selected.</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15</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IF function permits you to test a condition and perform different computations based on the result. COUNTIF counts the number of cells that meet a specified condition. The PMT function calculates the payment amount of a loan.</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16</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8DF85968-F2E9-42F9-8DCF-43DB9A55C82C}" type="slidenum">
              <a:rPr lang="en-US" smtClean="0"/>
              <a:pPr/>
              <a:t>17</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Cell references in formulas can be either relative or absolute. A relative cell reference will change if you copy or move the formula. </a:t>
            </a:r>
            <a:r>
              <a:rPr lang="en-US" sz="1200" b="0" i="0" u="none" strike="noStrike" baseline="0" dirty="0" smtClean="0">
                <a:latin typeface="MyriadPro-Regular"/>
              </a:rPr>
              <a:t>If you don’t want a cell reference to change when you are copying a formula, make it an absolute reference by placing a dollar sign before the column letter and row number. </a:t>
            </a:r>
            <a:r>
              <a:rPr lang="en-US" sz="1200" b="0" i="0" u="none" strike="noStrike" kern="1200" baseline="0" dirty="0" smtClean="0">
                <a:solidFill>
                  <a:schemeClr val="tx1"/>
                </a:solidFill>
                <a:latin typeface="+mn-lt"/>
                <a:ea typeface="+mn-ea"/>
                <a:cs typeface="+mn-cs"/>
              </a:rPr>
              <a:t>Use an absolute reference when a formula contains a key piece of data, such as tax rate or interest rate. To create an absolute reference, type dollar signs before the column letter and row number as you enter the cell reference into a formula.</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18</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a:t>
            </a:r>
            <a:r>
              <a:rPr lang="en-US" sz="1200" b="1" i="0" u="none" strike="noStrike" baseline="0" dirty="0" smtClean="0">
                <a:latin typeface="MyriadPro-Bold"/>
              </a:rPr>
              <a:t>M6-C2-S5-DailySales</a:t>
            </a:r>
            <a:r>
              <a:rPr lang="en-US" sz="1200" b="0" i="0" u="none" strike="noStrike" baseline="0" dirty="0" smtClean="0">
                <a:latin typeface="MyriadPro-Regular"/>
              </a:rPr>
              <a:t>.</a:t>
            </a:r>
            <a:r>
              <a:rPr lang="en-US" sz="1200" b="1" i="0" u="none" strike="noStrike" baseline="0" dirty="0" smtClean="0">
                <a:latin typeface="MyriadPro-Regular"/>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notice the dollar signs in the second cell reference in cell C8. This is an absolute reference to cell B5. When copying this formula, the reference to cell B5 will not change. The reference to cell B5 is made to be an absolute cell reference because the same sales tax rate applies to all of the sold items.  </a:t>
            </a:r>
            <a:endParaRPr lang="en-US"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pPr/>
              <a:t>19</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chapter in the Excel module deals with working with formulas and functions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a:t>
            </a:fld>
            <a:endParaRPr lang="en-US"/>
          </a:p>
        </p:txBody>
      </p:sp>
    </p:spTree>
    <p:extLst>
      <p:ext uri="{BB962C8B-B14F-4D97-AF65-F5344CB8AC3E}">
        <p14:creationId xmlns:p14="http://schemas.microsoft.com/office/powerpoint/2010/main" val="245360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need to change the value in a cell or cell(s) referenced in formulas throughout the worksheet, placing that information near the top of the worksheet makes it more accessible. Some worksheet designers set up an input range at the top of the worksheet to give the workbook user clear direction about where to enter values.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20</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MyriadPro-Regular"/>
              </a:rPr>
              <a:t>Often, a worksheet or workbook will contain cell content, such as data values and formulas, that repeats. You can save time entering duplicate data by using the Copy and Paste buttons. You can also use the Cut and Paste buttons to move data or formulas from one location on a worksheet to another. When </a:t>
            </a:r>
          </a:p>
          <a:p>
            <a:pPr algn="l"/>
            <a:r>
              <a:rPr lang="en-US" sz="1200" b="0" i="0" u="none" strike="noStrike" baseline="0" dirty="0" smtClean="0">
                <a:latin typeface="MyriadPro-Regular"/>
              </a:rPr>
              <a:t>copying cells that contain formulas, the relative cell references will adjust when the formula is pasted. However, absolute cell references will not.</a:t>
            </a:r>
          </a:p>
          <a:p>
            <a:pPr algn="l"/>
            <a:endParaRPr lang="en-US" sz="1200" b="0" i="0" u="none" strike="noStrike" baseline="0" dirty="0" smtClean="0">
              <a:solidFill>
                <a:srgbClr val="2B7FDD"/>
              </a:solidFill>
              <a:latin typeface="MyriadPro-Cond"/>
            </a:endParaRPr>
          </a:p>
          <a:p>
            <a:pPr algn="l"/>
            <a:r>
              <a:rPr lang="en-US" sz="1200" b="0" i="0" u="none" strike="noStrike" baseline="0" dirty="0" smtClean="0">
                <a:solidFill>
                  <a:srgbClr val="2B7FDD"/>
                </a:solidFill>
                <a:latin typeface="MyriadPro-Cond"/>
              </a:rPr>
              <a:t>Relative references also adjust when you insert or delete rows or columns.</a:t>
            </a:r>
            <a:endParaRPr lang="en-US" sz="1200" b="0" i="0" u="none" strike="noStrike" baseline="0" dirty="0" smtClean="0">
              <a:latin typeface="MyriadPro-Regular"/>
            </a:endParaRPr>
          </a:p>
        </p:txBody>
      </p:sp>
      <p:sp>
        <p:nvSpPr>
          <p:cNvPr id="4" name="Slide Number Placeholder 3"/>
          <p:cNvSpPr>
            <a:spLocks noGrp="1"/>
          </p:cNvSpPr>
          <p:nvPr>
            <p:ph type="sldNum" sz="quarter" idx="10"/>
          </p:nvPr>
        </p:nvSpPr>
        <p:spPr/>
        <p:txBody>
          <a:bodyPr/>
          <a:lstStyle/>
          <a:p>
            <a:fld id="{8DF85968-F2E9-42F9-8DCF-43DB9A55C82C}" type="slidenum">
              <a:rPr lang="en-US" smtClean="0"/>
              <a:pPr/>
              <a:t>21</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a:t>
            </a:r>
            <a:r>
              <a:rPr lang="en-US" sz="1200" b="1" i="0" u="none" strike="noStrike" kern="1200" baseline="0" dirty="0" smtClean="0">
                <a:solidFill>
                  <a:schemeClr val="tx1"/>
                </a:solidFill>
                <a:latin typeface="+mn-lt"/>
                <a:ea typeface="+mn-ea"/>
                <a:cs typeface="+mn-cs"/>
              </a:rPr>
              <a:t>M6-C2-S6-DailySales.xlsx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cells C8:D8 have been selected to copy. Cells C9:D9 were then selected and the paste button was pressed to copy the content from C8:D8 into C9:D9. Since the formula we are copying has an absolute reference in it, the reference to cell B5 in the formula will not change when copied to another cell.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Excel pastes copied information to the Office Clipboard, a memory holding area for copied and cut information. The Clipboard can store up to 24 items. Click the dialog box launcher in the Clipboard group on the Home tab to open the Office Clipboard to choose a selection to paste. Click Paste if you expect to  paste copied cells into more than one location. Press Enter to paste the content for a single or the final time. Pressing the Esc key on your keyboard clears the flashing marquee.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22</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numerous choices in the Paste Button Options enable you to achieve outcomes not possible without the Paste option. You also can access the Paste</a:t>
            </a:r>
          </a:p>
          <a:p>
            <a:r>
              <a:rPr lang="en-US" sz="1200" b="0" i="0" u="none" strike="noStrike" kern="1200" baseline="0" dirty="0" smtClean="0">
                <a:solidFill>
                  <a:schemeClr val="tx1"/>
                </a:solidFill>
                <a:latin typeface="+mn-lt"/>
                <a:ea typeface="+mn-ea"/>
                <a:cs typeface="+mn-cs"/>
              </a:rPr>
              <a:t>choices by clicking the Paste Options button that appears at the lower right corner of any pasted cell or range.</a:t>
            </a:r>
          </a:p>
          <a:p>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23</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want to use different labels for data, update the data to reflect new information, or make corrections to formulas, you have to edit a cell’s contents. Excel offers a number of methods for removing or changing cell contents. You can edit a cell’s content directly in the cell or in the Formula bar. You can also use the Clear button in the Editing group on the Home tab to edit a cell’s contents.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M6-C2-S7-DailySales.xlsx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a formula being edited in the Formula bar. You can also use the active cell to edit cell contents. Pressing F2 or double-clicking in a cell to edit it puts Excel in Edit mode, and the left end of the Status bar displays </a:t>
            </a:r>
            <a:r>
              <a:rPr lang="en-US" sz="1200" b="0" i="1" u="none" strike="noStrike" kern="1200" baseline="0" dirty="0" smtClean="0">
                <a:solidFill>
                  <a:schemeClr val="tx1"/>
                </a:solidFill>
                <a:latin typeface="+mn-lt"/>
                <a:ea typeface="+mn-ea"/>
                <a:cs typeface="+mn-cs"/>
              </a:rPr>
              <a:t>Edit</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Select Clear Contents from the Clear button drop-down menu in the Editing group on the Home tab to clear the contents of a cell. Changing cell contents  does not change the formatting. To remove formatting, click the Clear button and then select </a:t>
            </a:r>
            <a:r>
              <a:rPr lang="en-US" sz="1200" b="0" i="1" u="none" strike="noStrike" kern="1200" baseline="0" dirty="0" smtClean="0">
                <a:solidFill>
                  <a:schemeClr val="tx1"/>
                </a:solidFill>
                <a:latin typeface="+mn-lt"/>
                <a:ea typeface="+mn-ea"/>
                <a:cs typeface="+mn-cs"/>
              </a:rPr>
              <a:t>Clear Formats</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25</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take separate actions by selecting only </a:t>
            </a:r>
            <a:r>
              <a:rPr lang="en-US" sz="1200" b="0" i="1" u="none" strike="noStrike" kern="1200" baseline="0" dirty="0" smtClean="0">
                <a:solidFill>
                  <a:schemeClr val="tx1"/>
                </a:solidFill>
                <a:latin typeface="+mn-lt"/>
                <a:ea typeface="+mn-ea"/>
                <a:cs typeface="+mn-cs"/>
              </a:rPr>
              <a:t>Clear Formats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Clear Comments</a:t>
            </a:r>
            <a:r>
              <a:rPr lang="en-US" sz="1200" b="0" i="0" u="none" strike="noStrike" kern="1200" baseline="0" dirty="0" smtClean="0">
                <a:solidFill>
                  <a:schemeClr val="tx1"/>
                </a:solidFill>
                <a:latin typeface="+mn-lt"/>
                <a:ea typeface="+mn-ea"/>
                <a:cs typeface="+mn-cs"/>
              </a:rPr>
              <a:t>, or </a:t>
            </a:r>
            <a:r>
              <a:rPr lang="en-US" sz="1200" b="0" i="1" u="none" strike="noStrike" kern="1200" baseline="0" dirty="0" smtClean="0">
                <a:solidFill>
                  <a:schemeClr val="tx1"/>
                </a:solidFill>
                <a:latin typeface="+mn-lt"/>
                <a:ea typeface="+mn-ea"/>
                <a:cs typeface="+mn-cs"/>
              </a:rPr>
              <a:t>Clear Hyperlinks</a:t>
            </a:r>
            <a:r>
              <a:rPr lang="en-US" sz="1200" b="0" i="0" u="none" strike="noStrike" kern="1200" baseline="0" dirty="0" smtClean="0">
                <a:solidFill>
                  <a:schemeClr val="tx1"/>
                </a:solidFill>
                <a:latin typeface="+mn-lt"/>
                <a:ea typeface="+mn-ea"/>
                <a:cs typeface="+mn-cs"/>
              </a:rPr>
              <a:t>, or you can use </a:t>
            </a:r>
            <a:r>
              <a:rPr lang="en-US" sz="1200" b="0" i="1" u="none" strike="noStrike" kern="1200" baseline="0" dirty="0" smtClean="0">
                <a:solidFill>
                  <a:schemeClr val="tx1"/>
                </a:solidFill>
                <a:latin typeface="+mn-lt"/>
                <a:ea typeface="+mn-ea"/>
                <a:cs typeface="+mn-cs"/>
              </a:rPr>
              <a:t>Clear All  </a:t>
            </a:r>
            <a:r>
              <a:rPr lang="en-US" sz="1200" b="0" i="0" u="none" strike="noStrike" kern="1200" baseline="0" dirty="0" smtClean="0">
                <a:solidFill>
                  <a:schemeClr val="tx1"/>
                </a:solidFill>
                <a:latin typeface="+mn-lt"/>
                <a:ea typeface="+mn-ea"/>
                <a:cs typeface="+mn-cs"/>
              </a:rPr>
              <a:t>to clear both the cell contents and any formatting and comments.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26</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Rather than clicking cells one by one to review their formulas in the Formula bar, you can use the Show Formulas feature to display all the formulas on the worksheet at once. This makes it easy for you to thoroughly review all cell references and formula structures so that you can ensure that the worksheet</a:t>
            </a:r>
          </a:p>
          <a:p>
            <a:r>
              <a:rPr lang="en-US" sz="1200" b="0" i="0" u="none" strike="noStrike" kern="1200" baseline="0" dirty="0" smtClean="0">
                <a:solidFill>
                  <a:schemeClr val="tx1"/>
                </a:solidFill>
                <a:latin typeface="+mn-lt"/>
                <a:ea typeface="+mn-ea"/>
                <a:cs typeface="+mn-cs"/>
              </a:rPr>
              <a:t>calculations are correct.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27</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formulas displayed</a:t>
            </a:r>
            <a:r>
              <a:rPr lang="en-US" baseline="0" dirty="0" smtClean="0"/>
              <a:t> in </a:t>
            </a:r>
            <a:r>
              <a:rPr lang="en-US" sz="1200" b="1" i="0" u="none" strike="noStrike" kern="1200" baseline="0" dirty="0" smtClean="0">
                <a:solidFill>
                  <a:schemeClr val="tx1"/>
                </a:solidFill>
                <a:latin typeface="+mn-lt"/>
                <a:ea typeface="+mn-ea"/>
                <a:cs typeface="+mn-cs"/>
              </a:rPr>
              <a:t>Lastname-M6-C2-S8-DailySales.xlsx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click the Show Formulas button again to hide the formulas.</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28</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type of printout can provide a handy reference to how the data in the sheet is constructed. Make sure when printing in this situation that you review the print preview carefully. You may need to adjust print settings, such as orientation and margins.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29</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about entering formulas</a:t>
            </a:r>
            <a:r>
              <a:rPr lang="en-US" baseline="0" dirty="0" smtClean="0"/>
              <a:t> and functions. You will use AutoSum and learn about absolute and relative cell references. You will copy and paste cell contents and edit cell contents. Finally you will use Show Formulas to show your formulas on the worksheet.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a:t>
            </a:fld>
            <a:endParaRPr lang="en-US"/>
          </a:p>
        </p:txBody>
      </p:sp>
    </p:spTree>
    <p:extLst>
      <p:ext uri="{BB962C8B-B14F-4D97-AF65-F5344CB8AC3E}">
        <p14:creationId xmlns:p14="http://schemas.microsoft.com/office/powerpoint/2010/main" val="365507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5 after you believe that you know the correct answer. The correct answer will be displayed. Then click the Answer button for Question 6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8DF85968-F2E9-42F9-8DCF-43DB9A55C82C}" type="slidenum">
              <a:rPr lang="en-US" smtClean="0"/>
              <a:pPr/>
              <a:t>30</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summary of the Excel Chapter 2 tasks.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31</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Excel offers more than the ability to simply organize data in neat rows and columns; it can also perform calculations using that data. You can use  calculations to determine the payments on a new car, to decide which home would be a better buy, or to budget for your next family vacation. You can use it to make business decisions and quickly create complicated calculations, even if you are not a math lover.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Excel also offers a number of shortcuts for quickly building formulas and for creating complex formulas using a calculation feature called functions. Formulas can be copied from cell to cell and they will automatically adjust relative to the cell they are copied to. When you make a cell containing a formula the active cell, you see the result of the formula in the cell but see the formula in the Formula bar.</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Excel, you can enter formulas directly in cells or use the Formula bar. There are rules for creating formulas. If you don’t follow the rules, Excel indicates an error.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you enter a formula, always type an = (equals) sign first, and then enter the rest of the formula. You can enter a number or a cell reference in a formula. When you finish entering the formula, the cell displays the calculated result. If you later update the data in any cells referenced in the formula, Excel will automatically recalculate and display the updated result. After you have entered a formula in a cell, you can edit it. </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5</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M6-C2-S1-DailySales.xlsx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can see the formula in the active cell. The formula appears in both the Formula bar and the cell as you type it or when you later select the cell. Click the Formula bar Cancel button (looks like an x) to cancel the cell entry.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Another way: </a:t>
            </a:r>
            <a:r>
              <a:rPr lang="en-US" sz="1200" b="0" i="0" u="none" strike="noStrike" kern="1200" baseline="0" dirty="0" smtClean="0">
                <a:solidFill>
                  <a:schemeClr val="tx1"/>
                </a:solidFill>
                <a:latin typeface="+mn-lt"/>
                <a:ea typeface="+mn-ea"/>
                <a:cs typeface="+mn-cs"/>
              </a:rPr>
              <a:t>Rather than typing a cell reference into a formula, click the cell on the worksheet to add it to the formula.</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91FD1F-72DF-4B8E-AE3B-AF1198490249}" type="slidenum">
              <a:rPr lang="en-US" smtClean="0"/>
              <a:pPr/>
              <a:t>6</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Parentheses must be used in pairs, and you can use multiple pairs. Excel calculates from the innermost set of parentheses outwards. For example, the formula =5+6*3 calculates to 23, because Excel multiplies first. In contrast, =(5+6)*3 calculates to 33, because Excel adds the values in parentheses first.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7</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Excel function has a name and performs a predefined calculation when you include it in a formula. Excel offers dozens of functions in several different categories, such as Math &amp; Trig, Financial, Logical, Statistical, Lookup, and more. The function name typically indicates what type of calculation the function performs.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functions require one or more arguments surrounded by parentheses. The arguments are the values on which the function performs its calculations. For example, the SUM function needs to know which numbers to add.</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8</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M6-C2-S2-DailySales.xlsx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that function is showing in the active cell and the Formula bar. The range above the active cell is selected to sum. Use the Formula Bar Enter button to enter the function into the active cell.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Functions are not case sensitive, so typing them in all lowercase letters also works. When you are typing in a function, a  ScreenTip appears to help you type the proper arguments.</a:t>
            </a:r>
          </a:p>
        </p:txBody>
      </p:sp>
      <p:sp>
        <p:nvSpPr>
          <p:cNvPr id="4" name="Slide Number Placeholder 3"/>
          <p:cNvSpPr>
            <a:spLocks noGrp="1"/>
          </p:cNvSpPr>
          <p:nvPr>
            <p:ph type="sldNum" sz="quarter" idx="10"/>
          </p:nvPr>
        </p:nvSpPr>
        <p:spPr/>
        <p:txBody>
          <a:bodyPr/>
          <a:lstStyle/>
          <a:p>
            <a:fld id="{5A91FD1F-72DF-4B8E-AE3B-AF1198490249}" type="slidenum">
              <a:rPr lang="en-US" smtClean="0"/>
              <a:pPr/>
              <a:t>9</a:t>
            </a:fld>
            <a:endParaRPr lang="en-US" dirty="0"/>
          </a:p>
        </p:txBody>
      </p:sp>
    </p:spTree>
    <p:extLst>
      <p:ext uri="{BB962C8B-B14F-4D97-AF65-F5344CB8AC3E}">
        <p14:creationId xmlns:p14="http://schemas.microsoft.com/office/powerpoint/2010/main" val="90319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416757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72290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94940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34565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41081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6011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r>
              <a:rPr lang="en-US" smtClean="0"/>
              <a:t>© Paradigm Publishing, Inc.</a:t>
            </a:r>
            <a:endParaRPr lang="en-US"/>
          </a:p>
        </p:txBody>
      </p:sp>
      <p:sp>
        <p:nvSpPr>
          <p:cNvPr id="9" name="Slide Number Placeholder 8"/>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81382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r>
              <a:rPr lang="en-US" smtClean="0"/>
              <a:t>© Paradigm Publishing, Inc.</a:t>
            </a:r>
            <a:endParaRPr lang="en-US"/>
          </a:p>
        </p:txBody>
      </p:sp>
      <p:sp>
        <p:nvSpPr>
          <p:cNvPr id="5" name="Slide Number Placeholder 4"/>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26113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347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55170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86409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Paradigm Publishing,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86D01-9746-46FA-9847-BAEC81550012}" type="slidenum">
              <a:rPr lang="en-US" smtClean="0"/>
              <a:pPr/>
              <a:t>‹#›</a:t>
            </a:fld>
            <a:endParaRPr lang="en-US"/>
          </a:p>
        </p:txBody>
      </p:sp>
    </p:spTree>
    <p:extLst>
      <p:ext uri="{BB962C8B-B14F-4D97-AF65-F5344CB8AC3E}">
        <p14:creationId xmlns:p14="http://schemas.microsoft.com/office/powerpoint/2010/main" val="45903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6</a:t>
            </a:r>
            <a:endParaRPr lang="en-US" sz="4500" b="1" dirty="0">
              <a:solidFill>
                <a:schemeClr val="bg1"/>
              </a:solidFill>
              <a:latin typeface="Arial Narrow"/>
              <a:cs typeface="Arial Narrow"/>
            </a:endParaRPr>
          </a:p>
        </p:txBody>
      </p:sp>
      <p:sp>
        <p:nvSpPr>
          <p:cNvPr id="4" name="Title 1"/>
          <p:cNvSpPr>
            <a:spLocks noGrp="1"/>
          </p:cNvSpPr>
          <p:nvPr>
            <p:ph type="title"/>
          </p:nvPr>
        </p:nvSpPr>
        <p:spPr>
          <a:xfrm>
            <a:off x="2868817" y="274638"/>
            <a:ext cx="5817982" cy="1143000"/>
          </a:xfrm>
        </p:spPr>
        <p:txBody>
          <a:bodyPr/>
          <a:lstStyle/>
          <a:p>
            <a:r>
              <a:rPr lang="en-US" dirty="0" smtClean="0"/>
              <a:t>Microsoft Excel 2010</a:t>
            </a:r>
            <a:endParaRPr lang="en-US" dirty="0"/>
          </a:p>
        </p:txBody>
      </p:sp>
      <p:sp>
        <p:nvSpPr>
          <p:cNvPr id="7" name="Content Placeholder 2"/>
          <p:cNvSpPr>
            <a:spLocks noGrp="1"/>
          </p:cNvSpPr>
          <p:nvPr>
            <p:ph idx="1"/>
          </p:nvPr>
        </p:nvSpPr>
        <p:spPr>
          <a:xfrm>
            <a:off x="591207" y="2133600"/>
            <a:ext cx="7961585" cy="3665484"/>
          </a:xfrm>
        </p:spPr>
        <p:txBody>
          <a:bodyPr>
            <a:normAutofit/>
          </a:bodyPr>
          <a:lstStyle/>
          <a:p>
            <a:pPr marL="0" indent="0">
              <a:buNone/>
            </a:pPr>
            <a:r>
              <a:rPr lang="en-US" sz="3600" dirty="0" smtClean="0"/>
              <a:t>Chapter 1: Creating an Excel Workbook</a:t>
            </a:r>
          </a:p>
          <a:p>
            <a:pPr marL="2065338" indent="-2065338">
              <a:buNone/>
            </a:pPr>
            <a:r>
              <a:rPr lang="en-US" sz="3600" dirty="0" smtClean="0"/>
              <a:t>Chapter 2: Working with Formulas and Functions</a:t>
            </a:r>
          </a:p>
          <a:p>
            <a:pPr marL="0" indent="0">
              <a:buNone/>
            </a:pPr>
            <a:r>
              <a:rPr lang="en-US" sz="3600" dirty="0" smtClean="0"/>
              <a:t>Chapter 3: Formatting Cells</a:t>
            </a:r>
          </a:p>
          <a:p>
            <a:pPr marL="0" indent="0">
              <a:buNone/>
            </a:pPr>
            <a:r>
              <a:rPr lang="en-US" sz="3600" dirty="0" smtClean="0"/>
              <a:t>Chapter 4: Working with Charts</a:t>
            </a:r>
            <a:endParaRPr lang="en-US" sz="3600" dirty="0"/>
          </a:p>
        </p:txBody>
      </p:sp>
      <p:sp>
        <p:nvSpPr>
          <p:cNvPr id="9" name="Slide Number Placeholder 6"/>
          <p:cNvSpPr>
            <a:spLocks noGrp="1"/>
          </p:cNvSpPr>
          <p:nvPr>
            <p:ph type="sldNum" sz="quarter" idx="12"/>
          </p:nvPr>
        </p:nvSpPr>
        <p:spPr>
          <a:xfrm>
            <a:off x="6553200" y="6356350"/>
            <a:ext cx="2133600" cy="365125"/>
          </a:xfrm>
        </p:spPr>
        <p:txBody>
          <a:bodyPr/>
          <a:lstStyle/>
          <a:p>
            <a:fld id="{C1881F87-F1D1-4E82-B161-792A900F0BBC}" type="slidenum">
              <a:rPr lang="en-US" smtClean="0"/>
              <a:pPr/>
              <a:t>1</a:t>
            </a:fld>
            <a:endParaRPr lang="en-US" dirty="0"/>
          </a:p>
        </p:txBody>
      </p:sp>
      <p:sp>
        <p:nvSpPr>
          <p:cNvPr id="2" name="Date Placeholder 1"/>
          <p:cNvSpPr>
            <a:spLocks noGrp="1"/>
          </p:cNvSpPr>
          <p:nvPr>
            <p:ph type="dt" sz="half" idx="10"/>
          </p:nvPr>
        </p:nvSpPr>
        <p:spPr/>
        <p:txBody>
          <a:bodyPr/>
          <a:lstStyle/>
          <a:p>
            <a:r>
              <a:rPr lang="en-US" smtClean="0"/>
              <a:t>© Paradigm Publishing, Inc.</a:t>
            </a:r>
            <a:endParaRPr lang="en-US" dirty="0"/>
          </a:p>
        </p:txBody>
      </p:sp>
    </p:spTree>
    <p:extLst>
      <p:ext uri="{BB962C8B-B14F-4D97-AF65-F5344CB8AC3E}">
        <p14:creationId xmlns:p14="http://schemas.microsoft.com/office/powerpoint/2010/main" val="3103675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10</a:t>
            </a:fld>
            <a:endParaRPr lang="en-US"/>
          </a:p>
        </p:txBody>
      </p:sp>
      <p:sp>
        <p:nvSpPr>
          <p:cNvPr id="6" name="Content Placeholder 4"/>
          <p:cNvSpPr>
            <a:spLocks noGrp="1"/>
          </p:cNvSpPr>
          <p:nvPr>
            <p:ph idx="1"/>
          </p:nvPr>
        </p:nvSpPr>
        <p:spPr>
          <a:xfrm>
            <a:off x="457200" y="1371600"/>
            <a:ext cx="8229600" cy="4983163"/>
          </a:xfrm>
        </p:spPr>
        <p:txBody>
          <a:bodyPr>
            <a:noAutofit/>
          </a:bodyPr>
          <a:lstStyle/>
          <a:p>
            <a:pPr>
              <a:lnSpc>
                <a:spcPct val="110000"/>
              </a:lnSpc>
            </a:pPr>
            <a:r>
              <a:rPr lang="en-US" sz="2400" dirty="0" smtClean="0"/>
              <a:t>Select the active cell.</a:t>
            </a:r>
          </a:p>
          <a:p>
            <a:r>
              <a:rPr lang="en-US" sz="2400" dirty="0"/>
              <a:t>Click the Insert Function button on the Formula bar to open the </a:t>
            </a:r>
            <a:r>
              <a:rPr lang="en-US" sz="2400" dirty="0" smtClean="0"/>
              <a:t>Insert Function </a:t>
            </a:r>
            <a:r>
              <a:rPr lang="en-US" sz="2400" dirty="0"/>
              <a:t>dialog </a:t>
            </a:r>
            <a:r>
              <a:rPr lang="en-US" sz="2400" dirty="0" smtClean="0"/>
              <a:t>box.</a:t>
            </a:r>
          </a:p>
          <a:p>
            <a:r>
              <a:rPr lang="en-US" sz="2400" dirty="0"/>
              <a:t>Type </a:t>
            </a:r>
            <a:r>
              <a:rPr lang="en-US" sz="2400" dirty="0" smtClean="0"/>
              <a:t>the function name </a:t>
            </a:r>
            <a:r>
              <a:rPr lang="en-US" sz="2400" dirty="0"/>
              <a:t>to replace the contents of the </a:t>
            </a:r>
            <a:r>
              <a:rPr lang="en-US" sz="2400" i="1" dirty="0"/>
              <a:t>Search for a function </a:t>
            </a:r>
            <a:r>
              <a:rPr lang="en-US" sz="2400" dirty="0"/>
              <a:t>text </a:t>
            </a:r>
            <a:r>
              <a:rPr lang="en-US" sz="2400" dirty="0" smtClean="0"/>
              <a:t>box.</a:t>
            </a:r>
          </a:p>
          <a:p>
            <a:r>
              <a:rPr lang="en-US" sz="2400" dirty="0"/>
              <a:t>Click the Go </a:t>
            </a:r>
            <a:r>
              <a:rPr lang="en-US" sz="2400" dirty="0" smtClean="0"/>
              <a:t>button.</a:t>
            </a:r>
          </a:p>
          <a:p>
            <a:r>
              <a:rPr lang="en-US" sz="2400" dirty="0"/>
              <a:t>Click OK to close the Insert Function dialog box. The Function </a:t>
            </a:r>
            <a:r>
              <a:rPr lang="en-US" sz="2400" dirty="0" smtClean="0"/>
              <a:t>Arguments dialog </a:t>
            </a:r>
            <a:r>
              <a:rPr lang="en-US" sz="2400" dirty="0"/>
              <a:t>box appears, with the </a:t>
            </a:r>
            <a:r>
              <a:rPr lang="en-US" sz="2400" dirty="0" smtClean="0"/>
              <a:t>contents </a:t>
            </a:r>
            <a:r>
              <a:rPr lang="en-US" sz="2400" dirty="0"/>
              <a:t>of the </a:t>
            </a:r>
            <a:r>
              <a:rPr lang="en-US" sz="2400" i="1" dirty="0"/>
              <a:t>Value1 </a:t>
            </a:r>
            <a:r>
              <a:rPr lang="en-US" sz="2400" dirty="0"/>
              <a:t>text box selected. (</a:t>
            </a:r>
            <a:r>
              <a:rPr lang="en-US" sz="2400" dirty="0" smtClean="0"/>
              <a:t>Each text </a:t>
            </a:r>
            <a:r>
              <a:rPr lang="en-US" sz="2400" dirty="0"/>
              <a:t>box represents an argument</a:t>
            </a:r>
            <a:r>
              <a:rPr lang="en-US" sz="2400" dirty="0" smtClean="0"/>
              <a:t>.)</a:t>
            </a:r>
          </a:p>
          <a:p>
            <a:r>
              <a:rPr lang="en-US" sz="2400" dirty="0"/>
              <a:t>Drag over the range </a:t>
            </a:r>
            <a:r>
              <a:rPr lang="en-US" sz="2400" dirty="0" smtClean="0"/>
              <a:t>you wish to enter in the </a:t>
            </a:r>
            <a:r>
              <a:rPr lang="en-US" sz="2400" i="1" dirty="0" smtClean="0"/>
              <a:t>Value1 </a:t>
            </a:r>
            <a:r>
              <a:rPr lang="en-US" sz="2400" dirty="0"/>
              <a:t>text </a:t>
            </a:r>
            <a:r>
              <a:rPr lang="en-US" sz="2400" dirty="0" smtClean="0"/>
              <a:t>box.</a:t>
            </a:r>
            <a:endParaRPr lang="en-US" sz="2400" dirty="0"/>
          </a:p>
          <a:p>
            <a:r>
              <a:rPr lang="en-US" sz="2400" dirty="0"/>
              <a:t>Click OK. The </a:t>
            </a:r>
            <a:r>
              <a:rPr lang="en-US" sz="2400" dirty="0" smtClean="0"/>
              <a:t>result appears </a:t>
            </a:r>
            <a:r>
              <a:rPr lang="en-US" sz="2400" dirty="0"/>
              <a:t>in </a:t>
            </a:r>
            <a:r>
              <a:rPr lang="en-US" sz="2400" dirty="0" smtClean="0"/>
              <a:t>the active cell.</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3</a:t>
            </a:r>
            <a:r>
              <a:rPr lang="en-US" sz="3600" b="1" dirty="0" smtClean="0"/>
              <a:t>: Insert a Function</a:t>
            </a:r>
            <a:endParaRPr lang="en-US" sz="3600" b="1" dirty="0"/>
          </a:p>
        </p:txBody>
      </p:sp>
    </p:spTree>
    <p:extLst>
      <p:ext uri="{BB962C8B-B14F-4D97-AF65-F5344CB8AC3E}">
        <p14:creationId xmlns:p14="http://schemas.microsoft.com/office/powerpoint/2010/main" val="405969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11</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1403"/>
            <a:ext cx="8534399" cy="64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6553200" y="2086732"/>
            <a:ext cx="1752600" cy="885068"/>
          </a:xfrm>
          <a:prstGeom prst="accentCallout2">
            <a:avLst>
              <a:gd name="adj1" fmla="val 18750"/>
              <a:gd name="adj2" fmla="val -8333"/>
              <a:gd name="adj3" fmla="val 18750"/>
              <a:gd name="adj4" fmla="val -16667"/>
              <a:gd name="adj5" fmla="val 91170"/>
              <a:gd name="adj6" fmla="val -10883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Function dialog box</a:t>
            </a:r>
            <a:endParaRPr lang="en-US" dirty="0"/>
          </a:p>
        </p:txBody>
      </p:sp>
      <p:sp>
        <p:nvSpPr>
          <p:cNvPr id="12" name="Line Callout 2 (Accent Bar) 11"/>
          <p:cNvSpPr/>
          <p:nvPr/>
        </p:nvSpPr>
        <p:spPr>
          <a:xfrm>
            <a:off x="2895600" y="474251"/>
            <a:ext cx="1828800" cy="588579"/>
          </a:xfrm>
          <a:prstGeom prst="accentCallout2">
            <a:avLst>
              <a:gd name="adj1" fmla="val 18750"/>
              <a:gd name="adj2" fmla="val -8333"/>
              <a:gd name="adj3" fmla="val 18750"/>
              <a:gd name="adj4" fmla="val -16667"/>
              <a:gd name="adj5" fmla="val 160296"/>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Function button</a:t>
            </a:r>
            <a:endParaRPr lang="en-US" dirty="0"/>
          </a:p>
        </p:txBody>
      </p:sp>
      <p:sp>
        <p:nvSpPr>
          <p:cNvPr id="9" name="Line Callout 2 (Accent Bar) 8"/>
          <p:cNvSpPr/>
          <p:nvPr/>
        </p:nvSpPr>
        <p:spPr>
          <a:xfrm>
            <a:off x="3619499" y="5345185"/>
            <a:ext cx="1752600" cy="737715"/>
          </a:xfrm>
          <a:prstGeom prst="accentCallout2">
            <a:avLst>
              <a:gd name="adj1" fmla="val 18750"/>
              <a:gd name="adj2" fmla="val -8333"/>
              <a:gd name="adj3" fmla="val 21246"/>
              <a:gd name="adj4" fmla="val -28826"/>
              <a:gd name="adj5" fmla="val 63699"/>
              <a:gd name="adj6" fmla="val -11052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cell</a:t>
            </a:r>
            <a:endParaRPr lang="en-US" dirty="0"/>
          </a:p>
        </p:txBody>
      </p:sp>
    </p:spTree>
    <p:extLst>
      <p:ext uri="{BB962C8B-B14F-4D97-AF65-F5344CB8AC3E}">
        <p14:creationId xmlns:p14="http://schemas.microsoft.com/office/powerpoint/2010/main" val="2710942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12</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41738"/>
            <a:ext cx="8686801" cy="647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a:off x="3949458" y="3011520"/>
            <a:ext cx="1994141" cy="737715"/>
          </a:xfrm>
          <a:prstGeom prst="accentCallout2">
            <a:avLst>
              <a:gd name="adj1" fmla="val 18750"/>
              <a:gd name="adj2" fmla="val -8333"/>
              <a:gd name="adj3" fmla="val 21246"/>
              <a:gd name="adj4" fmla="val -28826"/>
              <a:gd name="adj5" fmla="val -109364"/>
              <a:gd name="adj6" fmla="val 1741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Value 1 Collapse Dialog button</a:t>
            </a:r>
            <a:endParaRPr lang="en-US" dirty="0"/>
          </a:p>
        </p:txBody>
      </p:sp>
      <p:sp>
        <p:nvSpPr>
          <p:cNvPr id="14" name="Line Callout 2 (Accent Bar) 13"/>
          <p:cNvSpPr/>
          <p:nvPr/>
        </p:nvSpPr>
        <p:spPr>
          <a:xfrm>
            <a:off x="6781800" y="2074098"/>
            <a:ext cx="1981200" cy="885068"/>
          </a:xfrm>
          <a:prstGeom prst="accentCallout2">
            <a:avLst>
              <a:gd name="adj1" fmla="val 18750"/>
              <a:gd name="adj2" fmla="val -8333"/>
              <a:gd name="adj3" fmla="val 18750"/>
              <a:gd name="adj4" fmla="val -16667"/>
              <a:gd name="adj5" fmla="val 61930"/>
              <a:gd name="adj6" fmla="val -7226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Function Argument dialog box</a:t>
            </a:r>
            <a:endParaRPr lang="en-US" dirty="0"/>
          </a:p>
        </p:txBody>
      </p:sp>
      <p:sp>
        <p:nvSpPr>
          <p:cNvPr id="12" name="Line Callout 2 (Accent Bar) 11"/>
          <p:cNvSpPr/>
          <p:nvPr/>
        </p:nvSpPr>
        <p:spPr>
          <a:xfrm>
            <a:off x="3619498" y="457200"/>
            <a:ext cx="2095501" cy="588579"/>
          </a:xfrm>
          <a:prstGeom prst="accentCallout2">
            <a:avLst>
              <a:gd name="adj1" fmla="val 18750"/>
              <a:gd name="adj2" fmla="val -8333"/>
              <a:gd name="adj3" fmla="val 18750"/>
              <a:gd name="adj4" fmla="val -16667"/>
              <a:gd name="adj5" fmla="val 148571"/>
              <a:gd name="adj6" fmla="val -5443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bar shows function</a:t>
            </a:r>
            <a:endParaRPr lang="en-US" dirty="0"/>
          </a:p>
        </p:txBody>
      </p:sp>
    </p:spTree>
    <p:extLst>
      <p:ext uri="{BB962C8B-B14F-4D97-AF65-F5344CB8AC3E}">
        <p14:creationId xmlns:p14="http://schemas.microsoft.com/office/powerpoint/2010/main" val="318372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13</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0070C0"/>
                </a:solidFill>
              </a:rPr>
              <a:t>Inserting Multiple Arguments  </a:t>
            </a:r>
            <a:r>
              <a:rPr lang="en-US" sz="3200" dirty="0" smtClean="0">
                <a:solidFill>
                  <a:prstClr val="black">
                    <a:tint val="75000"/>
                  </a:prstClr>
                </a:solidFill>
              </a:rPr>
              <a:t>More complex functions </a:t>
            </a:r>
            <a:r>
              <a:rPr lang="en-US" sz="3200" dirty="0">
                <a:solidFill>
                  <a:prstClr val="black">
                    <a:tint val="75000"/>
                  </a:prstClr>
                </a:solidFill>
              </a:rPr>
              <a:t>require </a:t>
            </a:r>
            <a:r>
              <a:rPr lang="en-US" sz="3200" dirty="0" smtClean="0">
                <a:solidFill>
                  <a:prstClr val="black">
                    <a:tint val="75000"/>
                  </a:prstClr>
                </a:solidFill>
              </a:rPr>
              <a:t>multiple arguments</a:t>
            </a:r>
            <a:r>
              <a:rPr lang="en-US" sz="3200" dirty="0">
                <a:solidFill>
                  <a:prstClr val="black">
                    <a:tint val="75000"/>
                  </a:prstClr>
                </a:solidFill>
              </a:rPr>
              <a:t>. When you are typing in </a:t>
            </a:r>
            <a:r>
              <a:rPr lang="en-US" sz="3200" dirty="0" smtClean="0">
                <a:solidFill>
                  <a:prstClr val="black">
                    <a:tint val="75000"/>
                  </a:prstClr>
                </a:solidFill>
              </a:rPr>
              <a:t>a function </a:t>
            </a:r>
            <a:r>
              <a:rPr lang="en-US" sz="3200" dirty="0">
                <a:solidFill>
                  <a:prstClr val="black">
                    <a:tint val="75000"/>
                  </a:prstClr>
                </a:solidFill>
              </a:rPr>
              <a:t>and need to include </a:t>
            </a:r>
            <a:r>
              <a:rPr lang="en-US" sz="3200" dirty="0" smtClean="0">
                <a:solidFill>
                  <a:prstClr val="black">
                    <a:tint val="75000"/>
                  </a:prstClr>
                </a:solidFill>
              </a:rPr>
              <a:t>multiple arguments—such </a:t>
            </a:r>
            <a:r>
              <a:rPr lang="en-US" sz="3200" dirty="0">
                <a:solidFill>
                  <a:prstClr val="black">
                    <a:tint val="75000"/>
                  </a:prstClr>
                </a:solidFill>
              </a:rPr>
              <a:t>as multiple cell or </a:t>
            </a:r>
            <a:r>
              <a:rPr lang="en-US" sz="3200" dirty="0" smtClean="0">
                <a:solidFill>
                  <a:prstClr val="black">
                    <a:tint val="75000"/>
                  </a:prstClr>
                </a:solidFill>
              </a:rPr>
              <a:t>range addresses </a:t>
            </a:r>
            <a:r>
              <a:rPr lang="en-US" sz="3200" dirty="0">
                <a:solidFill>
                  <a:prstClr val="black">
                    <a:tint val="75000"/>
                  </a:prstClr>
                </a:solidFill>
              </a:rPr>
              <a:t>or other values—add a </a:t>
            </a:r>
            <a:r>
              <a:rPr lang="en-US" sz="3200" dirty="0" smtClean="0">
                <a:solidFill>
                  <a:prstClr val="black">
                    <a:tint val="75000"/>
                  </a:prstClr>
                </a:solidFill>
              </a:rPr>
              <a:t>comma between </a:t>
            </a:r>
            <a:r>
              <a:rPr lang="en-US" sz="3200" dirty="0">
                <a:solidFill>
                  <a:prstClr val="black">
                    <a:tint val="75000"/>
                  </a:prstClr>
                </a:solidFill>
              </a:rPr>
              <a:t>arguments.</a:t>
            </a:r>
          </a:p>
        </p:txBody>
      </p:sp>
    </p:spTree>
    <p:extLst>
      <p:ext uri="{BB962C8B-B14F-4D97-AF65-F5344CB8AC3E}">
        <p14:creationId xmlns:p14="http://schemas.microsoft.com/office/powerpoint/2010/main" val="2020871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14</a:t>
            </a:fld>
            <a:endParaRPr lang="en-US"/>
          </a:p>
        </p:txBody>
      </p:sp>
      <p:sp>
        <p:nvSpPr>
          <p:cNvPr id="6" name="Content Placeholder 4"/>
          <p:cNvSpPr>
            <a:spLocks noGrp="1"/>
          </p:cNvSpPr>
          <p:nvPr>
            <p:ph idx="1"/>
          </p:nvPr>
        </p:nvSpPr>
        <p:spPr>
          <a:xfrm>
            <a:off x="457200" y="1828800"/>
            <a:ext cx="8229600" cy="4525963"/>
          </a:xfrm>
        </p:spPr>
        <p:txBody>
          <a:bodyPr>
            <a:normAutofit fontScale="85000" lnSpcReduction="20000"/>
          </a:bodyPr>
          <a:lstStyle/>
          <a:p>
            <a:pPr>
              <a:lnSpc>
                <a:spcPct val="110000"/>
              </a:lnSpc>
              <a:spcAft>
                <a:spcPts val="600"/>
              </a:spcAft>
            </a:pPr>
            <a:r>
              <a:rPr lang="en-US" dirty="0" smtClean="0"/>
              <a:t>Click the Home tab.</a:t>
            </a:r>
          </a:p>
          <a:p>
            <a:pPr>
              <a:lnSpc>
                <a:spcPct val="110000"/>
              </a:lnSpc>
              <a:spcAft>
                <a:spcPts val="600"/>
              </a:spcAft>
            </a:pPr>
            <a:r>
              <a:rPr lang="en-US" dirty="0" smtClean="0"/>
              <a:t>Drag over the range you wish to sum.</a:t>
            </a:r>
          </a:p>
          <a:p>
            <a:pPr>
              <a:lnSpc>
                <a:spcPct val="110000"/>
              </a:lnSpc>
              <a:spcAft>
                <a:spcPts val="600"/>
              </a:spcAft>
            </a:pPr>
            <a:r>
              <a:rPr lang="en-US" dirty="0"/>
              <a:t>Observe the </a:t>
            </a:r>
            <a:r>
              <a:rPr lang="en-US" i="1" dirty="0"/>
              <a:t>Average</a:t>
            </a:r>
            <a:r>
              <a:rPr lang="en-US" dirty="0"/>
              <a:t>, </a:t>
            </a:r>
            <a:r>
              <a:rPr lang="en-US" i="1" dirty="0"/>
              <a:t>Count</a:t>
            </a:r>
            <a:r>
              <a:rPr lang="en-US" dirty="0"/>
              <a:t>, and </a:t>
            </a:r>
            <a:r>
              <a:rPr lang="en-US" i="1" dirty="0"/>
              <a:t>Sum </a:t>
            </a:r>
            <a:r>
              <a:rPr lang="en-US" dirty="0"/>
              <a:t>values that appear in the Status bar</a:t>
            </a:r>
            <a:r>
              <a:rPr lang="en-US" dirty="0" smtClean="0"/>
              <a:t>.</a:t>
            </a:r>
          </a:p>
          <a:p>
            <a:pPr>
              <a:lnSpc>
                <a:spcPct val="110000"/>
              </a:lnSpc>
              <a:spcAft>
                <a:spcPts val="600"/>
              </a:spcAft>
            </a:pPr>
            <a:r>
              <a:rPr lang="en-US" dirty="0" smtClean="0"/>
              <a:t>Click the active cell.</a:t>
            </a:r>
          </a:p>
          <a:p>
            <a:pPr>
              <a:lnSpc>
                <a:spcPct val="110000"/>
              </a:lnSpc>
              <a:spcAft>
                <a:spcPts val="600"/>
              </a:spcAft>
            </a:pPr>
            <a:r>
              <a:rPr lang="en-US" dirty="0"/>
              <a:t>In the Editing group on the Home tab, click the AutoSum button</a:t>
            </a:r>
            <a:r>
              <a:rPr lang="en-US" dirty="0" smtClean="0"/>
              <a:t>.</a:t>
            </a:r>
          </a:p>
          <a:p>
            <a:pPr>
              <a:lnSpc>
                <a:spcPct val="110000"/>
              </a:lnSpc>
              <a:spcAft>
                <a:spcPts val="600"/>
              </a:spcAft>
            </a:pPr>
            <a:r>
              <a:rPr lang="en-US" dirty="0"/>
              <a:t>Press Enter to accept the suggested range and insert the formula in </a:t>
            </a:r>
            <a:r>
              <a:rPr lang="en-US" dirty="0" smtClean="0"/>
              <a:t>the active cell</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4: Use AutoSum</a:t>
            </a:r>
            <a:endParaRPr lang="en-US" sz="3600" b="1" dirty="0"/>
          </a:p>
        </p:txBody>
      </p:sp>
    </p:spTree>
    <p:extLst>
      <p:ext uri="{BB962C8B-B14F-4D97-AF65-F5344CB8AC3E}">
        <p14:creationId xmlns:p14="http://schemas.microsoft.com/office/powerpoint/2010/main" val="2300750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15</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85344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6705600" y="2350119"/>
            <a:ext cx="1533197" cy="585439"/>
          </a:xfrm>
          <a:prstGeom prst="accentCallout2">
            <a:avLst>
              <a:gd name="adj1" fmla="val 18750"/>
              <a:gd name="adj2" fmla="val -8333"/>
              <a:gd name="adj3" fmla="val 18750"/>
              <a:gd name="adj4" fmla="val -16667"/>
              <a:gd name="adj5" fmla="val -262469"/>
              <a:gd name="adj6" fmla="val 5320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AutoSum button</a:t>
            </a:r>
            <a:endParaRPr lang="en-US" dirty="0"/>
          </a:p>
        </p:txBody>
      </p:sp>
      <p:sp>
        <p:nvSpPr>
          <p:cNvPr id="12" name="Line Callout 2 (Accent Bar) 11"/>
          <p:cNvSpPr/>
          <p:nvPr/>
        </p:nvSpPr>
        <p:spPr>
          <a:xfrm>
            <a:off x="2863103" y="4742723"/>
            <a:ext cx="1828800" cy="877545"/>
          </a:xfrm>
          <a:prstGeom prst="accentCallout2">
            <a:avLst>
              <a:gd name="adj1" fmla="val 18750"/>
              <a:gd name="adj2" fmla="val -8333"/>
              <a:gd name="adj3" fmla="val 18750"/>
              <a:gd name="adj4" fmla="val -16667"/>
              <a:gd name="adj5" fmla="val 103281"/>
              <a:gd name="adj6" fmla="val -5312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cell with function</a:t>
            </a:r>
            <a:endParaRPr lang="en-US" dirty="0"/>
          </a:p>
        </p:txBody>
      </p:sp>
      <p:sp>
        <p:nvSpPr>
          <p:cNvPr id="9" name="Line Callout 2 (Accent Bar) 8"/>
          <p:cNvSpPr/>
          <p:nvPr/>
        </p:nvSpPr>
        <p:spPr>
          <a:xfrm>
            <a:off x="3200400" y="3200400"/>
            <a:ext cx="1981200" cy="865830"/>
          </a:xfrm>
          <a:prstGeom prst="accentCallout2">
            <a:avLst>
              <a:gd name="adj1" fmla="val 18750"/>
              <a:gd name="adj2" fmla="val -8333"/>
              <a:gd name="adj3" fmla="val 21246"/>
              <a:gd name="adj4" fmla="val -28826"/>
              <a:gd name="adj5" fmla="val -36339"/>
              <a:gd name="adj6" fmla="val -6561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Range selected</a:t>
            </a:r>
            <a:endParaRPr lang="en-US" dirty="0"/>
          </a:p>
        </p:txBody>
      </p:sp>
    </p:spTree>
    <p:extLst>
      <p:ext uri="{BB962C8B-B14F-4D97-AF65-F5344CB8AC3E}">
        <p14:creationId xmlns:p14="http://schemas.microsoft.com/office/powerpoint/2010/main" val="2819982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16</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Using Additional Functions  </a:t>
            </a:r>
            <a:r>
              <a:rPr lang="en-US" sz="3600" dirty="0" smtClean="0">
                <a:solidFill>
                  <a:prstClr val="black">
                    <a:tint val="75000"/>
                  </a:prstClr>
                </a:solidFill>
              </a:rPr>
              <a:t>In addition to </a:t>
            </a:r>
            <a:r>
              <a:rPr lang="en-US" sz="3600" dirty="0">
                <a:solidFill>
                  <a:prstClr val="black">
                    <a:tint val="75000"/>
                  </a:prstClr>
                </a:solidFill>
              </a:rPr>
              <a:t>MIN, MAX, AVERAGE, SUM, COUNT, </a:t>
            </a:r>
            <a:r>
              <a:rPr lang="en-US" sz="3600" dirty="0" smtClean="0">
                <a:solidFill>
                  <a:prstClr val="black">
                    <a:tint val="75000"/>
                  </a:prstClr>
                </a:solidFill>
              </a:rPr>
              <a:t>and TODAY</a:t>
            </a:r>
            <a:r>
              <a:rPr lang="en-US" sz="3600" dirty="0">
                <a:solidFill>
                  <a:prstClr val="black">
                    <a:tint val="75000"/>
                  </a:prstClr>
                </a:solidFill>
              </a:rPr>
              <a:t>, there are several other </a:t>
            </a:r>
            <a:r>
              <a:rPr lang="en-US" sz="3600" dirty="0" smtClean="0">
                <a:solidFill>
                  <a:prstClr val="black">
                    <a:tint val="75000"/>
                  </a:prstClr>
                </a:solidFill>
              </a:rPr>
              <a:t>functions that </a:t>
            </a:r>
            <a:r>
              <a:rPr lang="en-US" sz="3600" dirty="0">
                <a:solidFill>
                  <a:prstClr val="black">
                    <a:tint val="75000"/>
                  </a:prstClr>
                </a:solidFill>
              </a:rPr>
              <a:t>you will find valuable as you </a:t>
            </a:r>
            <a:r>
              <a:rPr lang="en-US" sz="3600" dirty="0" smtClean="0">
                <a:solidFill>
                  <a:prstClr val="black">
                    <a:tint val="75000"/>
                  </a:prstClr>
                </a:solidFill>
              </a:rPr>
              <a:t>begin exploring </a:t>
            </a:r>
            <a:r>
              <a:rPr lang="en-US" sz="3600" dirty="0">
                <a:solidFill>
                  <a:prstClr val="black">
                    <a:tint val="75000"/>
                  </a:prstClr>
                </a:solidFill>
              </a:rPr>
              <a:t>Excel.</a:t>
            </a:r>
          </a:p>
        </p:txBody>
      </p:sp>
    </p:spTree>
    <p:extLst>
      <p:ext uri="{BB962C8B-B14F-4D97-AF65-F5344CB8AC3E}">
        <p14:creationId xmlns:p14="http://schemas.microsoft.com/office/powerpoint/2010/main" val="722962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17</a:t>
            </a:fld>
            <a:endParaRPr lang="en-US"/>
          </a:p>
        </p:txBody>
      </p:sp>
      <p:sp>
        <p:nvSpPr>
          <p:cNvPr id="8" name="Rectangle 7"/>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1</a:t>
            </a:r>
            <a:endParaRPr lang="en-US" sz="2800" b="1" dirty="0"/>
          </a:p>
        </p:txBody>
      </p:sp>
      <p:sp>
        <p:nvSpPr>
          <p:cNvPr id="9" name="Content Placeholder 5"/>
          <p:cNvSpPr txBox="1">
            <a:spLocks/>
          </p:cNvSpPr>
          <p:nvPr/>
        </p:nvSpPr>
        <p:spPr>
          <a:xfrm>
            <a:off x="428596" y="764704"/>
            <a:ext cx="4186238" cy="256726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a:pPr>
            <a:r>
              <a:rPr lang="en-CA" sz="2000" dirty="0" smtClean="0">
                <a:latin typeface="Calibri" pitchFamily="34" charset="0"/>
                <a:cs typeface="Calibri" pitchFamily="34" charset="0"/>
              </a:rPr>
              <a:t>Start every formula by typing this.</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smtClean="0"/>
              <a:t>+</a:t>
            </a:r>
          </a:p>
          <a:p>
            <a:pPr marL="693738" lvl="1" indent="-236538">
              <a:buClr>
                <a:schemeClr val="accent1"/>
              </a:buClr>
              <a:buSzPct val="100000"/>
              <a:buFont typeface="+mj-lt"/>
              <a:buAutoNum type="alphaLcPeriod"/>
            </a:pPr>
            <a:r>
              <a:rPr lang="en-US" sz="2000" dirty="0" smtClean="0"/>
              <a:t>@</a:t>
            </a:r>
          </a:p>
          <a:p>
            <a:pPr marL="693738" lvl="1" indent="-236538">
              <a:buClr>
                <a:schemeClr val="accent1"/>
              </a:buClr>
              <a:buSzPct val="100000"/>
              <a:buFont typeface="+mj-lt"/>
              <a:buAutoNum type="alphaLcPeriod"/>
            </a:pPr>
            <a:r>
              <a:rPr lang="en-US" sz="2000" dirty="0" smtClean="0"/>
              <a:t>=</a:t>
            </a:r>
          </a:p>
          <a:p>
            <a:pPr marL="693738" lvl="1" indent="-236538">
              <a:buClr>
                <a:schemeClr val="accent1"/>
              </a:buClr>
              <a:buSzPct val="100000"/>
              <a:buFont typeface="+mj-lt"/>
              <a:buAutoNum type="alphaLcPeriod"/>
            </a:pPr>
            <a:r>
              <a:rPr lang="en-US" sz="2000" dirty="0" smtClean="0"/>
              <a:t>-</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10" name="Content Placeholder 5"/>
          <p:cNvSpPr txBox="1">
            <a:spLocks/>
          </p:cNvSpPr>
          <p:nvPr/>
        </p:nvSpPr>
        <p:spPr>
          <a:xfrm>
            <a:off x="46855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2"/>
            </a:pPr>
            <a:r>
              <a:rPr lang="en-US" dirty="0" smtClean="0"/>
              <a:t>The order in which Excel calculates orders is called</a:t>
            </a:r>
          </a:p>
          <a:p>
            <a:pPr marL="693738" lvl="1" indent="-236538">
              <a:buFont typeface="+mj-lt"/>
              <a:buAutoNum type="alphaLcPeriod"/>
            </a:pPr>
            <a:r>
              <a:rPr lang="en-CA" sz="2000" dirty="0"/>
              <a:t>o</a:t>
            </a:r>
            <a:r>
              <a:rPr lang="en-CA" sz="2000" dirty="0" smtClean="0"/>
              <a:t>rder of priority.</a:t>
            </a:r>
          </a:p>
          <a:p>
            <a:pPr marL="693738" lvl="1" indent="-236538"/>
            <a:r>
              <a:rPr lang="en-CA" sz="2000" dirty="0"/>
              <a:t>o</a:t>
            </a:r>
            <a:r>
              <a:rPr lang="en-CA" sz="2000" dirty="0" smtClean="0"/>
              <a:t>rder of hierarchy.</a:t>
            </a:r>
          </a:p>
          <a:p>
            <a:pPr marL="693738" lvl="1" indent="-236538"/>
            <a:r>
              <a:rPr lang="en-CA" sz="2000" dirty="0"/>
              <a:t>o</a:t>
            </a:r>
            <a:r>
              <a:rPr lang="en-CA" sz="2000" dirty="0" smtClean="0"/>
              <a:t>perator processing.</a:t>
            </a:r>
          </a:p>
          <a:p>
            <a:pPr marL="693738" lvl="1" indent="-236538"/>
            <a:r>
              <a:rPr lang="en-CA" sz="2000" dirty="0"/>
              <a:t>o</a:t>
            </a:r>
            <a:r>
              <a:rPr lang="en-CA" sz="2000" dirty="0" smtClean="0"/>
              <a:t>rder of operations.</a:t>
            </a:r>
            <a:endParaRPr lang="en-CA" sz="2000" dirty="0"/>
          </a:p>
        </p:txBody>
      </p:sp>
      <p:sp>
        <p:nvSpPr>
          <p:cNvPr id="11" name="Content Placeholder 6"/>
          <p:cNvSpPr txBox="1">
            <a:spLocks/>
          </p:cNvSpPr>
          <p:nvPr/>
        </p:nvSpPr>
        <p:spPr>
          <a:xfrm>
            <a:off x="4687858" y="764704"/>
            <a:ext cx="4184651" cy="259228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eriod" startAt="3"/>
            </a:pPr>
            <a:r>
              <a:rPr lang="en-CA" sz="2000" dirty="0" smtClean="0">
                <a:latin typeface="Calibri" pitchFamily="34" charset="0"/>
                <a:cs typeface="Calibri" pitchFamily="34" charset="0"/>
              </a:rPr>
              <a:t>You can enter _____ in a cell to tell Excel what to calculate.</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smtClean="0"/>
              <a:t>numbers</a:t>
            </a:r>
          </a:p>
          <a:p>
            <a:pPr marL="693738" lvl="1" indent="-236538">
              <a:buClr>
                <a:schemeClr val="accent1"/>
              </a:buClr>
              <a:buFont typeface="+mj-lt"/>
              <a:buAutoNum type="alphaLcPeriod"/>
            </a:pPr>
            <a:r>
              <a:rPr lang="en-CA" sz="2000" dirty="0" smtClean="0"/>
              <a:t>cell references</a:t>
            </a:r>
          </a:p>
          <a:p>
            <a:pPr marL="693738" lvl="1" indent="-236538">
              <a:buClr>
                <a:schemeClr val="accent1"/>
              </a:buClr>
              <a:buFont typeface="+mj-lt"/>
              <a:buAutoNum type="alphaLcPeriod"/>
            </a:pPr>
            <a:r>
              <a:rPr lang="en-CA" sz="2000" dirty="0" smtClean="0"/>
              <a:t>range references</a:t>
            </a:r>
          </a:p>
          <a:p>
            <a:pPr marL="693738" lvl="1" indent="-236538">
              <a:buClr>
                <a:schemeClr val="accent1"/>
              </a:buClr>
              <a:buFont typeface="+mj-lt"/>
              <a:buAutoNum type="alphaLcPeriod"/>
            </a:pPr>
            <a:r>
              <a:rPr lang="en-CA" sz="2000" dirty="0" smtClean="0"/>
              <a:t>All of the above</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2" name="Content Placeholder 5"/>
          <p:cNvSpPr txBox="1">
            <a:spLocks/>
          </p:cNvSpPr>
          <p:nvPr/>
        </p:nvSpPr>
        <p:spPr>
          <a:xfrm>
            <a:off x="468627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eriod" startAt="4"/>
            </a:pPr>
            <a:r>
              <a:rPr lang="en-CA" dirty="0" smtClean="0"/>
              <a:t>Functions</a:t>
            </a:r>
          </a:p>
          <a:p>
            <a:pPr marL="693738" lvl="1" indent="-236538"/>
            <a:r>
              <a:rPr lang="en-CA" sz="2000" dirty="0"/>
              <a:t>a</a:t>
            </a:r>
            <a:r>
              <a:rPr lang="en-CA" sz="2000" dirty="0" smtClean="0"/>
              <a:t>re grouped by category.</a:t>
            </a:r>
          </a:p>
          <a:p>
            <a:pPr marL="693738" lvl="1" indent="-236538"/>
            <a:r>
              <a:rPr lang="en-CA" sz="2000" dirty="0"/>
              <a:t>c</a:t>
            </a:r>
            <a:r>
              <a:rPr lang="en-CA" sz="2000" dirty="0" smtClean="0"/>
              <a:t>an be entered directly into a cell.</a:t>
            </a:r>
          </a:p>
          <a:p>
            <a:pPr marL="693738" lvl="1" indent="-236538"/>
            <a:r>
              <a:rPr lang="en-CA" sz="2000" dirty="0"/>
              <a:t>c</a:t>
            </a:r>
            <a:r>
              <a:rPr lang="en-CA" sz="2000" dirty="0" smtClean="0"/>
              <a:t>an be entered as a result of a search.</a:t>
            </a:r>
          </a:p>
          <a:p>
            <a:pPr marL="693738" lvl="1" indent="-236538">
              <a:buFont typeface="+mj-lt"/>
              <a:buAutoNum type="alphaLcPeriod" startAt="8"/>
            </a:pPr>
            <a:r>
              <a:rPr lang="en-CA" sz="2000" dirty="0" smtClean="0"/>
              <a:t>All of the above</a:t>
            </a:r>
            <a:endParaRPr lang="en-CA" sz="2000" dirty="0"/>
          </a:p>
        </p:txBody>
      </p:sp>
      <p:sp>
        <p:nvSpPr>
          <p:cNvPr id="14" name="TextBox 13"/>
          <p:cNvSpPr txBox="1"/>
          <p:nvPr/>
        </p:nvSpPr>
        <p:spPr>
          <a:xfrm>
            <a:off x="3305030"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3347864" y="5935087"/>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TextBox 17"/>
          <p:cNvSpPr txBox="1"/>
          <p:nvPr/>
        </p:nvSpPr>
        <p:spPr>
          <a:xfrm>
            <a:off x="7605539" y="5662878"/>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Tree>
    <p:extLst>
      <p:ext uri="{BB962C8B-B14F-4D97-AF65-F5344CB8AC3E}">
        <p14:creationId xmlns:p14="http://schemas.microsoft.com/office/powerpoint/2010/main" val="13422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4"/>
                                        </p:tgtEl>
                                      </p:cBhvr>
                                      <p:by x="150000" y="150000"/>
                                    </p:animScale>
                                  </p:childTnLst>
                                </p:cTn>
                              </p:par>
                              <p:par>
                                <p:cTn id="7" presetID="6" presetClass="emph" presetSubtype="0" fill="remove" nodeType="withEffect">
                                  <p:stCondLst>
                                    <p:cond delay="0"/>
                                  </p:stCondLst>
                                  <p:childTnLst>
                                    <p:animScale>
                                      <p:cBhvr>
                                        <p:cTn id="8" dur="2000" fill="hold"/>
                                        <p:tgtEl>
                                          <p:spTgt spid="9">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5"/>
                                        </p:tgtEl>
                                      </p:cBhvr>
                                      <p:by x="150000" y="150000"/>
                                    </p:animScale>
                                  </p:childTnLst>
                                </p:cTn>
                              </p:par>
                              <p:par>
                                <p:cTn id="13" presetID="6" presetClass="emph" presetSubtype="0" fill="remove" nodeType="withEffect">
                                  <p:stCondLst>
                                    <p:cond delay="0"/>
                                  </p:stCondLst>
                                  <p:childTnLst>
                                    <p:animScale>
                                      <p:cBhvr>
                                        <p:cTn id="14" dur="2000" fill="hold"/>
                                        <p:tgtEl>
                                          <p:spTgt spid="10">
                                            <p:txEl>
                                              <p:pRg st="4" end="4"/>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6"/>
                                        </p:tgtEl>
                                      </p:cBhvr>
                                      <p:by x="150000" y="150000"/>
                                    </p:animScale>
                                  </p:childTnLst>
                                </p:cTn>
                              </p:par>
                              <p:par>
                                <p:cTn id="19" presetID="6" presetClass="emph" presetSubtype="0" fill="remove" nodeType="withEffect">
                                  <p:stCondLst>
                                    <p:cond delay="0"/>
                                  </p:stCondLst>
                                  <p:childTnLst>
                                    <p:animScale>
                                      <p:cBhvr>
                                        <p:cTn id="20" dur="2000" fill="hold"/>
                                        <p:tgtEl>
                                          <p:spTgt spid="11">
                                            <p:txEl>
                                              <p:pRg st="4" end="4"/>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8"/>
                                        </p:tgtEl>
                                      </p:cBhvr>
                                      <p:by x="150000" y="150000"/>
                                    </p:animScale>
                                  </p:childTnLst>
                                </p:cTn>
                              </p:par>
                              <p:par>
                                <p:cTn id="25" presetID="6" presetClass="emph" presetSubtype="0" fill="remove" nodeType="withEffect">
                                  <p:stCondLst>
                                    <p:cond delay="0"/>
                                  </p:stCondLst>
                                  <p:childTnLst>
                                    <p:animScale>
                                      <p:cBhvr>
                                        <p:cTn id="26" dur="2000" fill="hold"/>
                                        <p:tgtEl>
                                          <p:spTgt spid="1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18</a:t>
            </a:fld>
            <a:endParaRPr lang="en-US"/>
          </a:p>
        </p:txBody>
      </p:sp>
      <p:sp>
        <p:nvSpPr>
          <p:cNvPr id="6" name="Content Placeholder 4"/>
          <p:cNvSpPr>
            <a:spLocks noGrp="1"/>
          </p:cNvSpPr>
          <p:nvPr>
            <p:ph idx="1"/>
          </p:nvPr>
        </p:nvSpPr>
        <p:spPr>
          <a:xfrm>
            <a:off x="457200" y="1981201"/>
            <a:ext cx="8229600" cy="4191000"/>
          </a:xfrm>
        </p:spPr>
        <p:txBody>
          <a:bodyPr>
            <a:normAutofit/>
          </a:bodyPr>
          <a:lstStyle/>
          <a:p>
            <a:pPr>
              <a:lnSpc>
                <a:spcPct val="110000"/>
              </a:lnSpc>
              <a:spcAft>
                <a:spcPts val="600"/>
              </a:spcAft>
            </a:pPr>
            <a:r>
              <a:rPr lang="en-US" sz="2800" dirty="0" smtClean="0"/>
              <a:t>Select the cell in which you wish to type the formula.</a:t>
            </a:r>
          </a:p>
          <a:p>
            <a:pPr>
              <a:lnSpc>
                <a:spcPct val="110000"/>
              </a:lnSpc>
              <a:spcAft>
                <a:spcPts val="600"/>
              </a:spcAft>
            </a:pPr>
            <a:r>
              <a:rPr lang="en-US" sz="2800" dirty="0" smtClean="0"/>
              <a:t>Type the formula.</a:t>
            </a:r>
          </a:p>
          <a:p>
            <a:r>
              <a:rPr lang="en-US" sz="2800" dirty="0" smtClean="0"/>
              <a:t>Press the F4 key on your keyboard. Excel </a:t>
            </a:r>
            <a:r>
              <a:rPr lang="en-US" sz="2800" dirty="0"/>
              <a:t>changes the </a:t>
            </a:r>
            <a:r>
              <a:rPr lang="en-US" sz="2800" dirty="0" smtClean="0"/>
              <a:t>formula, </a:t>
            </a:r>
            <a:r>
              <a:rPr lang="en-US" sz="2800" dirty="0"/>
              <a:t>making the second </a:t>
            </a:r>
            <a:r>
              <a:rPr lang="en-US" sz="2800" dirty="0" smtClean="0"/>
              <a:t>cell reference </a:t>
            </a:r>
            <a:r>
              <a:rPr lang="en-US" sz="2800" dirty="0"/>
              <a:t>an absolute reference.</a:t>
            </a:r>
          </a:p>
          <a:p>
            <a:pPr>
              <a:lnSpc>
                <a:spcPct val="110000"/>
              </a:lnSpc>
              <a:spcAft>
                <a:spcPts val="600"/>
              </a:spcAft>
            </a:pPr>
            <a:r>
              <a:rPr lang="en-US" sz="2800" dirty="0"/>
              <a:t>Press Ctrl + Enter to finish creating the formula with the absolute reference.</a:t>
            </a:r>
          </a:p>
        </p:txBody>
      </p:sp>
      <p:sp>
        <p:nvSpPr>
          <p:cNvPr id="8" name="Title 1"/>
          <p:cNvSpPr>
            <a:spLocks noGrp="1"/>
          </p:cNvSpPr>
          <p:nvPr>
            <p:ph type="title"/>
          </p:nvPr>
        </p:nvSpPr>
        <p:spPr>
          <a:xfrm>
            <a:off x="228600" y="381000"/>
            <a:ext cx="8763000" cy="685800"/>
          </a:xfrm>
        </p:spPr>
        <p:txBody>
          <a:bodyPr>
            <a:noAutofit/>
          </a:bodyPr>
          <a:lstStyle/>
          <a:p>
            <a:r>
              <a:rPr lang="en-US" sz="3200" b="1" dirty="0" smtClean="0"/>
              <a:t>Skill </a:t>
            </a:r>
            <a:r>
              <a:rPr lang="en-US" sz="3200" b="1" dirty="0"/>
              <a:t>5</a:t>
            </a:r>
            <a:r>
              <a:rPr lang="en-US" sz="3200" b="1" dirty="0" smtClean="0"/>
              <a:t>: </a:t>
            </a:r>
            <a:r>
              <a:rPr lang="en-US" sz="3200" b="1" dirty="0"/>
              <a:t>Use Absolute and Relative Cell References</a:t>
            </a:r>
            <a:r>
              <a:rPr lang="en-US" sz="3200" b="1" dirty="0" smtClean="0"/>
              <a:t> </a:t>
            </a:r>
            <a:endParaRPr lang="en-US" sz="3200" b="1" dirty="0"/>
          </a:p>
        </p:txBody>
      </p:sp>
    </p:spTree>
    <p:extLst>
      <p:ext uri="{BB962C8B-B14F-4D97-AF65-F5344CB8AC3E}">
        <p14:creationId xmlns:p14="http://schemas.microsoft.com/office/powerpoint/2010/main" val="4211531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19</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95" y="228601"/>
            <a:ext cx="8560005"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a:off x="3810000" y="3764060"/>
            <a:ext cx="2209800" cy="865830"/>
          </a:xfrm>
          <a:prstGeom prst="accentCallout2">
            <a:avLst>
              <a:gd name="adj1" fmla="val 18750"/>
              <a:gd name="adj2" fmla="val -8333"/>
              <a:gd name="adj3" fmla="val 21246"/>
              <a:gd name="adj4" fmla="val -28826"/>
              <a:gd name="adj5" fmla="val -29541"/>
              <a:gd name="adj6" fmla="val -7414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with absolute reference in active cell</a:t>
            </a:r>
            <a:endParaRPr lang="en-US" dirty="0"/>
          </a:p>
        </p:txBody>
      </p:sp>
      <p:sp>
        <p:nvSpPr>
          <p:cNvPr id="14" name="Line Callout 2 (Accent Bar) 13"/>
          <p:cNvSpPr/>
          <p:nvPr/>
        </p:nvSpPr>
        <p:spPr>
          <a:xfrm>
            <a:off x="3581400" y="2286001"/>
            <a:ext cx="2209800" cy="721724"/>
          </a:xfrm>
          <a:prstGeom prst="accentCallout2">
            <a:avLst>
              <a:gd name="adj1" fmla="val 18750"/>
              <a:gd name="adj2" fmla="val -8333"/>
              <a:gd name="adj3" fmla="val 18750"/>
              <a:gd name="adj4" fmla="val -16667"/>
              <a:gd name="adj5" fmla="val -109469"/>
              <a:gd name="adj6" fmla="val -5267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Absolute reference in Formula bar</a:t>
            </a:r>
            <a:endParaRPr lang="en-US" dirty="0"/>
          </a:p>
        </p:txBody>
      </p:sp>
    </p:spTree>
    <p:extLst>
      <p:ext uri="{BB962C8B-B14F-4D97-AF65-F5344CB8AC3E}">
        <p14:creationId xmlns:p14="http://schemas.microsoft.com/office/powerpoint/2010/main" val="25053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Opener.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a:t>
            </a:fld>
            <a:endParaRPr lang="en-US"/>
          </a:p>
        </p:txBody>
      </p:sp>
      <p:sp>
        <p:nvSpPr>
          <p:cNvPr id="9" name="Text Placeholder 4"/>
          <p:cNvSpPr txBox="1">
            <a:spLocks/>
          </p:cNvSpPr>
          <p:nvPr/>
        </p:nvSpPr>
        <p:spPr>
          <a:xfrm>
            <a:off x="275470" y="4694208"/>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Chapter 2</a:t>
            </a:r>
            <a:endParaRPr lang="en-US" sz="2800" b="1" dirty="0"/>
          </a:p>
        </p:txBody>
      </p:sp>
      <p:sp>
        <p:nvSpPr>
          <p:cNvPr id="10" name="Title 3"/>
          <p:cNvSpPr>
            <a:spLocks noGrp="1"/>
          </p:cNvSpPr>
          <p:nvPr>
            <p:ph type="title"/>
          </p:nvPr>
        </p:nvSpPr>
        <p:spPr>
          <a:xfrm>
            <a:off x="268281" y="5334000"/>
            <a:ext cx="7772400" cy="944593"/>
          </a:xfrm>
        </p:spPr>
        <p:txBody>
          <a:bodyPr>
            <a:normAutofit/>
          </a:bodyPr>
          <a:lstStyle/>
          <a:p>
            <a:pPr algn="l"/>
            <a:r>
              <a:rPr lang="en-US" sz="3600" b="1" dirty="0" smtClean="0"/>
              <a:t>Working with Formulas and Functions</a:t>
            </a:r>
            <a:endParaRPr lang="en-US" sz="3600" b="1"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725" y="1692125"/>
            <a:ext cx="33337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0592" y="3503583"/>
            <a:ext cx="33528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431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20</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Placing Reference </a:t>
            </a:r>
            <a:r>
              <a:rPr lang="en-US" sz="3600" b="1" dirty="0" smtClean="0">
                <a:solidFill>
                  <a:srgbClr val="0070C0"/>
                </a:solidFill>
              </a:rPr>
              <a:t>Data  </a:t>
            </a:r>
            <a:r>
              <a:rPr lang="en-US" sz="3600" dirty="0" smtClean="0">
                <a:solidFill>
                  <a:prstClr val="black">
                    <a:tint val="75000"/>
                  </a:prstClr>
                </a:solidFill>
              </a:rPr>
              <a:t>Choosing </a:t>
            </a:r>
            <a:r>
              <a:rPr lang="en-US" sz="3600" dirty="0">
                <a:solidFill>
                  <a:prstClr val="black">
                    <a:tint val="75000"/>
                  </a:prstClr>
                </a:solidFill>
              </a:rPr>
              <a:t>a good</a:t>
            </a:r>
          </a:p>
          <a:p>
            <a:pPr algn="ctr"/>
            <a:r>
              <a:rPr lang="en-US" sz="3600" dirty="0">
                <a:solidFill>
                  <a:prstClr val="black">
                    <a:tint val="75000"/>
                  </a:prstClr>
                </a:solidFill>
              </a:rPr>
              <a:t>position for key data referenced </a:t>
            </a:r>
            <a:r>
              <a:rPr lang="en-US" sz="3600" dirty="0" smtClean="0">
                <a:solidFill>
                  <a:prstClr val="black">
                    <a:tint val="75000"/>
                  </a:prstClr>
                </a:solidFill>
              </a:rPr>
              <a:t>by formulas on </a:t>
            </a:r>
            <a:r>
              <a:rPr lang="en-US" sz="3600" dirty="0">
                <a:solidFill>
                  <a:prstClr val="black">
                    <a:tint val="75000"/>
                  </a:prstClr>
                </a:solidFill>
              </a:rPr>
              <a:t>a worksheet can save you trouble later.</a:t>
            </a:r>
          </a:p>
        </p:txBody>
      </p:sp>
    </p:spTree>
    <p:extLst>
      <p:ext uri="{BB962C8B-B14F-4D97-AF65-F5344CB8AC3E}">
        <p14:creationId xmlns:p14="http://schemas.microsoft.com/office/powerpoint/2010/main" val="4009264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21</a:t>
            </a:fld>
            <a:endParaRPr lang="en-US"/>
          </a:p>
        </p:txBody>
      </p:sp>
      <p:sp>
        <p:nvSpPr>
          <p:cNvPr id="6" name="Content Placeholder 4"/>
          <p:cNvSpPr>
            <a:spLocks noGrp="1"/>
          </p:cNvSpPr>
          <p:nvPr>
            <p:ph idx="1"/>
          </p:nvPr>
        </p:nvSpPr>
        <p:spPr>
          <a:xfrm>
            <a:off x="457200" y="1600200"/>
            <a:ext cx="8229600" cy="4419601"/>
          </a:xfrm>
        </p:spPr>
        <p:txBody>
          <a:bodyPr>
            <a:noAutofit/>
          </a:bodyPr>
          <a:lstStyle/>
          <a:p>
            <a:pPr>
              <a:lnSpc>
                <a:spcPct val="110000"/>
              </a:lnSpc>
              <a:spcAft>
                <a:spcPts val="600"/>
              </a:spcAft>
            </a:pPr>
            <a:r>
              <a:rPr lang="en-US" sz="2300" dirty="0"/>
              <a:t>Drag to select the range you wish to copy.</a:t>
            </a:r>
          </a:p>
          <a:p>
            <a:pPr>
              <a:lnSpc>
                <a:spcPct val="110000"/>
              </a:lnSpc>
              <a:spcAft>
                <a:spcPts val="600"/>
              </a:spcAft>
            </a:pPr>
            <a:r>
              <a:rPr lang="en-US" sz="2300" dirty="0"/>
              <a:t>On the Home tab, click the Copy button in the Clipboard group. </a:t>
            </a:r>
          </a:p>
          <a:p>
            <a:pPr>
              <a:lnSpc>
                <a:spcPct val="110000"/>
              </a:lnSpc>
              <a:spcAft>
                <a:spcPts val="600"/>
              </a:spcAft>
            </a:pPr>
            <a:r>
              <a:rPr lang="en-US" sz="2300" dirty="0"/>
              <a:t>Make the </a:t>
            </a:r>
            <a:r>
              <a:rPr lang="en-US" sz="2300" dirty="0" smtClean="0"/>
              <a:t>cell in which you wish </a:t>
            </a:r>
            <a:r>
              <a:rPr lang="en-US" sz="2300" dirty="0"/>
              <a:t>to </a:t>
            </a:r>
            <a:r>
              <a:rPr lang="en-US" sz="2300" dirty="0" smtClean="0"/>
              <a:t>copy </a:t>
            </a:r>
            <a:r>
              <a:rPr lang="en-US" sz="2300" dirty="0"/>
              <a:t>the active cell.</a:t>
            </a:r>
          </a:p>
          <a:p>
            <a:pPr>
              <a:lnSpc>
                <a:spcPct val="110000"/>
              </a:lnSpc>
              <a:spcAft>
                <a:spcPts val="600"/>
              </a:spcAft>
            </a:pPr>
            <a:r>
              <a:rPr lang="en-US" sz="2300" dirty="0"/>
              <a:t>Click the Paste button in the Clipboard group on the Home </a:t>
            </a:r>
            <a:r>
              <a:rPr lang="en-US" sz="2300" dirty="0" smtClean="0"/>
              <a:t>tab. </a:t>
            </a:r>
          </a:p>
          <a:p>
            <a:pPr lvl="1">
              <a:lnSpc>
                <a:spcPct val="110000"/>
              </a:lnSpc>
              <a:spcAft>
                <a:spcPts val="600"/>
              </a:spcAft>
            </a:pPr>
            <a:r>
              <a:rPr lang="en-US" sz="2300" dirty="0" smtClean="0"/>
              <a:t>Since </a:t>
            </a:r>
            <a:r>
              <a:rPr lang="en-US" sz="2300" dirty="0"/>
              <a:t>the copied cell contents are still in the clipboard memory, you can copy them to other cells by making those cells active and pressing the Enter key.</a:t>
            </a:r>
          </a:p>
          <a:p>
            <a:pPr lvl="1"/>
            <a:r>
              <a:rPr lang="en-US" sz="2300" dirty="0"/>
              <a:t>If you see a number of #DIV/0! errors </a:t>
            </a:r>
            <a:r>
              <a:rPr lang="en-US" sz="2300" dirty="0" smtClean="0"/>
              <a:t>appearing </a:t>
            </a:r>
            <a:r>
              <a:rPr lang="en-US" sz="2300" dirty="0"/>
              <a:t>in the copied range, it is because the original formula does not have an absolute reference, but needs to.</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6: Copy </a:t>
            </a:r>
            <a:r>
              <a:rPr lang="en-US" sz="3600" b="1" dirty="0"/>
              <a:t>and Paste Cell Contents</a:t>
            </a:r>
          </a:p>
        </p:txBody>
      </p:sp>
    </p:spTree>
    <p:extLst>
      <p:ext uri="{BB962C8B-B14F-4D97-AF65-F5344CB8AC3E}">
        <p14:creationId xmlns:p14="http://schemas.microsoft.com/office/powerpoint/2010/main" val="3725253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22</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7644"/>
            <a:ext cx="8458200" cy="620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a:off x="2819400" y="784941"/>
            <a:ext cx="2209800" cy="865830"/>
          </a:xfrm>
          <a:prstGeom prst="accentCallout2">
            <a:avLst>
              <a:gd name="adj1" fmla="val 18750"/>
              <a:gd name="adj2" fmla="val -8333"/>
              <a:gd name="adj3" fmla="val 21246"/>
              <a:gd name="adj4" fmla="val -28826"/>
              <a:gd name="adj5" fmla="val 19455"/>
              <a:gd name="adj6" fmla="val -9762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 and Paste buttons</a:t>
            </a:r>
            <a:endParaRPr lang="en-US" dirty="0"/>
          </a:p>
        </p:txBody>
      </p:sp>
      <p:sp>
        <p:nvSpPr>
          <p:cNvPr id="12" name="Line Callout 2 (Accent Bar) 11"/>
          <p:cNvSpPr/>
          <p:nvPr/>
        </p:nvSpPr>
        <p:spPr>
          <a:xfrm>
            <a:off x="3695700" y="2416354"/>
            <a:ext cx="1828800" cy="882868"/>
          </a:xfrm>
          <a:prstGeom prst="accentCallout2">
            <a:avLst>
              <a:gd name="adj1" fmla="val 18750"/>
              <a:gd name="adj2" fmla="val -8333"/>
              <a:gd name="adj3" fmla="val 18750"/>
              <a:gd name="adj4" fmla="val -16667"/>
              <a:gd name="adj5" fmla="val 100694"/>
              <a:gd name="adj6" fmla="val -8142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Cells selected to copy</a:t>
            </a:r>
            <a:endParaRPr lang="en-US" dirty="0"/>
          </a:p>
        </p:txBody>
      </p:sp>
      <p:sp>
        <p:nvSpPr>
          <p:cNvPr id="8" name="Line Callout 2 (Accent Bar) 7"/>
          <p:cNvSpPr/>
          <p:nvPr/>
        </p:nvSpPr>
        <p:spPr>
          <a:xfrm>
            <a:off x="3429000" y="4114800"/>
            <a:ext cx="1828800" cy="882868"/>
          </a:xfrm>
          <a:prstGeom prst="accentCallout2">
            <a:avLst>
              <a:gd name="adj1" fmla="val 18750"/>
              <a:gd name="adj2" fmla="val -8333"/>
              <a:gd name="adj3" fmla="val 18750"/>
              <a:gd name="adj4" fmla="val -16667"/>
              <a:gd name="adj5" fmla="val -59549"/>
              <a:gd name="adj6" fmla="val -5878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Cells selected to paste</a:t>
            </a:r>
            <a:endParaRPr lang="en-US" dirty="0"/>
          </a:p>
        </p:txBody>
      </p:sp>
    </p:spTree>
    <p:extLst>
      <p:ext uri="{BB962C8B-B14F-4D97-AF65-F5344CB8AC3E}">
        <p14:creationId xmlns:p14="http://schemas.microsoft.com/office/powerpoint/2010/main" val="781294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23</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450044"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Using Paste Button Options  </a:t>
            </a:r>
            <a:r>
              <a:rPr lang="en-US" sz="3600" dirty="0" smtClean="0">
                <a:solidFill>
                  <a:prstClr val="black">
                    <a:tint val="75000"/>
                  </a:prstClr>
                </a:solidFill>
              </a:rPr>
              <a:t>Clicking </a:t>
            </a:r>
            <a:r>
              <a:rPr lang="en-US" sz="3600" dirty="0">
                <a:solidFill>
                  <a:prstClr val="black">
                    <a:tint val="75000"/>
                  </a:prstClr>
                </a:solidFill>
              </a:rPr>
              <a:t>the</a:t>
            </a:r>
          </a:p>
          <a:p>
            <a:pPr algn="ctr"/>
            <a:r>
              <a:rPr lang="en-US" sz="3600" dirty="0">
                <a:solidFill>
                  <a:prstClr val="black">
                    <a:tint val="75000"/>
                  </a:prstClr>
                </a:solidFill>
              </a:rPr>
              <a:t>bottom half of the Paste button (with the</a:t>
            </a:r>
          </a:p>
          <a:p>
            <a:pPr algn="ctr"/>
            <a:r>
              <a:rPr lang="en-US" sz="3600" dirty="0">
                <a:solidFill>
                  <a:prstClr val="black">
                    <a:tint val="75000"/>
                  </a:prstClr>
                </a:solidFill>
              </a:rPr>
              <a:t>down arrow on it) in the Clipboard group</a:t>
            </a:r>
          </a:p>
          <a:p>
            <a:pPr algn="ctr"/>
            <a:r>
              <a:rPr lang="en-US" sz="3600" dirty="0">
                <a:solidFill>
                  <a:prstClr val="black">
                    <a:tint val="75000"/>
                  </a:prstClr>
                </a:solidFill>
              </a:rPr>
              <a:t>on the Home tab displays additional paste</a:t>
            </a:r>
          </a:p>
          <a:p>
            <a:pPr algn="ctr"/>
            <a:r>
              <a:rPr lang="en-US" sz="3600" dirty="0" smtClean="0">
                <a:solidFill>
                  <a:prstClr val="black">
                    <a:tint val="75000"/>
                  </a:prstClr>
                </a:solidFill>
              </a:rPr>
              <a:t>options.</a:t>
            </a:r>
            <a:endParaRPr lang="en-US" sz="3600" dirty="0">
              <a:solidFill>
                <a:prstClr val="black">
                  <a:tint val="75000"/>
                </a:prstClr>
              </a:solidFill>
            </a:endParaRPr>
          </a:p>
        </p:txBody>
      </p:sp>
    </p:spTree>
    <p:extLst>
      <p:ext uri="{BB962C8B-B14F-4D97-AF65-F5344CB8AC3E}">
        <p14:creationId xmlns:p14="http://schemas.microsoft.com/office/powerpoint/2010/main" val="2906500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24</a:t>
            </a:fld>
            <a:endParaRPr lang="en-US"/>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7</a:t>
            </a:r>
            <a:r>
              <a:rPr lang="en-US" sz="3600" b="1" dirty="0" smtClean="0"/>
              <a:t>: Edit </a:t>
            </a:r>
            <a:r>
              <a:rPr lang="en-US" sz="3600" b="1" dirty="0"/>
              <a:t>Cell Contents</a:t>
            </a:r>
          </a:p>
        </p:txBody>
      </p:sp>
      <p:sp>
        <p:nvSpPr>
          <p:cNvPr id="9" name="Content Placeholder 4"/>
          <p:cNvSpPr>
            <a:spLocks noGrp="1"/>
          </p:cNvSpPr>
          <p:nvPr>
            <p:ph idx="1"/>
          </p:nvPr>
        </p:nvSpPr>
        <p:spPr>
          <a:xfrm>
            <a:off x="457200" y="1600200"/>
            <a:ext cx="8229600" cy="4724400"/>
          </a:xfrm>
        </p:spPr>
        <p:txBody>
          <a:bodyPr>
            <a:noAutofit/>
          </a:bodyPr>
          <a:lstStyle/>
          <a:p>
            <a:pPr marL="0" indent="0">
              <a:lnSpc>
                <a:spcPct val="110000"/>
              </a:lnSpc>
              <a:spcAft>
                <a:spcPts val="600"/>
              </a:spcAft>
              <a:buNone/>
            </a:pPr>
            <a:r>
              <a:rPr lang="en-US" sz="2300" dirty="0" smtClean="0"/>
              <a:t>There are many ways to edit cell contents. You can</a:t>
            </a:r>
          </a:p>
          <a:p>
            <a:pPr>
              <a:lnSpc>
                <a:spcPct val="110000"/>
              </a:lnSpc>
              <a:spcAft>
                <a:spcPts val="600"/>
              </a:spcAft>
            </a:pPr>
            <a:r>
              <a:rPr lang="en-US" sz="2300" dirty="0" smtClean="0"/>
              <a:t>Make the cell you wish to edit active and type the new contents.</a:t>
            </a:r>
            <a:endParaRPr lang="en-US" sz="2300" dirty="0"/>
          </a:p>
          <a:p>
            <a:pPr>
              <a:lnSpc>
                <a:spcPct val="110000"/>
              </a:lnSpc>
              <a:spcAft>
                <a:spcPts val="600"/>
              </a:spcAft>
            </a:pPr>
            <a:r>
              <a:rPr lang="en-US" sz="2300" dirty="0" smtClean="0"/>
              <a:t>Double-click the cell, type the new contents, and press Enter.</a:t>
            </a:r>
            <a:endParaRPr lang="en-US" sz="2300" dirty="0"/>
          </a:p>
          <a:p>
            <a:pPr>
              <a:lnSpc>
                <a:spcPct val="110000"/>
              </a:lnSpc>
              <a:spcAft>
                <a:spcPts val="600"/>
              </a:spcAft>
            </a:pPr>
            <a:r>
              <a:rPr lang="en-US" sz="2300" dirty="0" smtClean="0"/>
              <a:t>Click in the Formula bar, type the new contents, and press Ctrl + Enter.</a:t>
            </a:r>
            <a:endParaRPr lang="en-US" sz="2300" dirty="0"/>
          </a:p>
          <a:p>
            <a:pPr>
              <a:lnSpc>
                <a:spcPct val="110000"/>
              </a:lnSpc>
              <a:spcAft>
                <a:spcPts val="600"/>
              </a:spcAft>
            </a:pPr>
            <a:r>
              <a:rPr lang="en-US" sz="2300" dirty="0" smtClean="0"/>
              <a:t>Make the cell you wish to edit active and click Delete to remove contents.</a:t>
            </a:r>
            <a:endParaRPr lang="en-US" sz="2300" dirty="0"/>
          </a:p>
          <a:p>
            <a:pPr>
              <a:lnSpc>
                <a:spcPct val="110000"/>
              </a:lnSpc>
              <a:spcAft>
                <a:spcPts val="600"/>
              </a:spcAft>
            </a:pPr>
            <a:r>
              <a:rPr lang="en-US" sz="2300" dirty="0" smtClean="0"/>
              <a:t>Make the cell you wish to edit active and click the Clear button in the Editing Group on the Home tab. Click </a:t>
            </a:r>
            <a:r>
              <a:rPr lang="en-US" sz="2300" i="1" dirty="0" smtClean="0"/>
              <a:t>Clear Contents</a:t>
            </a:r>
            <a:r>
              <a:rPr lang="en-US" sz="2300" dirty="0" smtClean="0"/>
              <a:t>.</a:t>
            </a:r>
            <a:endParaRPr lang="en-US" sz="2300" dirty="0"/>
          </a:p>
          <a:p>
            <a:r>
              <a:rPr lang="en-US" sz="2300" dirty="0" smtClean="0"/>
              <a:t>Use the F2 key to open a cell for editing.</a:t>
            </a:r>
            <a:endParaRPr lang="en-US" sz="2300" dirty="0"/>
          </a:p>
        </p:txBody>
      </p:sp>
    </p:spTree>
    <p:extLst>
      <p:ext uri="{BB962C8B-B14F-4D97-AF65-F5344CB8AC3E}">
        <p14:creationId xmlns:p14="http://schemas.microsoft.com/office/powerpoint/2010/main" val="3145649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25</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19" y="227302"/>
            <a:ext cx="8724181" cy="609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4038600" y="1600200"/>
            <a:ext cx="1981200" cy="762000"/>
          </a:xfrm>
          <a:prstGeom prst="accentCallout2">
            <a:avLst>
              <a:gd name="adj1" fmla="val 18750"/>
              <a:gd name="adj2" fmla="val -8333"/>
              <a:gd name="adj3" fmla="val 18750"/>
              <a:gd name="adj4" fmla="val -16667"/>
              <a:gd name="adj5" fmla="val -24229"/>
              <a:gd name="adj6" fmla="val -8144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 cell contents in Formula bar</a:t>
            </a:r>
            <a:endParaRPr lang="en-US" dirty="0"/>
          </a:p>
        </p:txBody>
      </p:sp>
      <p:sp>
        <p:nvSpPr>
          <p:cNvPr id="9" name="Line Callout 2 (Accent Bar) 8"/>
          <p:cNvSpPr/>
          <p:nvPr/>
        </p:nvSpPr>
        <p:spPr>
          <a:xfrm>
            <a:off x="4343400" y="3275951"/>
            <a:ext cx="2209800" cy="865830"/>
          </a:xfrm>
          <a:prstGeom prst="accentCallout2">
            <a:avLst>
              <a:gd name="adj1" fmla="val 18750"/>
              <a:gd name="adj2" fmla="val -8333"/>
              <a:gd name="adj3" fmla="val 21246"/>
              <a:gd name="adj4" fmla="val -28826"/>
              <a:gd name="adj5" fmla="val -30361"/>
              <a:gd name="adj6" fmla="val -6093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 cell contents in active cell</a:t>
            </a:r>
          </a:p>
        </p:txBody>
      </p:sp>
      <p:sp>
        <p:nvSpPr>
          <p:cNvPr id="12" name="Line Callout 2 (Accent Bar) 11"/>
          <p:cNvSpPr/>
          <p:nvPr/>
        </p:nvSpPr>
        <p:spPr>
          <a:xfrm>
            <a:off x="6934200" y="1981200"/>
            <a:ext cx="1828800" cy="882868"/>
          </a:xfrm>
          <a:prstGeom prst="accentCallout2">
            <a:avLst>
              <a:gd name="adj1" fmla="val 18750"/>
              <a:gd name="adj2" fmla="val -8333"/>
              <a:gd name="adj3" fmla="val 18750"/>
              <a:gd name="adj4" fmla="val -16667"/>
              <a:gd name="adj5" fmla="val -94725"/>
              <a:gd name="adj6" fmla="val 4309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Clear button in Editing group</a:t>
            </a:r>
            <a:endParaRPr lang="en-US" dirty="0"/>
          </a:p>
        </p:txBody>
      </p:sp>
    </p:spTree>
    <p:extLst>
      <p:ext uri="{BB962C8B-B14F-4D97-AF65-F5344CB8AC3E}">
        <p14:creationId xmlns:p14="http://schemas.microsoft.com/office/powerpoint/2010/main" val="175706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26</a:t>
            </a:fld>
            <a:endParaRPr lang="en-US"/>
          </a:p>
        </p:txBody>
      </p:sp>
      <p:pic>
        <p:nvPicPr>
          <p:cNvPr id="6" name="Picture 5" descr="taking-it-further.png"/>
          <p:cNvPicPr>
            <a:picLocks noChangeAspect="1"/>
          </p:cNvPicPr>
          <p:nvPr/>
        </p:nvPicPr>
        <p:blipFill>
          <a:blip r:embed="rId4" cstate="print"/>
          <a:stretch>
            <a:fillRect/>
          </a:stretch>
        </p:blipFill>
        <p:spPr>
          <a:xfrm>
            <a:off x="595867" y="2020594"/>
            <a:ext cx="2940959" cy="465652"/>
          </a:xfrm>
          <a:prstGeom prst="rect">
            <a:avLst/>
          </a:prstGeom>
        </p:spPr>
      </p:pic>
      <p:sp>
        <p:nvSpPr>
          <p:cNvPr id="7" name="Rounded Rectangle 6"/>
          <p:cNvSpPr/>
          <p:nvPr/>
        </p:nvSpPr>
        <p:spPr>
          <a:xfrm>
            <a:off x="450044" y="2743200"/>
            <a:ext cx="8243911" cy="34126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0070C0"/>
                </a:solidFill>
              </a:rPr>
              <a:t>Using the Clear Button Options  </a:t>
            </a:r>
            <a:r>
              <a:rPr lang="en-US" sz="3600" dirty="0" smtClean="0">
                <a:solidFill>
                  <a:prstClr val="black">
                    <a:tint val="75000"/>
                  </a:prstClr>
                </a:solidFill>
              </a:rPr>
              <a:t>The menu for the Clear button in the Editing group on the Home tab offers additional choices so you can specify exactly what to clear from the selected cell or range.</a:t>
            </a:r>
            <a:endParaRPr lang="en-US" sz="3600" dirty="0">
              <a:solidFill>
                <a:prstClr val="black">
                  <a:tint val="75000"/>
                </a:prstClr>
              </a:solidFill>
            </a:endParaRPr>
          </a:p>
        </p:txBody>
      </p:sp>
    </p:spTree>
    <p:extLst>
      <p:ext uri="{BB962C8B-B14F-4D97-AF65-F5344CB8AC3E}">
        <p14:creationId xmlns:p14="http://schemas.microsoft.com/office/powerpoint/2010/main" val="1803790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27</a:t>
            </a:fld>
            <a:endParaRPr lang="en-US"/>
          </a:p>
        </p:txBody>
      </p:sp>
      <p:sp>
        <p:nvSpPr>
          <p:cNvPr id="6" name="Content Placeholder 4"/>
          <p:cNvSpPr>
            <a:spLocks noGrp="1"/>
          </p:cNvSpPr>
          <p:nvPr>
            <p:ph idx="1"/>
          </p:nvPr>
        </p:nvSpPr>
        <p:spPr>
          <a:xfrm>
            <a:off x="457200" y="1981201"/>
            <a:ext cx="8229600" cy="4191000"/>
          </a:xfrm>
        </p:spPr>
        <p:txBody>
          <a:bodyPr>
            <a:normAutofit/>
          </a:bodyPr>
          <a:lstStyle/>
          <a:p>
            <a:pPr marL="0" indent="0">
              <a:lnSpc>
                <a:spcPct val="110000"/>
              </a:lnSpc>
              <a:spcAft>
                <a:spcPts val="600"/>
              </a:spcAft>
              <a:buNone/>
            </a:pPr>
            <a:r>
              <a:rPr lang="en-US" sz="2800" dirty="0" smtClean="0"/>
              <a:t>To show formulas</a:t>
            </a:r>
          </a:p>
          <a:p>
            <a:pPr>
              <a:lnSpc>
                <a:spcPct val="110000"/>
              </a:lnSpc>
              <a:spcAft>
                <a:spcPts val="600"/>
              </a:spcAft>
            </a:pPr>
            <a:r>
              <a:rPr lang="en-US" sz="2800" dirty="0" smtClean="0"/>
              <a:t>Click the sheet tab in which you wish to show formulas.</a:t>
            </a:r>
          </a:p>
          <a:p>
            <a:pPr>
              <a:lnSpc>
                <a:spcPct val="110000"/>
              </a:lnSpc>
              <a:spcAft>
                <a:spcPts val="600"/>
              </a:spcAft>
            </a:pPr>
            <a:r>
              <a:rPr lang="en-US" sz="2800" dirty="0"/>
              <a:t>Click the Formulas tab</a:t>
            </a:r>
            <a:r>
              <a:rPr lang="en-US" sz="2800" dirty="0" smtClean="0"/>
              <a:t>.</a:t>
            </a:r>
          </a:p>
          <a:p>
            <a:pPr>
              <a:lnSpc>
                <a:spcPct val="110000"/>
              </a:lnSpc>
              <a:spcAft>
                <a:spcPts val="600"/>
              </a:spcAft>
            </a:pPr>
            <a:r>
              <a:rPr lang="en-US" sz="2800" dirty="0"/>
              <a:t>Click the Show Formulas button in the Formula Auditing group.</a:t>
            </a:r>
            <a:endParaRPr lang="en-US" sz="4000" dirty="0" smtClean="0"/>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8: Use </a:t>
            </a:r>
            <a:r>
              <a:rPr lang="en-US" sz="3600" b="1" dirty="0"/>
              <a:t>Show Formulas</a:t>
            </a:r>
          </a:p>
        </p:txBody>
      </p:sp>
    </p:spTree>
    <p:extLst>
      <p:ext uri="{BB962C8B-B14F-4D97-AF65-F5344CB8AC3E}">
        <p14:creationId xmlns:p14="http://schemas.microsoft.com/office/powerpoint/2010/main" val="589923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28</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1"/>
            <a:ext cx="8610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Callout 2 (Accent Bar) 11"/>
          <p:cNvSpPr/>
          <p:nvPr/>
        </p:nvSpPr>
        <p:spPr>
          <a:xfrm>
            <a:off x="6019800" y="2835166"/>
            <a:ext cx="2209800" cy="1203433"/>
          </a:xfrm>
          <a:prstGeom prst="accentCallout2">
            <a:avLst>
              <a:gd name="adj1" fmla="val 18750"/>
              <a:gd name="adj2" fmla="val -8333"/>
              <a:gd name="adj3" fmla="val 18750"/>
              <a:gd name="adj4" fmla="val -16667"/>
              <a:gd name="adj5" fmla="val 118281"/>
              <a:gd name="adj6" fmla="val -8520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Formulas displayed after  selecting Show Formulas</a:t>
            </a:r>
            <a:endParaRPr lang="en-US" dirty="0"/>
          </a:p>
        </p:txBody>
      </p:sp>
    </p:spTree>
    <p:extLst>
      <p:ext uri="{BB962C8B-B14F-4D97-AF65-F5344CB8AC3E}">
        <p14:creationId xmlns:p14="http://schemas.microsoft.com/office/powerpoint/2010/main" val="1223932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29</a:t>
            </a:fld>
            <a:endParaRPr lang="en-US"/>
          </a:p>
        </p:txBody>
      </p:sp>
      <p:pic>
        <p:nvPicPr>
          <p:cNvPr id="6" name="Picture 5" descr="taking-it-further.png"/>
          <p:cNvPicPr>
            <a:picLocks noChangeAspect="1"/>
          </p:cNvPicPr>
          <p:nvPr/>
        </p:nvPicPr>
        <p:blipFill>
          <a:blip r:embed="rId4" cstate="print"/>
          <a:stretch>
            <a:fillRect/>
          </a:stretch>
        </p:blipFill>
        <p:spPr>
          <a:xfrm>
            <a:off x="595867" y="2253420"/>
            <a:ext cx="2940959" cy="465652"/>
          </a:xfrm>
          <a:prstGeom prst="rect">
            <a:avLst/>
          </a:prstGeom>
        </p:spPr>
      </p:pic>
      <p:sp>
        <p:nvSpPr>
          <p:cNvPr id="7" name="Rounded Rectangle 6"/>
          <p:cNvSpPr/>
          <p:nvPr/>
        </p:nvSpPr>
        <p:spPr>
          <a:xfrm>
            <a:off x="450044" y="2971800"/>
            <a:ext cx="8243911" cy="31840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Printing a Worksheet with Formulas</a:t>
            </a:r>
          </a:p>
          <a:p>
            <a:pPr algn="ctr"/>
            <a:r>
              <a:rPr lang="en-US" sz="3600" b="1" dirty="0" smtClean="0">
                <a:solidFill>
                  <a:srgbClr val="0070C0"/>
                </a:solidFill>
              </a:rPr>
              <a:t>Shown  </a:t>
            </a:r>
            <a:r>
              <a:rPr lang="en-US" sz="3600" dirty="0" smtClean="0">
                <a:solidFill>
                  <a:prstClr val="black">
                    <a:tint val="75000"/>
                  </a:prstClr>
                </a:solidFill>
              </a:rPr>
              <a:t>If </a:t>
            </a:r>
            <a:r>
              <a:rPr lang="en-US" sz="3600" dirty="0">
                <a:solidFill>
                  <a:prstClr val="black">
                    <a:tint val="75000"/>
                  </a:prstClr>
                </a:solidFill>
              </a:rPr>
              <a:t>you print while formulas are</a:t>
            </a:r>
          </a:p>
          <a:p>
            <a:pPr algn="ctr"/>
            <a:r>
              <a:rPr lang="en-US" sz="3600" dirty="0">
                <a:solidFill>
                  <a:prstClr val="black">
                    <a:tint val="75000"/>
                  </a:prstClr>
                </a:solidFill>
              </a:rPr>
              <a:t>displayed, the formulas print but the cell</a:t>
            </a:r>
          </a:p>
          <a:p>
            <a:pPr algn="ctr"/>
            <a:r>
              <a:rPr lang="en-US" sz="3600" dirty="0">
                <a:solidFill>
                  <a:prstClr val="black">
                    <a:tint val="75000"/>
                  </a:prstClr>
                </a:solidFill>
              </a:rPr>
              <a:t>contents do not.</a:t>
            </a:r>
          </a:p>
        </p:txBody>
      </p:sp>
    </p:spTree>
    <p:extLst>
      <p:ext uri="{BB962C8B-B14F-4D97-AF65-F5344CB8AC3E}">
        <p14:creationId xmlns:p14="http://schemas.microsoft.com/office/powerpoint/2010/main" val="200886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684592" y="353878"/>
            <a:ext cx="3774816" cy="769441"/>
          </a:xfrm>
          <a:prstGeom prst="rect">
            <a:avLst/>
          </a:prstGeom>
          <a:noFill/>
        </p:spPr>
        <p:txBody>
          <a:bodyPr wrap="none" rtlCol="0">
            <a:spAutoFit/>
          </a:bodyPr>
          <a:lstStyle/>
          <a:p>
            <a:r>
              <a:rPr lang="en-US" sz="4400" b="1" dirty="0" smtClean="0"/>
              <a:t>Skills You Learn</a:t>
            </a:r>
            <a:endParaRPr lang="en-US" sz="44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a:t>
            </a:fld>
            <a:endParaRPr lang="en-US"/>
          </a:p>
        </p:txBody>
      </p:sp>
      <p:sp>
        <p:nvSpPr>
          <p:cNvPr id="6" name="Content Placeholder 4"/>
          <p:cNvSpPr>
            <a:spLocks noGrp="1"/>
          </p:cNvSpPr>
          <p:nvPr>
            <p:ph idx="1"/>
          </p:nvPr>
        </p:nvSpPr>
        <p:spPr>
          <a:xfrm>
            <a:off x="457200" y="1828800"/>
            <a:ext cx="8229600" cy="4525963"/>
          </a:xfrm>
        </p:spPr>
        <p:txBody>
          <a:bodyPr>
            <a:normAutofit fontScale="85000" lnSpcReduction="10000"/>
          </a:bodyPr>
          <a:lstStyle/>
          <a:p>
            <a:pPr>
              <a:lnSpc>
                <a:spcPct val="110000"/>
              </a:lnSpc>
              <a:spcAft>
                <a:spcPts val="600"/>
              </a:spcAft>
            </a:pPr>
            <a:r>
              <a:rPr lang="en-US" dirty="0" smtClean="0"/>
              <a:t>Enter a formula</a:t>
            </a:r>
          </a:p>
          <a:p>
            <a:pPr>
              <a:lnSpc>
                <a:spcPct val="110000"/>
              </a:lnSpc>
              <a:spcAft>
                <a:spcPts val="600"/>
              </a:spcAft>
            </a:pPr>
            <a:r>
              <a:rPr lang="en-US" dirty="0" smtClean="0"/>
              <a:t>Enter a function</a:t>
            </a:r>
          </a:p>
          <a:p>
            <a:pPr>
              <a:lnSpc>
                <a:spcPct val="110000"/>
              </a:lnSpc>
              <a:spcAft>
                <a:spcPts val="600"/>
              </a:spcAft>
            </a:pPr>
            <a:r>
              <a:rPr lang="en-US" dirty="0" smtClean="0"/>
              <a:t>Insert a function</a:t>
            </a:r>
          </a:p>
          <a:p>
            <a:pPr>
              <a:lnSpc>
                <a:spcPct val="110000"/>
              </a:lnSpc>
              <a:spcAft>
                <a:spcPts val="600"/>
              </a:spcAft>
            </a:pPr>
            <a:r>
              <a:rPr lang="en-US" dirty="0" smtClean="0"/>
              <a:t>Use AutoSum</a:t>
            </a:r>
          </a:p>
          <a:p>
            <a:pPr>
              <a:lnSpc>
                <a:spcPct val="110000"/>
              </a:lnSpc>
              <a:spcAft>
                <a:spcPts val="600"/>
              </a:spcAft>
            </a:pPr>
            <a:r>
              <a:rPr lang="en-US" dirty="0" smtClean="0"/>
              <a:t>Use absolute and relative cell references</a:t>
            </a:r>
          </a:p>
          <a:p>
            <a:pPr>
              <a:lnSpc>
                <a:spcPct val="110000"/>
              </a:lnSpc>
              <a:spcAft>
                <a:spcPts val="600"/>
              </a:spcAft>
            </a:pPr>
            <a:r>
              <a:rPr lang="en-US" dirty="0" smtClean="0"/>
              <a:t>Copy and paste cell contents</a:t>
            </a:r>
          </a:p>
          <a:p>
            <a:pPr>
              <a:lnSpc>
                <a:spcPct val="110000"/>
              </a:lnSpc>
              <a:spcAft>
                <a:spcPts val="600"/>
              </a:spcAft>
            </a:pPr>
            <a:r>
              <a:rPr lang="en-US" dirty="0" smtClean="0"/>
              <a:t>Edit cell contents</a:t>
            </a:r>
          </a:p>
          <a:p>
            <a:pPr>
              <a:lnSpc>
                <a:spcPct val="110000"/>
              </a:lnSpc>
              <a:spcAft>
                <a:spcPts val="600"/>
              </a:spcAft>
            </a:pPr>
            <a:r>
              <a:rPr lang="en-US" dirty="0" smtClean="0"/>
              <a:t>Use Show Formulas</a:t>
            </a:r>
          </a:p>
        </p:txBody>
      </p:sp>
    </p:spTree>
    <p:extLst>
      <p:ext uri="{BB962C8B-B14F-4D97-AF65-F5344CB8AC3E}">
        <p14:creationId xmlns:p14="http://schemas.microsoft.com/office/powerpoint/2010/main" val="4016417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30</a:t>
            </a:fld>
            <a:endParaRPr lang="en-US"/>
          </a:p>
        </p:txBody>
      </p:sp>
      <p:sp>
        <p:nvSpPr>
          <p:cNvPr id="8" name="Rectangle 7"/>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9" name="Content Placeholder 5"/>
          <p:cNvSpPr txBox="1">
            <a:spLocks/>
          </p:cNvSpPr>
          <p:nvPr/>
        </p:nvSpPr>
        <p:spPr>
          <a:xfrm>
            <a:off x="428596" y="764704"/>
            <a:ext cx="4186238" cy="256726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CA" sz="2000" dirty="0" smtClean="0">
                <a:latin typeface="Calibri" pitchFamily="34" charset="0"/>
                <a:cs typeface="Calibri" pitchFamily="34" charset="0"/>
              </a:rPr>
              <a:t>Most functions require one or more _____ that specify what to calculate.</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smtClean="0"/>
              <a:t>lists	</a:t>
            </a:r>
          </a:p>
          <a:p>
            <a:pPr marL="693738" lvl="1" indent="-236538">
              <a:buClr>
                <a:schemeClr val="accent1"/>
              </a:buClr>
              <a:buSzPct val="100000"/>
              <a:buFont typeface="+mj-lt"/>
              <a:buAutoNum type="alphaLcPeriod"/>
            </a:pPr>
            <a:r>
              <a:rPr lang="en-US" sz="2000" dirty="0" smtClean="0"/>
              <a:t>rows</a:t>
            </a:r>
          </a:p>
          <a:p>
            <a:pPr marL="693738" lvl="1" indent="-236538">
              <a:buClr>
                <a:schemeClr val="accent1"/>
              </a:buClr>
              <a:buSzPct val="100000"/>
              <a:buFont typeface="+mj-lt"/>
              <a:buAutoNum type="alphaLcPeriod"/>
            </a:pPr>
            <a:r>
              <a:rPr lang="en-US" sz="2000" dirty="0" smtClean="0"/>
              <a:t>arguments</a:t>
            </a:r>
          </a:p>
          <a:p>
            <a:pPr marL="693738" lvl="1" indent="-236538">
              <a:buClr>
                <a:schemeClr val="accent1"/>
              </a:buClr>
              <a:buSzPct val="100000"/>
              <a:buFont typeface="+mj-lt"/>
              <a:buAutoNum type="alphaLcPeriod"/>
            </a:pPr>
            <a:r>
              <a:rPr lang="en-US" sz="2000" dirty="0" smtClean="0"/>
              <a:t>All of the above</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10" name="Content Placeholder 5"/>
          <p:cNvSpPr txBox="1">
            <a:spLocks/>
          </p:cNvSpPr>
          <p:nvPr/>
        </p:nvSpPr>
        <p:spPr>
          <a:xfrm>
            <a:off x="46855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6"/>
            </a:pPr>
            <a:r>
              <a:rPr lang="en-US" dirty="0" smtClean="0"/>
              <a:t>The _____ group on the Home tab contains the tools for copying and pasting.</a:t>
            </a:r>
          </a:p>
          <a:p>
            <a:pPr marL="693738" lvl="1" indent="-236538">
              <a:buFont typeface="+mj-lt"/>
              <a:buAutoNum type="alphaLcPeriod"/>
            </a:pPr>
            <a:r>
              <a:rPr lang="en-CA" sz="2000" dirty="0" smtClean="0"/>
              <a:t>Clipboard</a:t>
            </a:r>
          </a:p>
          <a:p>
            <a:pPr marL="693738" lvl="1" indent="-236538"/>
            <a:r>
              <a:rPr lang="en-CA" sz="2000" dirty="0" smtClean="0"/>
              <a:t>Font</a:t>
            </a:r>
          </a:p>
          <a:p>
            <a:pPr marL="693738" lvl="1" indent="-236538"/>
            <a:r>
              <a:rPr lang="en-CA" sz="2000" dirty="0" smtClean="0"/>
              <a:t>Number</a:t>
            </a:r>
          </a:p>
          <a:p>
            <a:pPr marL="693738" lvl="1" indent="-236538"/>
            <a:r>
              <a:rPr lang="en-CA" sz="2000" dirty="0" smtClean="0"/>
              <a:t>Editing</a:t>
            </a:r>
            <a:endParaRPr lang="en-CA" sz="2000" dirty="0"/>
          </a:p>
        </p:txBody>
      </p:sp>
      <p:sp>
        <p:nvSpPr>
          <p:cNvPr id="11" name="Content Placeholder 6"/>
          <p:cNvSpPr txBox="1">
            <a:spLocks/>
          </p:cNvSpPr>
          <p:nvPr/>
        </p:nvSpPr>
        <p:spPr>
          <a:xfrm>
            <a:off x="4687858" y="764704"/>
            <a:ext cx="4184651" cy="259228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7"/>
            </a:pPr>
            <a:r>
              <a:rPr lang="en-CA" sz="2000" dirty="0" smtClean="0">
                <a:latin typeface="Calibri" pitchFamily="34" charset="0"/>
                <a:cs typeface="Calibri" pitchFamily="34" charset="0"/>
              </a:rPr>
              <a:t>A reference that remains unchanged when you copy a formula is called a(n)</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smtClean="0"/>
              <a:t>fixed reference.</a:t>
            </a:r>
          </a:p>
          <a:p>
            <a:pPr marL="693738" lvl="1" indent="-236538">
              <a:buClr>
                <a:schemeClr val="accent1"/>
              </a:buClr>
              <a:buFont typeface="+mj-lt"/>
              <a:buAutoNum type="alphaLcPeriod"/>
            </a:pPr>
            <a:r>
              <a:rPr lang="en-CA" sz="2000" dirty="0" smtClean="0"/>
              <a:t>absolute reference.</a:t>
            </a:r>
          </a:p>
          <a:p>
            <a:pPr marL="693738" lvl="1" indent="-236538">
              <a:buClr>
                <a:schemeClr val="accent1"/>
              </a:buClr>
              <a:buFont typeface="+mj-lt"/>
              <a:buAutoNum type="alphaLcPeriod"/>
            </a:pPr>
            <a:r>
              <a:rPr lang="en-CA" sz="2000" dirty="0" smtClean="0"/>
              <a:t>relative reference.</a:t>
            </a:r>
          </a:p>
          <a:p>
            <a:pPr marL="693738" lvl="1" indent="-236538">
              <a:buClr>
                <a:schemeClr val="accent1"/>
              </a:buClr>
              <a:buFont typeface="+mj-lt"/>
              <a:buAutoNum type="alphaLcPeriod"/>
            </a:pPr>
            <a:r>
              <a:rPr lang="en-CA" sz="2000" dirty="0" smtClean="0"/>
              <a:t>circular reference.</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2" name="Content Placeholder 5"/>
          <p:cNvSpPr txBox="1">
            <a:spLocks/>
          </p:cNvSpPr>
          <p:nvPr/>
        </p:nvSpPr>
        <p:spPr>
          <a:xfrm>
            <a:off x="468627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8"/>
            </a:pPr>
            <a:r>
              <a:rPr lang="en-CA" dirty="0" smtClean="0"/>
              <a:t>Press _____ to remove the contents of the selected cells.</a:t>
            </a:r>
          </a:p>
          <a:p>
            <a:pPr marL="693738" lvl="1" indent="-236538"/>
            <a:r>
              <a:rPr lang="en-CA" sz="2000" dirty="0" smtClean="0"/>
              <a:t>Backspace</a:t>
            </a:r>
          </a:p>
          <a:p>
            <a:pPr marL="693738" lvl="1" indent="-236538"/>
            <a:r>
              <a:rPr lang="en-CA" sz="2000" dirty="0" smtClean="0"/>
              <a:t>Tab</a:t>
            </a:r>
          </a:p>
          <a:p>
            <a:pPr marL="693738" lvl="1" indent="-236538"/>
            <a:r>
              <a:rPr lang="en-CA" sz="2000" dirty="0" smtClean="0"/>
              <a:t>Spacebar</a:t>
            </a:r>
          </a:p>
          <a:p>
            <a:pPr marL="693738" lvl="1" indent="-236538">
              <a:buFont typeface="+mj-lt"/>
              <a:buAutoNum type="alphaLcPeriod" startAt="8"/>
            </a:pPr>
            <a:r>
              <a:rPr lang="en-CA" sz="2000" dirty="0" smtClean="0"/>
              <a:t>Delete</a:t>
            </a:r>
            <a:endParaRPr lang="en-CA" sz="2000" dirty="0"/>
          </a:p>
        </p:txBody>
      </p:sp>
      <p:sp>
        <p:nvSpPr>
          <p:cNvPr id="14" name="TextBox 13"/>
          <p:cNvSpPr txBox="1"/>
          <p:nvPr/>
        </p:nvSpPr>
        <p:spPr>
          <a:xfrm>
            <a:off x="3305030"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3347864" y="5935087"/>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TextBox 17"/>
          <p:cNvSpPr txBox="1"/>
          <p:nvPr/>
        </p:nvSpPr>
        <p:spPr>
          <a:xfrm>
            <a:off x="7605539" y="5662878"/>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Tree>
    <p:extLst>
      <p:ext uri="{BB962C8B-B14F-4D97-AF65-F5344CB8AC3E}">
        <p14:creationId xmlns:p14="http://schemas.microsoft.com/office/powerpoint/2010/main" val="14032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4"/>
                                        </p:tgtEl>
                                      </p:cBhvr>
                                      <p:by x="150000" y="150000"/>
                                    </p:animScale>
                                  </p:childTnLst>
                                </p:cTn>
                              </p:par>
                              <p:par>
                                <p:cTn id="7" presetID="6" presetClass="emph" presetSubtype="0" fill="remove" nodeType="withEffect">
                                  <p:stCondLst>
                                    <p:cond delay="0"/>
                                  </p:stCondLst>
                                  <p:childTnLst>
                                    <p:animScale>
                                      <p:cBhvr>
                                        <p:cTn id="8" dur="2000" fill="hold"/>
                                        <p:tgtEl>
                                          <p:spTgt spid="9">
                                            <p:txEl>
                                              <p:pRg st="3" end="3"/>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5"/>
                                        </p:tgtEl>
                                      </p:cBhvr>
                                      <p:by x="150000" y="150000"/>
                                    </p:animScale>
                                  </p:childTnLst>
                                </p:cTn>
                              </p:par>
                              <p:par>
                                <p:cTn id="13" presetID="6" presetClass="emph" presetSubtype="0" fill="remove" nodeType="withEffect">
                                  <p:stCondLst>
                                    <p:cond delay="0"/>
                                  </p:stCondLst>
                                  <p:childTnLst>
                                    <p:animScale>
                                      <p:cBhvr>
                                        <p:cTn id="14" dur="2000" fill="hold"/>
                                        <p:tgtEl>
                                          <p:spTgt spid="10">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6"/>
                                        </p:tgtEl>
                                      </p:cBhvr>
                                      <p:by x="150000" y="150000"/>
                                    </p:animScale>
                                  </p:childTnLst>
                                </p:cTn>
                              </p:par>
                              <p:par>
                                <p:cTn id="19" presetID="6" presetClass="emph" presetSubtype="0" fill="remove" nodeType="withEffect">
                                  <p:stCondLst>
                                    <p:cond delay="0"/>
                                  </p:stCondLst>
                                  <p:childTnLst>
                                    <p:animScale>
                                      <p:cBhvr>
                                        <p:cTn id="20" dur="2000" fill="hold"/>
                                        <p:tgtEl>
                                          <p:spTgt spid="11">
                                            <p:txEl>
                                              <p:pRg st="2" end="2"/>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8"/>
                                        </p:tgtEl>
                                      </p:cBhvr>
                                      <p:by x="150000" y="150000"/>
                                    </p:animScale>
                                  </p:childTnLst>
                                </p:cTn>
                              </p:par>
                              <p:par>
                                <p:cTn id="25" presetID="6" presetClass="emph" presetSubtype="0" fill="remove" nodeType="withEffect">
                                  <p:stCondLst>
                                    <p:cond delay="0"/>
                                  </p:stCondLst>
                                  <p:childTnLst>
                                    <p:animScale>
                                      <p:cBhvr>
                                        <p:cTn id="26" dur="2000" fill="hold"/>
                                        <p:tgtEl>
                                          <p:spTgt spid="1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a:ln w="19050">
            <a:solidFill>
              <a:srgbClr val="FFC000"/>
            </a:solidFill>
          </a:ln>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31</a:t>
            </a:fld>
            <a:endParaRPr lang="en-US"/>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Tasks Summary</a:t>
            </a:r>
            <a:endParaRPr lang="en-US" sz="3600" b="1"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438" y="1981200"/>
            <a:ext cx="44291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281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81461" y="362749"/>
            <a:ext cx="8569590" cy="584775"/>
          </a:xfrm>
          <a:prstGeom prst="rect">
            <a:avLst/>
          </a:prstGeom>
          <a:noFill/>
        </p:spPr>
        <p:txBody>
          <a:bodyPr wrap="none" rtlCol="0">
            <a:spAutoFit/>
          </a:bodyPr>
          <a:lstStyle/>
          <a:p>
            <a:pPr algn="ctr"/>
            <a:r>
              <a:rPr lang="en-US" sz="3200" b="1" dirty="0" smtClean="0"/>
              <a:t>Chapter 2: Working with Formulas and Functions</a:t>
            </a:r>
            <a:endParaRPr lang="en-US" sz="32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4</a:t>
            </a:fld>
            <a:endParaRPr lang="en-US"/>
          </a:p>
        </p:txBody>
      </p:sp>
      <p:sp>
        <p:nvSpPr>
          <p:cNvPr id="6" name="Content Placeholder 4"/>
          <p:cNvSpPr>
            <a:spLocks noGrp="1"/>
          </p:cNvSpPr>
          <p:nvPr>
            <p:ph idx="1"/>
          </p:nvPr>
        </p:nvSpPr>
        <p:spPr>
          <a:xfrm>
            <a:off x="457200" y="1828800"/>
            <a:ext cx="8229600" cy="4525963"/>
          </a:xfrm>
        </p:spPr>
        <p:txBody>
          <a:bodyPr>
            <a:normAutofit fontScale="92500" lnSpcReduction="20000"/>
          </a:bodyPr>
          <a:lstStyle/>
          <a:p>
            <a:pPr>
              <a:lnSpc>
                <a:spcPct val="110000"/>
              </a:lnSpc>
              <a:spcAft>
                <a:spcPts val="600"/>
              </a:spcAft>
            </a:pPr>
            <a:r>
              <a:rPr lang="en-US" sz="3300" dirty="0" smtClean="0"/>
              <a:t>Excel</a:t>
            </a:r>
          </a:p>
          <a:p>
            <a:pPr lvl="1">
              <a:lnSpc>
                <a:spcPct val="110000"/>
              </a:lnSpc>
              <a:spcAft>
                <a:spcPts val="600"/>
              </a:spcAft>
            </a:pPr>
            <a:r>
              <a:rPr lang="en-US" dirty="0"/>
              <a:t>c</a:t>
            </a:r>
            <a:r>
              <a:rPr lang="en-US" dirty="0" smtClean="0"/>
              <a:t>an perform calculations using data</a:t>
            </a:r>
          </a:p>
          <a:p>
            <a:pPr lvl="2">
              <a:lnSpc>
                <a:spcPct val="110000"/>
              </a:lnSpc>
              <a:spcAft>
                <a:spcPts val="600"/>
              </a:spcAft>
            </a:pPr>
            <a:r>
              <a:rPr lang="en-US" sz="2800" dirty="0" smtClean="0"/>
              <a:t>Financial tracking</a:t>
            </a:r>
          </a:p>
          <a:p>
            <a:pPr lvl="2">
              <a:lnSpc>
                <a:spcPct val="110000"/>
              </a:lnSpc>
              <a:spcAft>
                <a:spcPts val="600"/>
              </a:spcAft>
            </a:pPr>
            <a:r>
              <a:rPr lang="en-US" sz="2800" dirty="0" smtClean="0"/>
              <a:t>Business decision making</a:t>
            </a:r>
          </a:p>
          <a:p>
            <a:pPr lvl="2">
              <a:lnSpc>
                <a:spcPct val="110000"/>
              </a:lnSpc>
              <a:spcAft>
                <a:spcPts val="600"/>
              </a:spcAft>
            </a:pPr>
            <a:r>
              <a:rPr lang="en-US" sz="2800" dirty="0" smtClean="0"/>
              <a:t>Trend analysis</a:t>
            </a:r>
          </a:p>
          <a:p>
            <a:pPr lvl="1">
              <a:lnSpc>
                <a:spcPct val="110000"/>
              </a:lnSpc>
              <a:spcAft>
                <a:spcPts val="600"/>
              </a:spcAft>
            </a:pPr>
            <a:r>
              <a:rPr lang="en-US" dirty="0"/>
              <a:t>r</a:t>
            </a:r>
            <a:r>
              <a:rPr lang="en-US" dirty="0" smtClean="0"/>
              <a:t>ecalculates formulas when you change the data in your worksheet</a:t>
            </a:r>
          </a:p>
          <a:p>
            <a:pPr lvl="1">
              <a:lnSpc>
                <a:spcPct val="110000"/>
              </a:lnSpc>
              <a:spcAft>
                <a:spcPts val="600"/>
              </a:spcAft>
            </a:pPr>
            <a:r>
              <a:rPr lang="en-US" dirty="0" smtClean="0"/>
              <a:t>will automatically adjust formulas copied from cell to cell</a:t>
            </a:r>
          </a:p>
        </p:txBody>
      </p:sp>
    </p:spTree>
    <p:extLst>
      <p:ext uri="{BB962C8B-B14F-4D97-AF65-F5344CB8AC3E}">
        <p14:creationId xmlns:p14="http://schemas.microsoft.com/office/powerpoint/2010/main" val="26846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5</a:t>
            </a:fld>
            <a:endParaRPr lang="en-US"/>
          </a:p>
        </p:txBody>
      </p:sp>
      <p:sp>
        <p:nvSpPr>
          <p:cNvPr id="6" name="Content Placeholder 4"/>
          <p:cNvSpPr>
            <a:spLocks noGrp="1"/>
          </p:cNvSpPr>
          <p:nvPr>
            <p:ph idx="1"/>
          </p:nvPr>
        </p:nvSpPr>
        <p:spPr>
          <a:xfrm>
            <a:off x="457200" y="1828800"/>
            <a:ext cx="8229600" cy="4525963"/>
          </a:xfrm>
        </p:spPr>
        <p:txBody>
          <a:bodyPr>
            <a:normAutofit fontScale="77500" lnSpcReduction="20000"/>
          </a:bodyPr>
          <a:lstStyle/>
          <a:p>
            <a:pPr>
              <a:lnSpc>
                <a:spcPct val="110000"/>
              </a:lnSpc>
              <a:spcAft>
                <a:spcPts val="600"/>
              </a:spcAft>
            </a:pPr>
            <a:r>
              <a:rPr lang="en-US" dirty="0" smtClean="0"/>
              <a:t>Select the cell in which you wish to enter the formula.</a:t>
            </a:r>
          </a:p>
          <a:p>
            <a:pPr>
              <a:lnSpc>
                <a:spcPct val="110000"/>
              </a:lnSpc>
              <a:spcAft>
                <a:spcPts val="600"/>
              </a:spcAft>
            </a:pPr>
            <a:r>
              <a:rPr lang="en-US" dirty="0" smtClean="0"/>
              <a:t>To add the cells B8 to B18, type </a:t>
            </a:r>
            <a:r>
              <a:rPr lang="en-US" dirty="0" smtClean="0">
                <a:solidFill>
                  <a:srgbClr val="FA007D"/>
                </a:solidFill>
              </a:rPr>
              <a:t>=B8+B9+B10+B11+B12+B13+B14+B15+B16+B17+B18</a:t>
            </a:r>
            <a:r>
              <a:rPr lang="en-US" dirty="0" smtClean="0"/>
              <a:t>.</a:t>
            </a:r>
          </a:p>
          <a:p>
            <a:pPr>
              <a:lnSpc>
                <a:spcPct val="110000"/>
              </a:lnSpc>
              <a:spcAft>
                <a:spcPts val="600"/>
              </a:spcAft>
            </a:pPr>
            <a:r>
              <a:rPr lang="en-US" dirty="0" smtClean="0"/>
              <a:t>Press Ctrl  + Enter. The calculated value displays in the active cell and the formula displays in the Formula bar. </a:t>
            </a:r>
          </a:p>
          <a:p>
            <a:pPr>
              <a:lnSpc>
                <a:spcPct val="110000"/>
              </a:lnSpc>
              <a:spcAft>
                <a:spcPts val="600"/>
              </a:spcAft>
            </a:pPr>
            <a:r>
              <a:rPr lang="en-US" dirty="0" smtClean="0"/>
              <a:t>You can also press an arrow key, which will enter the value and make an adjacent cell active.</a:t>
            </a:r>
          </a:p>
          <a:p>
            <a:r>
              <a:rPr lang="en-US" dirty="0" smtClean="0"/>
              <a:t>Another way is to type the formula into the Formula bar. </a:t>
            </a:r>
            <a:r>
              <a:rPr lang="en-US" dirty="0"/>
              <a:t>Click the Formula bar Enter button (looks like a check mark) to the left of </a:t>
            </a:r>
            <a:r>
              <a:rPr lang="en-US" dirty="0" smtClean="0"/>
              <a:t>the formula </a:t>
            </a:r>
            <a:r>
              <a:rPr lang="en-US" dirty="0"/>
              <a:t>to finish entering the formula in the </a:t>
            </a:r>
            <a:r>
              <a:rPr lang="en-US" dirty="0" smtClean="0"/>
              <a:t>active cell</a:t>
            </a:r>
            <a:r>
              <a:rPr lang="en-US" dirty="0"/>
              <a:t>.</a:t>
            </a:r>
            <a:endParaRPr lang="en-US" dirty="0" smtClean="0"/>
          </a:p>
        </p:txBody>
      </p:sp>
      <p:sp>
        <p:nvSpPr>
          <p:cNvPr id="8" name="Title 1"/>
          <p:cNvSpPr>
            <a:spLocks noGrp="1"/>
          </p:cNvSpPr>
          <p:nvPr>
            <p:ph type="title"/>
          </p:nvPr>
        </p:nvSpPr>
        <p:spPr>
          <a:xfrm>
            <a:off x="228600" y="381000"/>
            <a:ext cx="8763000" cy="685800"/>
          </a:xfrm>
        </p:spPr>
        <p:txBody>
          <a:bodyPr>
            <a:noAutofit/>
          </a:bodyPr>
          <a:lstStyle/>
          <a:p>
            <a:r>
              <a:rPr lang="en-US" sz="2900" b="1" dirty="0" smtClean="0"/>
              <a:t>Skill 1: Enter a Formula</a:t>
            </a:r>
            <a:endParaRPr lang="en-US" sz="2900" b="1" dirty="0"/>
          </a:p>
        </p:txBody>
      </p:sp>
    </p:spTree>
    <p:extLst>
      <p:ext uri="{BB962C8B-B14F-4D97-AF65-F5344CB8AC3E}">
        <p14:creationId xmlns:p14="http://schemas.microsoft.com/office/powerpoint/2010/main" val="33346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6</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32" y="173965"/>
            <a:ext cx="8719867" cy="655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823603" y="2052986"/>
            <a:ext cx="1560786" cy="536027"/>
          </a:xfrm>
          <a:prstGeom prst="accentCallout2">
            <a:avLst>
              <a:gd name="adj1" fmla="val 18750"/>
              <a:gd name="adj2" fmla="val -8333"/>
              <a:gd name="adj3" fmla="val 18750"/>
              <a:gd name="adj4" fmla="val -16667"/>
              <a:gd name="adj5" fmla="val -83171"/>
              <a:gd name="adj6" fmla="val -5579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bar</a:t>
            </a:r>
            <a:endParaRPr lang="en-US" dirty="0"/>
          </a:p>
        </p:txBody>
      </p:sp>
      <p:sp>
        <p:nvSpPr>
          <p:cNvPr id="12" name="Line Callout 2 (Accent Bar) 11"/>
          <p:cNvSpPr/>
          <p:nvPr/>
        </p:nvSpPr>
        <p:spPr>
          <a:xfrm>
            <a:off x="2667000" y="4953000"/>
            <a:ext cx="1560786" cy="771349"/>
          </a:xfrm>
          <a:prstGeom prst="accentCallout2">
            <a:avLst>
              <a:gd name="adj1" fmla="val 18750"/>
              <a:gd name="adj2" fmla="val -8333"/>
              <a:gd name="adj3" fmla="val 18750"/>
              <a:gd name="adj4" fmla="val -16667"/>
              <a:gd name="adj5" fmla="val 148571"/>
              <a:gd name="adj6" fmla="val -569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in active cell</a:t>
            </a:r>
            <a:endParaRPr lang="en-US" dirty="0"/>
          </a:p>
        </p:txBody>
      </p:sp>
    </p:spTree>
    <p:extLst>
      <p:ext uri="{BB962C8B-B14F-4D97-AF65-F5344CB8AC3E}">
        <p14:creationId xmlns:p14="http://schemas.microsoft.com/office/powerpoint/2010/main" val="346287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87445"/>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7</a:t>
            </a:fld>
            <a:endParaRPr lang="en-US"/>
          </a:p>
        </p:txBody>
      </p:sp>
      <p:pic>
        <p:nvPicPr>
          <p:cNvPr id="6" name="Picture 5" descr="taking-it-further.png"/>
          <p:cNvPicPr>
            <a:picLocks noChangeAspect="1"/>
          </p:cNvPicPr>
          <p:nvPr/>
        </p:nvPicPr>
        <p:blipFill>
          <a:blip r:embed="rId4" cstate="print"/>
          <a:stretch>
            <a:fillRect/>
          </a:stretch>
        </p:blipFill>
        <p:spPr>
          <a:xfrm>
            <a:off x="618871" y="1735003"/>
            <a:ext cx="2940959" cy="465652"/>
          </a:xfrm>
          <a:prstGeom prst="rect">
            <a:avLst/>
          </a:prstGeom>
        </p:spPr>
      </p:pic>
      <p:sp>
        <p:nvSpPr>
          <p:cNvPr id="7" name="Rounded Rectangle 6"/>
          <p:cNvSpPr/>
          <p:nvPr/>
        </p:nvSpPr>
        <p:spPr>
          <a:xfrm>
            <a:off x="442889" y="2362200"/>
            <a:ext cx="8243911" cy="37936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70C0"/>
                </a:solidFill>
              </a:rPr>
              <a:t>Calculating in </a:t>
            </a:r>
            <a:r>
              <a:rPr lang="en-US" sz="2800" b="1" dirty="0" smtClean="0">
                <a:solidFill>
                  <a:srgbClr val="0070C0"/>
                </a:solidFill>
              </a:rPr>
              <a:t>Excel  </a:t>
            </a:r>
            <a:r>
              <a:rPr lang="en-US" sz="2800" dirty="0" err="1" smtClean="0">
                <a:solidFill>
                  <a:prstClr val="black">
                    <a:tint val="75000"/>
                  </a:prstClr>
                </a:solidFill>
              </a:rPr>
              <a:t>Excel</a:t>
            </a:r>
            <a:r>
              <a:rPr lang="en-US" sz="2800" dirty="0" smtClean="0">
                <a:solidFill>
                  <a:prstClr val="black">
                    <a:tint val="75000"/>
                  </a:prstClr>
                </a:solidFill>
              </a:rPr>
              <a:t> </a:t>
            </a:r>
            <a:r>
              <a:rPr lang="en-US" sz="2800" dirty="0">
                <a:solidFill>
                  <a:prstClr val="black">
                    <a:tint val="75000"/>
                  </a:prstClr>
                </a:solidFill>
              </a:rPr>
              <a:t>follows </a:t>
            </a:r>
            <a:r>
              <a:rPr lang="en-US" sz="2800" dirty="0" smtClean="0">
                <a:solidFill>
                  <a:prstClr val="black">
                    <a:tint val="75000"/>
                  </a:prstClr>
                </a:solidFill>
              </a:rPr>
              <a:t>the standard </a:t>
            </a:r>
            <a:r>
              <a:rPr lang="en-US" sz="2800" dirty="0">
                <a:solidFill>
                  <a:prstClr val="black">
                    <a:tint val="75000"/>
                  </a:prstClr>
                </a:solidFill>
              </a:rPr>
              <a:t>mathematical order of </a:t>
            </a:r>
            <a:r>
              <a:rPr lang="en-US" sz="2800" dirty="0" smtClean="0">
                <a:solidFill>
                  <a:prstClr val="black">
                    <a:tint val="75000"/>
                  </a:prstClr>
                </a:solidFill>
              </a:rPr>
              <a:t>operations when evaluating </a:t>
            </a:r>
            <a:r>
              <a:rPr lang="en-US" sz="2800" dirty="0">
                <a:solidFill>
                  <a:prstClr val="black">
                    <a:tint val="75000"/>
                  </a:prstClr>
                </a:solidFill>
              </a:rPr>
              <a:t>formulas. </a:t>
            </a:r>
            <a:r>
              <a:rPr lang="en-US" sz="2800" dirty="0" smtClean="0">
                <a:solidFill>
                  <a:prstClr val="black">
                    <a:tint val="75000"/>
                  </a:prstClr>
                </a:solidFill>
              </a:rPr>
              <a:t>This </a:t>
            </a:r>
            <a:r>
              <a:rPr lang="en-US" sz="2800" dirty="0">
                <a:solidFill>
                  <a:prstClr val="black">
                    <a:tint val="75000"/>
                  </a:prstClr>
                </a:solidFill>
              </a:rPr>
              <a:t>means </a:t>
            </a:r>
            <a:r>
              <a:rPr lang="en-US" sz="2800" dirty="0" smtClean="0">
                <a:solidFill>
                  <a:prstClr val="black">
                    <a:tint val="75000"/>
                  </a:prstClr>
                </a:solidFill>
              </a:rPr>
              <a:t>that Excel </a:t>
            </a:r>
            <a:r>
              <a:rPr lang="en-US" sz="2800" dirty="0">
                <a:solidFill>
                  <a:prstClr val="black">
                    <a:tint val="75000"/>
                  </a:prstClr>
                </a:solidFill>
              </a:rPr>
              <a:t>performs multiplication (*) and </a:t>
            </a:r>
            <a:r>
              <a:rPr lang="en-US" sz="2800" dirty="0" smtClean="0">
                <a:solidFill>
                  <a:prstClr val="black">
                    <a:tint val="75000"/>
                  </a:prstClr>
                </a:solidFill>
              </a:rPr>
              <a:t>division (/) </a:t>
            </a:r>
            <a:r>
              <a:rPr lang="en-US" sz="2800" dirty="0">
                <a:solidFill>
                  <a:prstClr val="black">
                    <a:tint val="75000"/>
                  </a:prstClr>
                </a:solidFill>
              </a:rPr>
              <a:t>before performing addition (+) </a:t>
            </a:r>
            <a:r>
              <a:rPr lang="en-US" sz="2800" dirty="0" smtClean="0">
                <a:solidFill>
                  <a:prstClr val="black">
                    <a:tint val="75000"/>
                  </a:prstClr>
                </a:solidFill>
              </a:rPr>
              <a:t>and subtraction (-). If </a:t>
            </a:r>
            <a:r>
              <a:rPr lang="en-US" sz="2800" dirty="0">
                <a:solidFill>
                  <a:prstClr val="black">
                    <a:tint val="75000"/>
                  </a:prstClr>
                </a:solidFill>
              </a:rPr>
              <a:t>the operator precedence </a:t>
            </a:r>
            <a:r>
              <a:rPr lang="en-US" sz="2800" dirty="0" smtClean="0">
                <a:solidFill>
                  <a:prstClr val="black">
                    <a:tint val="75000"/>
                  </a:prstClr>
                </a:solidFill>
              </a:rPr>
              <a:t>is the </a:t>
            </a:r>
            <a:r>
              <a:rPr lang="en-US" sz="2800" dirty="0">
                <a:solidFill>
                  <a:prstClr val="black">
                    <a:tint val="75000"/>
                  </a:prstClr>
                </a:solidFill>
              </a:rPr>
              <a:t>same, </a:t>
            </a:r>
            <a:r>
              <a:rPr lang="en-US" sz="2800" dirty="0" smtClean="0">
                <a:solidFill>
                  <a:prstClr val="black">
                    <a:tint val="75000"/>
                  </a:prstClr>
                </a:solidFill>
              </a:rPr>
              <a:t>Excel </a:t>
            </a:r>
            <a:r>
              <a:rPr lang="en-US" sz="2800" dirty="0">
                <a:solidFill>
                  <a:prstClr val="black">
                    <a:tint val="75000"/>
                  </a:prstClr>
                </a:solidFill>
              </a:rPr>
              <a:t>calculates from left to </a:t>
            </a:r>
            <a:r>
              <a:rPr lang="en-US" sz="2800" dirty="0" smtClean="0">
                <a:solidFill>
                  <a:prstClr val="black">
                    <a:tint val="75000"/>
                  </a:prstClr>
                </a:solidFill>
              </a:rPr>
              <a:t>right. Adding parentheses </a:t>
            </a:r>
            <a:r>
              <a:rPr lang="en-US" sz="2800" dirty="0">
                <a:solidFill>
                  <a:prstClr val="black">
                    <a:tint val="75000"/>
                  </a:prstClr>
                </a:solidFill>
              </a:rPr>
              <a:t>enables you to </a:t>
            </a:r>
            <a:r>
              <a:rPr lang="en-US" sz="2800" dirty="0" smtClean="0">
                <a:solidFill>
                  <a:prstClr val="black">
                    <a:tint val="75000"/>
                  </a:prstClr>
                </a:solidFill>
              </a:rPr>
              <a:t>control the  calculation </a:t>
            </a:r>
            <a:r>
              <a:rPr lang="en-US" sz="2800" dirty="0">
                <a:solidFill>
                  <a:prstClr val="black">
                    <a:tint val="75000"/>
                  </a:prstClr>
                </a:solidFill>
              </a:rPr>
              <a:t>order.</a:t>
            </a:r>
          </a:p>
        </p:txBody>
      </p:sp>
    </p:spTree>
    <p:extLst>
      <p:ext uri="{BB962C8B-B14F-4D97-AF65-F5344CB8AC3E}">
        <p14:creationId xmlns:p14="http://schemas.microsoft.com/office/powerpoint/2010/main" val="416570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8</a:t>
            </a:fld>
            <a:endParaRPr lang="en-US"/>
          </a:p>
        </p:txBody>
      </p:sp>
      <p:sp>
        <p:nvSpPr>
          <p:cNvPr id="6" name="Content Placeholder 4"/>
          <p:cNvSpPr>
            <a:spLocks noGrp="1"/>
          </p:cNvSpPr>
          <p:nvPr>
            <p:ph idx="1"/>
          </p:nvPr>
        </p:nvSpPr>
        <p:spPr>
          <a:xfrm>
            <a:off x="457200" y="1676400"/>
            <a:ext cx="8229600" cy="4678363"/>
          </a:xfrm>
        </p:spPr>
        <p:txBody>
          <a:bodyPr>
            <a:noAutofit/>
          </a:bodyPr>
          <a:lstStyle/>
          <a:p>
            <a:pPr>
              <a:lnSpc>
                <a:spcPct val="110000"/>
              </a:lnSpc>
              <a:spcAft>
                <a:spcPts val="600"/>
              </a:spcAft>
            </a:pPr>
            <a:r>
              <a:rPr lang="en-US" sz="2300" dirty="0" smtClean="0"/>
              <a:t>Select the cell in which you wish to enter the function.</a:t>
            </a:r>
          </a:p>
          <a:p>
            <a:pPr>
              <a:lnSpc>
                <a:spcPct val="110000"/>
              </a:lnSpc>
              <a:spcAft>
                <a:spcPts val="600"/>
              </a:spcAft>
            </a:pPr>
            <a:r>
              <a:rPr lang="en-US" sz="2300" dirty="0" smtClean="0"/>
              <a:t>To add the current date function,  type </a:t>
            </a:r>
            <a:r>
              <a:rPr lang="en-US" sz="2300" dirty="0" smtClean="0">
                <a:solidFill>
                  <a:srgbClr val="FA007D"/>
                </a:solidFill>
              </a:rPr>
              <a:t>=TODAY</a:t>
            </a:r>
            <a:r>
              <a:rPr lang="en-US" sz="2300" dirty="0" smtClean="0"/>
              <a:t> in the Formula bar.</a:t>
            </a:r>
          </a:p>
          <a:p>
            <a:pPr>
              <a:lnSpc>
                <a:spcPct val="110000"/>
              </a:lnSpc>
              <a:spcAft>
                <a:spcPts val="600"/>
              </a:spcAft>
            </a:pPr>
            <a:r>
              <a:rPr lang="en-US" sz="2300" dirty="0" smtClean="0"/>
              <a:t>Press Enter to finish. The current date appears in the active cell.</a:t>
            </a:r>
          </a:p>
          <a:p>
            <a:pPr>
              <a:lnSpc>
                <a:spcPct val="110000"/>
              </a:lnSpc>
              <a:spcAft>
                <a:spcPts val="600"/>
              </a:spcAft>
            </a:pPr>
            <a:r>
              <a:rPr lang="en-US" sz="2300" dirty="0" smtClean="0"/>
              <a:t>Again click in a cell to make it active.</a:t>
            </a:r>
          </a:p>
          <a:p>
            <a:pPr>
              <a:lnSpc>
                <a:spcPct val="110000"/>
              </a:lnSpc>
              <a:spcAft>
                <a:spcPts val="600"/>
              </a:spcAft>
            </a:pPr>
            <a:r>
              <a:rPr lang="en-US" sz="2300" dirty="0" smtClean="0"/>
              <a:t>Type </a:t>
            </a:r>
            <a:r>
              <a:rPr lang="en-US" sz="2300" dirty="0" smtClean="0">
                <a:solidFill>
                  <a:srgbClr val="FA007D"/>
                </a:solidFill>
              </a:rPr>
              <a:t>=SUM</a:t>
            </a:r>
            <a:r>
              <a:rPr lang="en-US" sz="2300" dirty="0" smtClean="0"/>
              <a:t> in the active cell.</a:t>
            </a:r>
          </a:p>
          <a:p>
            <a:pPr>
              <a:lnSpc>
                <a:spcPct val="110000"/>
              </a:lnSpc>
              <a:spcAft>
                <a:spcPts val="600"/>
              </a:spcAft>
            </a:pPr>
            <a:r>
              <a:rPr lang="en-US" sz="2300" dirty="0" smtClean="0"/>
              <a:t>Drag to select the range you wish to sum.</a:t>
            </a:r>
          </a:p>
          <a:p>
            <a:r>
              <a:rPr lang="en-US" sz="2300" dirty="0"/>
              <a:t>Click the Formula bar Enter button (looks like a check mark) to the left </a:t>
            </a:r>
            <a:r>
              <a:rPr lang="en-US" sz="2300" dirty="0" smtClean="0"/>
              <a:t>of the </a:t>
            </a:r>
            <a:r>
              <a:rPr lang="en-US" sz="2300" dirty="0"/>
              <a:t>formula to finish entering the formula that </a:t>
            </a:r>
            <a:r>
              <a:rPr lang="en-US" sz="2300" dirty="0" smtClean="0"/>
              <a:t>sums. </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2</a:t>
            </a:r>
            <a:r>
              <a:rPr lang="en-US" sz="3600" b="1" dirty="0" smtClean="0"/>
              <a:t>: Enter a Function</a:t>
            </a:r>
            <a:endParaRPr lang="en-US" sz="3600" b="1" dirty="0"/>
          </a:p>
        </p:txBody>
      </p:sp>
    </p:spTree>
    <p:extLst>
      <p:ext uri="{BB962C8B-B14F-4D97-AF65-F5344CB8AC3E}">
        <p14:creationId xmlns:p14="http://schemas.microsoft.com/office/powerpoint/2010/main" val="3702021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9</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0635"/>
            <a:ext cx="8458200" cy="657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2209800" y="457200"/>
            <a:ext cx="1828800" cy="685800"/>
          </a:xfrm>
          <a:prstGeom prst="accentCallout2">
            <a:avLst>
              <a:gd name="adj1" fmla="val 18750"/>
              <a:gd name="adj2" fmla="val -8333"/>
              <a:gd name="adj3" fmla="val 18750"/>
              <a:gd name="adj4" fmla="val -16667"/>
              <a:gd name="adj5" fmla="val 121919"/>
              <a:gd name="adj6" fmla="val -2623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bar Enter button</a:t>
            </a:r>
            <a:endParaRPr lang="en-US" dirty="0"/>
          </a:p>
        </p:txBody>
      </p:sp>
      <p:sp>
        <p:nvSpPr>
          <p:cNvPr id="12" name="Line Callout 2 (Accent Bar) 11"/>
          <p:cNvSpPr/>
          <p:nvPr/>
        </p:nvSpPr>
        <p:spPr>
          <a:xfrm>
            <a:off x="4190999" y="1600200"/>
            <a:ext cx="1828801" cy="762000"/>
          </a:xfrm>
          <a:prstGeom prst="accentCallout2">
            <a:avLst>
              <a:gd name="adj1" fmla="val 18750"/>
              <a:gd name="adj2" fmla="val -8333"/>
              <a:gd name="adj3" fmla="val 18750"/>
              <a:gd name="adj4" fmla="val -16667"/>
              <a:gd name="adj5" fmla="val -33168"/>
              <a:gd name="adj6" fmla="val -9448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Formula bar displays  function</a:t>
            </a:r>
            <a:endParaRPr lang="en-US" dirty="0"/>
          </a:p>
        </p:txBody>
      </p:sp>
      <p:sp>
        <p:nvSpPr>
          <p:cNvPr id="7" name="Line Callout 2 (Accent Bar) 6"/>
          <p:cNvSpPr/>
          <p:nvPr/>
        </p:nvSpPr>
        <p:spPr>
          <a:xfrm>
            <a:off x="3634001" y="4419600"/>
            <a:ext cx="2133600" cy="641403"/>
          </a:xfrm>
          <a:prstGeom prst="accentCallout2">
            <a:avLst>
              <a:gd name="adj1" fmla="val 18750"/>
              <a:gd name="adj2" fmla="val -8333"/>
              <a:gd name="adj3" fmla="val 18750"/>
              <a:gd name="adj4" fmla="val -16667"/>
              <a:gd name="adj5" fmla="val 73679"/>
              <a:gd name="adj6" fmla="val -6584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cell with function</a:t>
            </a:r>
            <a:endParaRPr lang="en-US" dirty="0"/>
          </a:p>
        </p:txBody>
      </p:sp>
      <p:sp>
        <p:nvSpPr>
          <p:cNvPr id="11" name="Line Callout 2 (Accent Bar) 10"/>
          <p:cNvSpPr/>
          <p:nvPr/>
        </p:nvSpPr>
        <p:spPr>
          <a:xfrm>
            <a:off x="3467100" y="3069717"/>
            <a:ext cx="2133600" cy="641403"/>
          </a:xfrm>
          <a:prstGeom prst="accentCallout2">
            <a:avLst>
              <a:gd name="adj1" fmla="val 18750"/>
              <a:gd name="adj2" fmla="val -8333"/>
              <a:gd name="adj3" fmla="val 18750"/>
              <a:gd name="adj4" fmla="val -16667"/>
              <a:gd name="adj5" fmla="val 73679"/>
              <a:gd name="adj6" fmla="val -6584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Drag to select range to sum</a:t>
            </a:r>
            <a:endParaRPr lang="en-US" dirty="0"/>
          </a:p>
        </p:txBody>
      </p:sp>
    </p:spTree>
    <p:extLst>
      <p:ext uri="{BB962C8B-B14F-4D97-AF65-F5344CB8AC3E}">
        <p14:creationId xmlns:p14="http://schemas.microsoft.com/office/powerpoint/2010/main" val="127196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3714</Words>
  <Application>Microsoft Office PowerPoint</Application>
  <PresentationFormat>On-screen Show (4:3)</PresentationFormat>
  <Paragraphs>321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Microsoft Excel 2010</vt:lpstr>
      <vt:lpstr>Working with Formulas and Functions</vt:lpstr>
      <vt:lpstr>PowerPoint Presentation</vt:lpstr>
      <vt:lpstr>PowerPoint Presentation</vt:lpstr>
      <vt:lpstr>Skill 1: Enter a Formula</vt:lpstr>
      <vt:lpstr>PowerPoint Presentation</vt:lpstr>
      <vt:lpstr>PowerPoint Presentation</vt:lpstr>
      <vt:lpstr>Skill 2: Enter a Function</vt:lpstr>
      <vt:lpstr>PowerPoint Presentation</vt:lpstr>
      <vt:lpstr>Skill 3: Insert a Function</vt:lpstr>
      <vt:lpstr>PowerPoint Presentation</vt:lpstr>
      <vt:lpstr>PowerPoint Presentation</vt:lpstr>
      <vt:lpstr>PowerPoint Presentation</vt:lpstr>
      <vt:lpstr>Skill 4: Use AutoSum</vt:lpstr>
      <vt:lpstr>PowerPoint Presentation</vt:lpstr>
      <vt:lpstr>PowerPoint Presentation</vt:lpstr>
      <vt:lpstr>PowerPoint Presentation</vt:lpstr>
      <vt:lpstr>Skill 5: Use Absolute and Relative Cell References </vt:lpstr>
      <vt:lpstr>PowerPoint Presentation</vt:lpstr>
      <vt:lpstr>PowerPoint Presentation</vt:lpstr>
      <vt:lpstr>Skill 6: Copy and Paste Cell Contents</vt:lpstr>
      <vt:lpstr>PowerPoint Presentation</vt:lpstr>
      <vt:lpstr>PowerPoint Presentation</vt:lpstr>
      <vt:lpstr>Skill 7: Edit Cell Contents</vt:lpstr>
      <vt:lpstr>PowerPoint Presentation</vt:lpstr>
      <vt:lpstr>PowerPoint Presentation</vt:lpstr>
      <vt:lpstr>Skill 8: Use Show Formulas</vt:lpstr>
      <vt:lpstr>PowerPoint Presentation</vt:lpstr>
      <vt:lpstr>PowerPoint Presentation</vt:lpstr>
      <vt:lpstr>PowerPoint Presentation</vt:lpstr>
      <vt:lpstr>Tasks 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 User</dc:creator>
  <cp:lastModifiedBy>BOwens</cp:lastModifiedBy>
  <cp:revision>80</cp:revision>
  <dcterms:created xsi:type="dcterms:W3CDTF">2010-11-30T04:18:53Z</dcterms:created>
  <dcterms:modified xsi:type="dcterms:W3CDTF">2011-01-24T17:14:05Z</dcterms:modified>
</cp:coreProperties>
</file>