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9" r:id="rId2"/>
    <p:sldId id="261" r:id="rId3"/>
    <p:sldId id="257" r:id="rId4"/>
    <p:sldId id="258" r:id="rId5"/>
    <p:sldId id="262" r:id="rId6"/>
    <p:sldId id="263" r:id="rId7"/>
    <p:sldId id="264" r:id="rId8"/>
    <p:sldId id="260" r:id="rId9"/>
    <p:sldId id="265" r:id="rId10"/>
    <p:sldId id="266" r:id="rId11"/>
    <p:sldId id="267" r:id="rId12"/>
    <p:sldId id="268" r:id="rId13"/>
    <p:sldId id="269" r:id="rId14"/>
    <p:sldId id="270" r:id="rId15"/>
    <p:sldId id="271" r:id="rId16"/>
    <p:sldId id="272" r:id="rId17"/>
    <p:sldId id="29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2"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eferred Customer" initials="P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9" autoAdjust="0"/>
  </p:normalViewPr>
  <p:slideViewPr>
    <p:cSldViewPr>
      <p:cViewPr>
        <p:scale>
          <a:sx n="72" d="100"/>
          <a:sy n="72" d="100"/>
        </p:scale>
        <p:origin x="-466" y="1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E33A6-CDB1-4129-9F34-AF594B281822}"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85968-F2E9-42F9-8DCF-43DB9A55C82C}" type="slidenum">
              <a:rPr lang="en-US" smtClean="0"/>
              <a:pPr/>
              <a:t>‹#›</a:t>
            </a:fld>
            <a:endParaRPr lang="en-US"/>
          </a:p>
        </p:txBody>
      </p:sp>
    </p:spTree>
    <p:extLst>
      <p:ext uri="{BB962C8B-B14F-4D97-AF65-F5344CB8AC3E}">
        <p14:creationId xmlns:p14="http://schemas.microsoft.com/office/powerpoint/2010/main" val="10290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a:t>
            </a:r>
            <a:r>
              <a:rPr lang="en-US" baseline="0" dirty="0" smtClean="0"/>
              <a:t> 6, you learn about Microsoft Excel 2010. Chapter 1 covers creating an Excel Workbook including entering data and navigating. Chapter 2 deals with performing calculations. In Chapter 3, you use formatting tools to add visual appeal and finally, in Chapter 4, you will learn about working with charts and graphs.</a:t>
            </a:r>
            <a:endParaRPr lang="en-US" dirty="0" smtClean="0"/>
          </a:p>
          <a:p>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a:t>
            </a:fld>
            <a:endParaRPr lang="en-US"/>
          </a:p>
        </p:txBody>
      </p:sp>
    </p:spTree>
    <p:extLst>
      <p:ext uri="{BB962C8B-B14F-4D97-AF65-F5344CB8AC3E}">
        <p14:creationId xmlns:p14="http://schemas.microsoft.com/office/powerpoint/2010/main" val="31268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M6-C1-S2-ExhibitPlan.xlsx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see that the text in the active cell is listed in the Formula bar. The entire content of a data cell will be displayed in the worksheet even if it is too long to fit in the cell, as long as the next cell is empty. The Name box shows the cell address of the active cell. You can also see that the range E5:G7 has text and yellow fill. Notice that the Sheet 3 tab is selected.</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10</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Check to see how many rows and columns are in your Excel worksheet by opening a blank workbook and then pressing End + Right Arrow.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Tip: </a:t>
            </a:r>
            <a:r>
              <a:rPr lang="en-US" sz="1200" b="0" i="0" u="none" strike="noStrike" kern="1200" baseline="0" dirty="0" smtClean="0">
                <a:solidFill>
                  <a:schemeClr val="tx1"/>
                </a:solidFill>
                <a:latin typeface="+mn-lt"/>
                <a:ea typeface="+mn-ea"/>
                <a:cs typeface="+mn-cs"/>
              </a:rPr>
              <a:t>You can use capital or lowercase letters for cell names. </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11</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Phone numbers are usually entered with hyphens or other characters and are treated as text. Numbers are numeric entries, including whole numbers (15) and decimal values (2.5). You can enter numbers that have certain characteristics, such as currency symbols or a number of decimal places. You enter dates in typical date formats, with hyphens (4-1-13) or slashes (4/1/13).</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12</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M6-C1-S3-ExhibitPlan.xlsx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length of the entries in column A required that the column be resized to accommodate them. Move the mouse pointer up over the divider line to the right of a column header and double-click to resize a column. Excel will automatically reformat a date.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(Spelling errors will be corrected later!)</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13</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pound sign display feature (######) is designed to keep readers of the data from being mislead seeing only a portion of a number. Increase the column width for the cell contents to display properly. </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14</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Click the Auto Fill Options button that appears after a fill if you want to change the fill, for example, if you want to fill formatting only or if you want to copy cells rather than fill a series. Excel will not fill all times correctly. It fills </a:t>
            </a:r>
            <a:r>
              <a:rPr lang="en-US" sz="1200" b="0" i="1" u="none" strike="noStrike" kern="1200" baseline="0" dirty="0" smtClean="0">
                <a:solidFill>
                  <a:schemeClr val="tx1"/>
                </a:solidFill>
                <a:latin typeface="+mn-lt"/>
                <a:ea typeface="+mn-ea"/>
                <a:cs typeface="+mn-cs"/>
              </a:rPr>
              <a:t>12 p.m. </a:t>
            </a:r>
            <a:r>
              <a:rPr lang="en-US" sz="1200" b="0" i="0" u="none" strike="noStrike" kern="1200" baseline="0" dirty="0" smtClean="0">
                <a:solidFill>
                  <a:schemeClr val="tx1"/>
                </a:solidFill>
                <a:latin typeface="+mn-lt"/>
                <a:ea typeface="+mn-ea"/>
                <a:cs typeface="+mn-cs"/>
              </a:rPr>
              <a:t>and then </a:t>
            </a:r>
            <a:r>
              <a:rPr lang="en-US" sz="1200" b="0" i="1" u="none" strike="noStrike" kern="1200" baseline="0" dirty="0" smtClean="0">
                <a:solidFill>
                  <a:schemeClr val="tx1"/>
                </a:solidFill>
                <a:latin typeface="+mn-lt"/>
                <a:ea typeface="+mn-ea"/>
                <a:cs typeface="+mn-cs"/>
              </a:rPr>
              <a:t>13 p.m.</a:t>
            </a:r>
            <a:r>
              <a:rPr lang="en-US" sz="1200" b="0" i="0" u="none" strike="noStrike" kern="1200" baseline="0" dirty="0" smtClean="0">
                <a:solidFill>
                  <a:schemeClr val="tx1"/>
                </a:solidFill>
                <a:latin typeface="+mn-lt"/>
                <a:ea typeface="+mn-ea"/>
                <a:cs typeface="+mn-cs"/>
              </a:rPr>
              <a:t>, an obvious error. </a:t>
            </a:r>
            <a:r>
              <a:rPr lang="en-US" sz="1200" b="1" i="0" u="none" strike="noStrike" kern="1200" baseline="0" dirty="0" smtClean="0">
                <a:solidFill>
                  <a:schemeClr val="tx1"/>
                </a:solidFill>
                <a:latin typeface="+mn-lt"/>
                <a:ea typeface="+mn-ea"/>
                <a:cs typeface="+mn-cs"/>
              </a:rPr>
              <a:t>Tip:</a:t>
            </a:r>
            <a:r>
              <a:rPr lang="en-US" sz="1200" b="1"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type some number formats, such as dollar signs and percent signs, when entering the numbers, or you can apply number formatting later.</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15</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M6-C1-S4-ExhibitPlan.xlsx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text in D17:J17 was completed using the Auto Fill feature. In D18:J18 and D19:J19, the text was completed using the Fill button in the Editing group in the Home tab and selecting the Right option.  </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16</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17</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Spell Check in Excel works just as it does in Word. Since it only reviews text entries, it cannot ensure that you have entered numbers and dates correctly. The spelling check starts from the active cell, and Excel displays a message when it needs to return to the beginning of the sheet.  </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18</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in</a:t>
            </a:r>
            <a:r>
              <a:rPr lang="en-US" baseline="0" dirty="0" smtClean="0"/>
              <a:t> </a:t>
            </a:r>
            <a:r>
              <a:rPr lang="en-US" sz="1200" b="1" i="0" u="none" strike="noStrike" kern="1200" baseline="0" dirty="0" smtClean="0">
                <a:solidFill>
                  <a:schemeClr val="tx1"/>
                </a:solidFill>
                <a:latin typeface="+mn-lt"/>
                <a:ea typeface="+mn-ea"/>
                <a:cs typeface="+mn-cs"/>
              </a:rPr>
              <a:t>M6-C1-S5-ExhibitPlan.xlsx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misspelled text has been corrected using the Spell Check feature.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Spell Check shortcut is F7 on your keyboard.</a:t>
            </a: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A91FD1F-72DF-4B8E-AE3B-AF1198490249}" type="slidenum">
              <a:rPr lang="en-US" smtClean="0"/>
              <a:pPr/>
              <a:t>19</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create a workbook file in Excel, you should take the time to plan how you will organize the data on the worksheets. To do so, consider the source data you will use and the results you want to produce. Once you have entered and organized data on the worksheets, you can make any necessary calculations. If your worksheet includes an area where the user enters values to be calculated by Excel, position those input cells in a prominent location—usually near the top of the worksheet. Apply formatting that prompts the user for entries. </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a:t>
            </a:fld>
            <a:endParaRPr lang="en-US"/>
          </a:p>
        </p:txBody>
      </p:sp>
    </p:spTree>
    <p:extLst>
      <p:ext uri="{BB962C8B-B14F-4D97-AF65-F5344CB8AC3E}">
        <p14:creationId xmlns:p14="http://schemas.microsoft.com/office/powerpoint/2010/main" val="1903091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customize the AutoCorrect feature, click the File tab and then click the Options button. Click </a:t>
            </a:r>
            <a:r>
              <a:rPr lang="en-US" sz="1200" b="0" i="1" u="none" strike="noStrike" kern="1200" baseline="0" dirty="0" smtClean="0">
                <a:solidFill>
                  <a:schemeClr val="tx1"/>
                </a:solidFill>
                <a:latin typeface="+mn-lt"/>
                <a:ea typeface="+mn-ea"/>
                <a:cs typeface="+mn-cs"/>
              </a:rPr>
              <a:t>Proofing </a:t>
            </a:r>
            <a:r>
              <a:rPr lang="en-US" sz="1200" b="0" i="0" u="none" strike="noStrike" kern="1200" baseline="0" dirty="0" smtClean="0">
                <a:solidFill>
                  <a:schemeClr val="tx1"/>
                </a:solidFill>
                <a:latin typeface="+mn-lt"/>
                <a:ea typeface="+mn-ea"/>
                <a:cs typeface="+mn-cs"/>
              </a:rPr>
              <a:t>at the left side of the Excel Options dialog box, and then click the AutoCorrect Options button in the right-hand panel. In the AutoCorrect tab of the AutoCorrect dialog box, type your frequent typo (such as </a:t>
            </a:r>
            <a:r>
              <a:rPr lang="en-US" sz="1200" b="0" i="1" u="none" strike="noStrike" kern="1200" baseline="0" dirty="0" err="1" smtClean="0">
                <a:solidFill>
                  <a:schemeClr val="tx1"/>
                </a:solidFill>
                <a:latin typeface="+mn-lt"/>
                <a:ea typeface="+mn-ea"/>
                <a:cs typeface="+mn-cs"/>
              </a:rPr>
              <a:t>Simth</a:t>
            </a:r>
            <a:r>
              <a:rPr lang="en-US" sz="1200" b="0" i="0" u="none" strike="noStrike" kern="1200" baseline="0" dirty="0" smtClean="0">
                <a:solidFill>
                  <a:schemeClr val="tx1"/>
                </a:solidFill>
                <a:latin typeface="+mn-lt"/>
                <a:ea typeface="+mn-ea"/>
                <a:cs typeface="+mn-cs"/>
              </a:rPr>
              <a:t>) in the </a:t>
            </a:r>
            <a:r>
              <a:rPr lang="en-US" sz="1200" b="0" i="1" u="none" strike="noStrike" kern="1200" baseline="0" dirty="0" smtClean="0">
                <a:solidFill>
                  <a:schemeClr val="tx1"/>
                </a:solidFill>
                <a:latin typeface="+mn-lt"/>
                <a:ea typeface="+mn-ea"/>
                <a:cs typeface="+mn-cs"/>
              </a:rPr>
              <a:t>Replace </a:t>
            </a:r>
            <a:r>
              <a:rPr lang="en-US" sz="1200" b="0" i="0" u="none" strike="noStrike" kern="1200" baseline="0" dirty="0" smtClean="0">
                <a:solidFill>
                  <a:schemeClr val="tx1"/>
                </a:solidFill>
                <a:latin typeface="+mn-lt"/>
                <a:ea typeface="+mn-ea"/>
                <a:cs typeface="+mn-cs"/>
              </a:rPr>
              <a:t>text box and type the correction (</a:t>
            </a:r>
            <a:r>
              <a:rPr lang="en-US" sz="1200" b="0" i="1" u="none" strike="noStrike" kern="1200" baseline="0" dirty="0" smtClean="0">
                <a:solidFill>
                  <a:schemeClr val="tx1"/>
                </a:solidFill>
                <a:latin typeface="+mn-lt"/>
                <a:ea typeface="+mn-ea"/>
                <a:cs typeface="+mn-cs"/>
              </a:rPr>
              <a:t>Smith </a:t>
            </a:r>
            <a:r>
              <a:rPr lang="en-US" sz="1200" b="0" i="0" u="none" strike="noStrike" kern="1200" baseline="0" dirty="0" smtClean="0">
                <a:solidFill>
                  <a:schemeClr val="tx1"/>
                </a:solidFill>
                <a:latin typeface="+mn-lt"/>
                <a:ea typeface="+mn-ea"/>
                <a:cs typeface="+mn-cs"/>
              </a:rPr>
              <a:t>in this instance) in the </a:t>
            </a:r>
            <a:r>
              <a:rPr lang="en-US" sz="1200" b="0" i="1" u="none" strike="noStrike" kern="1200" baseline="0" dirty="0" smtClean="0">
                <a:solidFill>
                  <a:schemeClr val="tx1"/>
                </a:solidFill>
                <a:latin typeface="+mn-lt"/>
                <a:ea typeface="+mn-ea"/>
                <a:cs typeface="+mn-cs"/>
              </a:rPr>
              <a:t>With </a:t>
            </a:r>
            <a:r>
              <a:rPr lang="en-US" sz="1200" b="0" i="0" u="none" strike="noStrike" kern="1200" baseline="0" dirty="0" smtClean="0">
                <a:solidFill>
                  <a:schemeClr val="tx1"/>
                </a:solidFill>
                <a:latin typeface="+mn-lt"/>
                <a:ea typeface="+mn-ea"/>
                <a:cs typeface="+mn-cs"/>
              </a:rPr>
              <a:t>text box. Click Add and then click OK twice.</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20</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insert and delete rows and columns within your data to rearrange the data or make room for new data.  Excel removes the row immediately and does not display a warning that you will be deleting the contents of the row. Before deleting rows and columns, save your worksheet. Make sure to check the rows and columns before you delete them to be sure you will not be losing important data. If you accidentally delete the wrong row or column, immediately click the Undo button on the Quick Access toolbar to restore the deleted content.</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21</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a:t>
            </a:r>
            <a:r>
              <a:rPr lang="en-US" baseline="0" dirty="0" smtClean="0"/>
              <a:t> </a:t>
            </a:r>
            <a:r>
              <a:rPr lang="en-US" sz="1200" b="1" i="0" u="none" strike="noStrike" kern="1200" baseline="0" dirty="0" smtClean="0">
                <a:solidFill>
                  <a:schemeClr val="tx1"/>
                </a:solidFill>
                <a:latin typeface="+mn-lt"/>
                <a:ea typeface="+mn-ea"/>
                <a:cs typeface="+mn-cs"/>
              </a:rPr>
              <a:t>M6-C1-S6-ExhibitPlan.xlsx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column D has been deleted. The text in the Expanded table has shifted to the left.</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22</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Excel worksheet always has the same number of rows and columns. When you insert and delete rows and columns, you are simply changing where the blank rows and columns appear in the sheet.</a:t>
            </a:r>
            <a:endParaRPr lang="en-US" dirty="0" smtClean="0"/>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23</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Excel workbook enables you to have dozens of sheets. You can create a sheet for each one or copy an existing sheet to a new sheet for editing. You also can delete sheets with old data you no longer need.</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24</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M6-C1-S7-ExhibitPlan.xlsx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Sheet1 has been copied as Sheet1 (2). You can also right-click a sheet tab and click </a:t>
            </a:r>
            <a:r>
              <a:rPr lang="en-US" sz="1200" b="0" i="1" u="none" strike="noStrike" kern="1200" baseline="0" dirty="0" smtClean="0">
                <a:solidFill>
                  <a:schemeClr val="tx1"/>
                </a:solidFill>
                <a:latin typeface="+mn-lt"/>
                <a:ea typeface="+mn-ea"/>
                <a:cs typeface="+mn-cs"/>
              </a:rPr>
              <a:t>Insert</a:t>
            </a:r>
            <a:r>
              <a:rPr lang="en-US" sz="1200" b="0" i="0" u="none" strike="noStrike" kern="1200" baseline="0" dirty="0" smtClean="0">
                <a:solidFill>
                  <a:schemeClr val="tx1"/>
                </a:solidFill>
                <a:latin typeface="+mn-lt"/>
                <a:ea typeface="+mn-ea"/>
                <a:cs typeface="+mn-cs"/>
              </a:rPr>
              <a:t> or </a:t>
            </a:r>
            <a:r>
              <a:rPr lang="en-US" sz="1200" b="0" i="1" u="none" strike="noStrike" kern="1200" baseline="0" dirty="0" smtClean="0">
                <a:solidFill>
                  <a:schemeClr val="tx1"/>
                </a:solidFill>
                <a:latin typeface="+mn-lt"/>
                <a:ea typeface="+mn-ea"/>
                <a:cs typeface="+mn-cs"/>
              </a:rPr>
              <a:t>Delete </a:t>
            </a:r>
            <a:r>
              <a:rPr lang="en-US" sz="1200" b="0" i="0" u="none" strike="noStrike" kern="1200" baseline="0" dirty="0" smtClean="0">
                <a:solidFill>
                  <a:schemeClr val="tx1"/>
                </a:solidFill>
                <a:latin typeface="+mn-lt"/>
                <a:ea typeface="+mn-ea"/>
                <a:cs typeface="+mn-cs"/>
              </a:rPr>
              <a:t>in the pop-up menu. The shortcut for Add a New Sheet is Shift + F11.</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25</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action enables you to reuse data in other workbook files using a method that is faster than copying and pasting. </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26</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Use the worksheet tab to rename the worksheet. A sheet name can be up to 31 characters and can contain most characters on the keyboard, including spaces. Only a handful of characters, such as / (slash), \ (backslash), * (asterisk), ’ (apostrophe), and : (colon) are not allowed in worksheet names.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27</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M6-C1-S8-ExhibitPlan.xlsx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Sheet1 has been renamed Plan. If you give each worksheet a unique name that identifies its contents, you will know which tab to click to find the data you need.</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28</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goal of adding worksheets and color coding sheet tabs is to make information easier to find.  </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29</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chapter in the Excel module deals with creating</a:t>
            </a:r>
            <a:r>
              <a:rPr lang="en-US" baseline="0" dirty="0" smtClean="0"/>
              <a:t> an Excel workbook.</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3</a:t>
            </a:fld>
            <a:endParaRPr lang="en-US"/>
          </a:p>
        </p:txBody>
      </p:sp>
    </p:spTree>
    <p:extLst>
      <p:ext uri="{BB962C8B-B14F-4D97-AF65-F5344CB8AC3E}">
        <p14:creationId xmlns:p14="http://schemas.microsoft.com/office/powerpoint/2010/main" val="2453608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Handing out printouts is sometimes the most convenient way to collectively review information in a meeting and other situations.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30</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Page Layout tab also offers settings for orientation and margins. Click the Page Setup dialog box launcher to open the Page Setup dialog box, where you can work with additional settings, such as page scaling.</a:t>
            </a:r>
          </a:p>
        </p:txBody>
      </p:sp>
      <p:sp>
        <p:nvSpPr>
          <p:cNvPr id="4" name="Slide Number Placeholder 3"/>
          <p:cNvSpPr>
            <a:spLocks noGrp="1"/>
          </p:cNvSpPr>
          <p:nvPr>
            <p:ph type="sldNum" sz="quarter" idx="10"/>
          </p:nvPr>
        </p:nvSpPr>
        <p:spPr/>
        <p:txBody>
          <a:bodyPr/>
          <a:lstStyle/>
          <a:p>
            <a:fld id="{5A91FD1F-72DF-4B8E-AE3B-AF1198490249}" type="slidenum">
              <a:rPr lang="en-US" smtClean="0"/>
              <a:pPr/>
              <a:t>31</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solidFill>
                  <a:srgbClr val="005FD4"/>
                </a:solidFill>
                <a:latin typeface="MyriadPro-Regular"/>
              </a:rPr>
              <a:t>Click the Insert tab and then click the Header &amp; Footer button in the Text group. Type information in the placeholders that appear on the worksheet for the header or footer, or use the choices in the Header &amp; Footer Tools Design tab to insert elements such as page numbers and the file name. You also can use the Header button and Footer button drop-down lists in the Header &amp; Footer group to add predefined text to the selected header or footer area. Note that adding a header or a footer switches the workbook to Page Layout view, so click the View tab and click Normal in the Workbook Views group to return to the Normal view.</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32</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5 after you believe that you know the correct answer. The correct answer will be displayed. Then click the Answer button for Question 6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a:p>
            <a:pPr algn="l"/>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33</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a summary of the Excel Chapter 1 tasks.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34</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is about creating a worksheet and entering text, values, and dates.</a:t>
            </a:r>
            <a:r>
              <a:rPr lang="en-US" baseline="0" dirty="0" smtClean="0"/>
              <a:t> You will use Spell Check and Auto Fill and insert and delete columns and rows. Finally you will explore printing options.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4</a:t>
            </a:fld>
            <a:endParaRPr lang="en-US"/>
          </a:p>
        </p:txBody>
      </p:sp>
    </p:spTree>
    <p:extLst>
      <p:ext uri="{BB962C8B-B14F-4D97-AF65-F5344CB8AC3E}">
        <p14:creationId xmlns:p14="http://schemas.microsoft.com/office/powerpoint/2010/main" val="365507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chapter, you learn how to enter data and navigate in Excel. Excel arranges data in cells. To move from one piece of data to another you move from cell to cell. Because you will be dealing with different types of data—numbers, text, and dates—you will learn how to enter each type of data to ensure that your calculations work. There are tools and tricks to help you out, such as automatically filling entries, quickly adding rows or columns, or checking the spelling of cell contents. You can add sheets to a file, or workbook, and name and rename sheets as needed so that the data is easy to find and work with. Finally, you will learn how to set up and print a worksheet.</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5</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start Excel, a blank file opens, called a </a:t>
            </a:r>
            <a:r>
              <a:rPr lang="en-US" sz="1200" b="0" i="1" u="none" strike="noStrike" kern="1200" baseline="0" dirty="0" smtClean="0">
                <a:solidFill>
                  <a:schemeClr val="tx1"/>
                </a:solidFill>
                <a:latin typeface="+mn-lt"/>
                <a:ea typeface="+mn-ea"/>
                <a:cs typeface="+mn-cs"/>
              </a:rPr>
              <a:t>workbook</a:t>
            </a:r>
            <a:r>
              <a:rPr lang="en-US" sz="1200" b="0" i="0" u="none" strike="noStrike" kern="1200" baseline="0" dirty="0" smtClean="0">
                <a:solidFill>
                  <a:schemeClr val="tx1"/>
                </a:solidFill>
                <a:latin typeface="+mn-lt"/>
                <a:ea typeface="+mn-ea"/>
                <a:cs typeface="+mn-cs"/>
              </a:rPr>
              <a:t>.  Each newly created workbook holds </a:t>
            </a:r>
            <a:r>
              <a:rPr lang="en-US" sz="1200" b="0" i="1" u="none" strike="noStrike" kern="1200" baseline="0" dirty="0" smtClean="0">
                <a:solidFill>
                  <a:schemeClr val="tx1"/>
                </a:solidFill>
                <a:latin typeface="+mn-lt"/>
                <a:ea typeface="+mn-ea"/>
                <a:cs typeface="+mn-cs"/>
              </a:rPr>
              <a:t>three worksheets </a:t>
            </a:r>
            <a:r>
              <a:rPr lang="en-US" sz="1200" b="0" i="0" u="none" strike="noStrike" kern="1200" baseline="0" dirty="0" smtClean="0">
                <a:solidFill>
                  <a:schemeClr val="tx1"/>
                </a:solidFill>
                <a:latin typeface="+mn-lt"/>
                <a:ea typeface="+mn-ea"/>
                <a:cs typeface="+mn-cs"/>
              </a:rPr>
              <a:t>of information. The single, capital letters across the top of the worksheet are </a:t>
            </a:r>
            <a:r>
              <a:rPr lang="en-US" sz="1200" b="0" i="1" u="none" strike="noStrike" kern="1200" baseline="0" dirty="0" smtClean="0">
                <a:solidFill>
                  <a:schemeClr val="tx1"/>
                </a:solidFill>
                <a:latin typeface="+mn-lt"/>
                <a:ea typeface="+mn-ea"/>
                <a:cs typeface="+mn-cs"/>
              </a:rPr>
              <a:t>column headings </a:t>
            </a:r>
            <a:r>
              <a:rPr lang="en-US" sz="1200" b="0" i="0" u="none" strike="noStrike" kern="1200" baseline="0" dirty="0" smtClean="0">
                <a:solidFill>
                  <a:schemeClr val="tx1"/>
                </a:solidFill>
                <a:latin typeface="+mn-lt"/>
                <a:ea typeface="+mn-ea"/>
                <a:cs typeface="+mn-cs"/>
              </a:rPr>
              <a:t>that identify each column. The numbers down the left side are </a:t>
            </a:r>
            <a:r>
              <a:rPr lang="en-US" sz="1200" b="0" i="1" u="none" strike="noStrike" kern="1200" baseline="0" dirty="0" smtClean="0">
                <a:solidFill>
                  <a:schemeClr val="tx1"/>
                </a:solidFill>
                <a:latin typeface="+mn-lt"/>
                <a:ea typeface="+mn-ea"/>
                <a:cs typeface="+mn-cs"/>
              </a:rPr>
              <a:t>row headings </a:t>
            </a:r>
            <a:r>
              <a:rPr lang="en-US" sz="1200" b="0" i="0" u="none" strike="noStrike" kern="1200" baseline="0" dirty="0" smtClean="0">
                <a:solidFill>
                  <a:schemeClr val="tx1"/>
                </a:solidFill>
                <a:latin typeface="+mn-lt"/>
                <a:ea typeface="+mn-ea"/>
                <a:cs typeface="+mn-cs"/>
              </a:rPr>
              <a:t>that identify each row. The intersection of each row and column is a </a:t>
            </a:r>
            <a:r>
              <a:rPr lang="en-US" sz="1200" b="0" i="1" u="none" strike="noStrike" kern="1200" baseline="0" dirty="0" smtClean="0">
                <a:solidFill>
                  <a:schemeClr val="tx1"/>
                </a:solidFill>
                <a:latin typeface="+mn-lt"/>
                <a:ea typeface="+mn-ea"/>
                <a:cs typeface="+mn-cs"/>
              </a:rPr>
              <a:t>cell</a:t>
            </a:r>
            <a:r>
              <a:rPr lang="en-US" sz="1200" b="0" i="0" u="none" strike="noStrike" kern="1200" baseline="0" dirty="0" smtClean="0">
                <a:solidFill>
                  <a:schemeClr val="tx1"/>
                </a:solidFill>
                <a:latin typeface="+mn-lt"/>
                <a:ea typeface="+mn-ea"/>
                <a:cs typeface="+mn-cs"/>
              </a:rPr>
              <a:t>, into which you can type an entry. An entry can be a data value like a name, number, or date, or a formula that instructs Excel to perform a calculation. As you work, a heavy black border appears around the </a:t>
            </a:r>
            <a:r>
              <a:rPr lang="en-US" sz="1200" b="0" i="1" u="none" strike="noStrike" kern="1200" baseline="0" dirty="0" smtClean="0">
                <a:solidFill>
                  <a:schemeClr val="tx1"/>
                </a:solidFill>
                <a:latin typeface="+mn-lt"/>
                <a:ea typeface="+mn-ea"/>
                <a:cs typeface="+mn-cs"/>
              </a:rPr>
              <a:t>active cell</a:t>
            </a:r>
            <a:r>
              <a:rPr lang="en-US" sz="1200" b="0" i="0" u="none" strike="noStrike" kern="1200" baseline="0" dirty="0" smtClean="0">
                <a:solidFill>
                  <a:schemeClr val="tx1"/>
                </a:solidFill>
                <a:latin typeface="+mn-lt"/>
                <a:ea typeface="+mn-ea"/>
                <a:cs typeface="+mn-cs"/>
              </a:rPr>
              <a:t>. You can only make entries in the active cell. You also can select a </a:t>
            </a:r>
            <a:r>
              <a:rPr lang="en-US" sz="1200" b="0" i="1" u="none" strike="noStrike" kern="1200" baseline="0" dirty="0" smtClean="0">
                <a:solidFill>
                  <a:schemeClr val="tx1"/>
                </a:solidFill>
                <a:latin typeface="+mn-lt"/>
                <a:ea typeface="+mn-ea"/>
                <a:cs typeface="+mn-cs"/>
              </a:rPr>
              <a:t>range </a:t>
            </a:r>
            <a:r>
              <a:rPr lang="en-US" sz="1200" b="0" i="0" u="none" strike="noStrike" kern="1200" baseline="0" dirty="0" smtClean="0">
                <a:solidFill>
                  <a:schemeClr val="tx1"/>
                </a:solidFill>
                <a:latin typeface="+mn-lt"/>
                <a:ea typeface="+mn-ea"/>
                <a:cs typeface="+mn-cs"/>
              </a:rPr>
              <a:t>of cells.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you have made cell entries, you can use the Formula bar that is located above the column headings to view and work with the entered data.</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6</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M6-C1-S1-ExhibitPlan, </a:t>
            </a:r>
            <a:r>
              <a:rPr lang="en-US" sz="1200" b="0" i="0" u="none" strike="noStrike" kern="1200" baseline="0" dirty="0" smtClean="0">
                <a:solidFill>
                  <a:schemeClr val="tx1"/>
                </a:solidFill>
                <a:latin typeface="+mn-lt"/>
                <a:ea typeface="+mn-ea"/>
                <a:cs typeface="+mn-cs"/>
              </a:rPr>
              <a:t>you can see that the active cell is highlighted with a black border and the cell name appears in the Name box next to the Formula bar. Click any cell that is visible on-screen to select and make it the active cell.  Notice when you are scrolling that the selected cell does not change. </a:t>
            </a:r>
          </a:p>
        </p:txBody>
      </p:sp>
      <p:sp>
        <p:nvSpPr>
          <p:cNvPr id="4" name="Slide Number Placeholder 3"/>
          <p:cNvSpPr>
            <a:spLocks noGrp="1"/>
          </p:cNvSpPr>
          <p:nvPr>
            <p:ph type="sldNum" sz="quarter" idx="10"/>
          </p:nvPr>
        </p:nvSpPr>
        <p:spPr/>
        <p:txBody>
          <a:bodyPr/>
          <a:lstStyle/>
          <a:p>
            <a:fld id="{5A91FD1F-72DF-4B8E-AE3B-AF1198490249}" type="slidenum">
              <a:rPr lang="en-US" smtClean="0"/>
              <a:pPr/>
              <a:t>7</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To select a range, press the left mouse button and drag over the range or click the upper left cell and Shift + click the lower right cell.</a:t>
            </a:r>
            <a:endParaRPr lang="en-US" b="0" dirty="0" smtClean="0"/>
          </a:p>
          <a:p>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8</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the Name box to go to a cell or range. </a:t>
            </a:r>
            <a:r>
              <a:rPr lang="en-US" sz="1200" b="0" i="0" u="none" strike="noStrike" kern="1200" baseline="0" dirty="0" smtClean="0">
                <a:solidFill>
                  <a:schemeClr val="tx1"/>
                </a:solidFill>
                <a:latin typeface="+mn-lt"/>
                <a:ea typeface="+mn-ea"/>
                <a:cs typeface="+mn-cs"/>
              </a:rPr>
              <a:t>Understanding cell and range addresses is also important when building formulas.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9</a:t>
            </a:fld>
            <a:endParaRPr lang="en-US"/>
          </a:p>
        </p:txBody>
      </p:sp>
    </p:spTree>
    <p:extLst>
      <p:ext uri="{BB962C8B-B14F-4D97-AF65-F5344CB8AC3E}">
        <p14:creationId xmlns:p14="http://schemas.microsoft.com/office/powerpoint/2010/main" val="10296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416757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272290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94940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134565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41081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6011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a:t>
            </a:r>
            <a:endParaRPr lang="en-US"/>
          </a:p>
        </p:txBody>
      </p:sp>
      <p:sp>
        <p:nvSpPr>
          <p:cNvPr id="8" name="Footer Placeholder 7"/>
          <p:cNvSpPr>
            <a:spLocks noGrp="1"/>
          </p:cNvSpPr>
          <p:nvPr>
            <p:ph type="ftr" sz="quarter" idx="11"/>
          </p:nvPr>
        </p:nvSpPr>
        <p:spPr/>
        <p:txBody>
          <a:bodyPr/>
          <a:lstStyle/>
          <a:p>
            <a:r>
              <a:rPr lang="en-US" smtClean="0"/>
              <a:t>© Paradigm Publishing, Inc.</a:t>
            </a:r>
            <a:endParaRPr lang="en-US"/>
          </a:p>
        </p:txBody>
      </p:sp>
      <p:sp>
        <p:nvSpPr>
          <p:cNvPr id="9" name="Slide Number Placeholder 8"/>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81382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4" name="Footer Placeholder 3"/>
          <p:cNvSpPr>
            <a:spLocks noGrp="1"/>
          </p:cNvSpPr>
          <p:nvPr>
            <p:ph type="ftr" sz="quarter" idx="11"/>
          </p:nvPr>
        </p:nvSpPr>
        <p:spPr/>
        <p:txBody>
          <a:bodyPr/>
          <a:lstStyle/>
          <a:p>
            <a:r>
              <a:rPr lang="en-US" smtClean="0"/>
              <a:t>© Paradigm Publishing, Inc.</a:t>
            </a:r>
            <a:endParaRPr lang="en-US"/>
          </a:p>
        </p:txBody>
      </p:sp>
      <p:sp>
        <p:nvSpPr>
          <p:cNvPr id="5" name="Slide Number Placeholder 4"/>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126113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Footer Placeholder 2"/>
          <p:cNvSpPr>
            <a:spLocks noGrp="1"/>
          </p:cNvSpPr>
          <p:nvPr>
            <p:ph type="ftr" sz="quarter" idx="11"/>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2347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55170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86409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Paradigm Publishing,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86D01-9746-46FA-9847-BAEC81550012}" type="slidenum">
              <a:rPr lang="en-US" smtClean="0"/>
              <a:pPr/>
              <a:t>‹#›</a:t>
            </a:fld>
            <a:endParaRPr lang="en-US"/>
          </a:p>
        </p:txBody>
      </p:sp>
    </p:spTree>
    <p:extLst>
      <p:ext uri="{BB962C8B-B14F-4D97-AF65-F5344CB8AC3E}">
        <p14:creationId xmlns:p14="http://schemas.microsoft.com/office/powerpoint/2010/main" val="45903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6</a:t>
            </a:r>
            <a:endParaRPr lang="en-US" sz="4500" b="1" dirty="0">
              <a:solidFill>
                <a:schemeClr val="bg1"/>
              </a:solidFill>
              <a:latin typeface="Arial Narrow"/>
              <a:cs typeface="Arial Narrow"/>
            </a:endParaRPr>
          </a:p>
        </p:txBody>
      </p:sp>
      <p:sp>
        <p:nvSpPr>
          <p:cNvPr id="4" name="Title 1"/>
          <p:cNvSpPr>
            <a:spLocks noGrp="1"/>
          </p:cNvSpPr>
          <p:nvPr>
            <p:ph type="title"/>
          </p:nvPr>
        </p:nvSpPr>
        <p:spPr>
          <a:xfrm>
            <a:off x="2868817" y="274638"/>
            <a:ext cx="5817982" cy="1143000"/>
          </a:xfrm>
        </p:spPr>
        <p:txBody>
          <a:bodyPr/>
          <a:lstStyle/>
          <a:p>
            <a:r>
              <a:rPr lang="en-US" dirty="0" smtClean="0"/>
              <a:t>Microsoft Excel 2010</a:t>
            </a:r>
            <a:endParaRPr lang="en-US" dirty="0"/>
          </a:p>
        </p:txBody>
      </p:sp>
      <p:sp>
        <p:nvSpPr>
          <p:cNvPr id="7" name="Content Placeholder 2"/>
          <p:cNvSpPr>
            <a:spLocks noGrp="1"/>
          </p:cNvSpPr>
          <p:nvPr>
            <p:ph idx="1"/>
          </p:nvPr>
        </p:nvSpPr>
        <p:spPr>
          <a:xfrm>
            <a:off x="591207" y="2133600"/>
            <a:ext cx="7961585" cy="3665484"/>
          </a:xfrm>
        </p:spPr>
        <p:txBody>
          <a:bodyPr>
            <a:normAutofit/>
          </a:bodyPr>
          <a:lstStyle/>
          <a:p>
            <a:pPr marL="0" indent="0">
              <a:buNone/>
            </a:pPr>
            <a:r>
              <a:rPr lang="en-US" sz="3600" dirty="0" smtClean="0"/>
              <a:t>Chapter 1: Creating an Excel Workbook</a:t>
            </a:r>
          </a:p>
          <a:p>
            <a:pPr marL="2065338" indent="-2065338">
              <a:buNone/>
            </a:pPr>
            <a:r>
              <a:rPr lang="en-US" sz="3600" dirty="0" smtClean="0"/>
              <a:t>Chapter 2: Working with Formulas and Functions</a:t>
            </a:r>
          </a:p>
          <a:p>
            <a:pPr marL="0" indent="0">
              <a:buNone/>
            </a:pPr>
            <a:r>
              <a:rPr lang="en-US" sz="3600" dirty="0" smtClean="0"/>
              <a:t>Chapter 3: Formatting Cells</a:t>
            </a:r>
          </a:p>
          <a:p>
            <a:pPr marL="0" indent="0">
              <a:buNone/>
            </a:pPr>
            <a:r>
              <a:rPr lang="en-US" sz="3600" dirty="0" smtClean="0"/>
              <a:t>Chapter 4: Working with Charts</a:t>
            </a:r>
            <a:endParaRPr lang="en-US" sz="3600" dirty="0"/>
          </a:p>
        </p:txBody>
      </p:sp>
      <p:sp>
        <p:nvSpPr>
          <p:cNvPr id="9" name="Slide Number Placeholder 6"/>
          <p:cNvSpPr>
            <a:spLocks noGrp="1"/>
          </p:cNvSpPr>
          <p:nvPr>
            <p:ph type="sldNum" sz="quarter" idx="12"/>
          </p:nvPr>
        </p:nvSpPr>
        <p:spPr>
          <a:xfrm>
            <a:off x="6553200" y="6356350"/>
            <a:ext cx="2133600" cy="365125"/>
          </a:xfrm>
        </p:spPr>
        <p:txBody>
          <a:bodyPr/>
          <a:lstStyle/>
          <a:p>
            <a:fld id="{C1881F87-F1D1-4E82-B161-792A900F0BBC}" type="slidenum">
              <a:rPr lang="en-US" smtClean="0"/>
              <a:pPr/>
              <a:t>1</a:t>
            </a:fld>
            <a:endParaRPr lang="en-US" dirty="0"/>
          </a:p>
        </p:txBody>
      </p:sp>
      <p:sp>
        <p:nvSpPr>
          <p:cNvPr id="2" name="Date Placeholder 1"/>
          <p:cNvSpPr>
            <a:spLocks noGrp="1"/>
          </p:cNvSpPr>
          <p:nvPr>
            <p:ph type="dt" sz="half" idx="10"/>
          </p:nvPr>
        </p:nvSpPr>
        <p:spPr/>
        <p:txBody>
          <a:bodyPr/>
          <a:lstStyle/>
          <a:p>
            <a:r>
              <a:rPr lang="en-US" smtClean="0"/>
              <a:t>© Paradigm Publishing, Inc.</a:t>
            </a:r>
            <a:endParaRPr lang="en-US" dirty="0"/>
          </a:p>
        </p:txBody>
      </p:sp>
    </p:spTree>
    <p:extLst>
      <p:ext uri="{BB962C8B-B14F-4D97-AF65-F5344CB8AC3E}">
        <p14:creationId xmlns:p14="http://schemas.microsoft.com/office/powerpoint/2010/main" val="3103675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10</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0480"/>
            <a:ext cx="8762999" cy="653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2 (Accent Bar) 8"/>
          <p:cNvSpPr/>
          <p:nvPr/>
        </p:nvSpPr>
        <p:spPr>
          <a:xfrm>
            <a:off x="2057400" y="1612642"/>
            <a:ext cx="1752600" cy="574242"/>
          </a:xfrm>
          <a:prstGeom prst="accentCallout2">
            <a:avLst>
              <a:gd name="adj1" fmla="val 18750"/>
              <a:gd name="adj2" fmla="val -8333"/>
              <a:gd name="adj3" fmla="val 21246"/>
              <a:gd name="adj4" fmla="val -28826"/>
              <a:gd name="adj5" fmla="val 37974"/>
              <a:gd name="adj6" fmla="val -6721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Text in active cell</a:t>
            </a:r>
            <a:endParaRPr lang="en-US" dirty="0"/>
          </a:p>
        </p:txBody>
      </p:sp>
      <p:sp>
        <p:nvSpPr>
          <p:cNvPr id="12" name="Line Callout 2 (Accent Bar) 11"/>
          <p:cNvSpPr/>
          <p:nvPr/>
        </p:nvSpPr>
        <p:spPr>
          <a:xfrm>
            <a:off x="3352800" y="488036"/>
            <a:ext cx="1560786" cy="588579"/>
          </a:xfrm>
          <a:prstGeom prst="accentCallout2">
            <a:avLst>
              <a:gd name="adj1" fmla="val 18750"/>
              <a:gd name="adj2" fmla="val -8333"/>
              <a:gd name="adj3" fmla="val 18750"/>
              <a:gd name="adj4" fmla="val -16667"/>
              <a:gd name="adj5" fmla="val 148571"/>
              <a:gd name="adj6" fmla="val -5690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Formula bar displays entry</a:t>
            </a:r>
            <a:endParaRPr lang="en-US" dirty="0"/>
          </a:p>
        </p:txBody>
      </p:sp>
      <p:sp>
        <p:nvSpPr>
          <p:cNvPr id="7" name="Line Callout 2 (Accent Bar) 6"/>
          <p:cNvSpPr/>
          <p:nvPr/>
        </p:nvSpPr>
        <p:spPr>
          <a:xfrm>
            <a:off x="4267200" y="3092396"/>
            <a:ext cx="2133600" cy="946203"/>
          </a:xfrm>
          <a:prstGeom prst="accentCallout2">
            <a:avLst>
              <a:gd name="adj1" fmla="val 18750"/>
              <a:gd name="adj2" fmla="val -8333"/>
              <a:gd name="adj3" fmla="val 18750"/>
              <a:gd name="adj4" fmla="val -16667"/>
              <a:gd name="adj5" fmla="val -17490"/>
              <a:gd name="adj6" fmla="val -4805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Range E5:G7 with text and yellow fill</a:t>
            </a:r>
            <a:endParaRPr lang="en-US" dirty="0"/>
          </a:p>
        </p:txBody>
      </p:sp>
      <p:sp>
        <p:nvSpPr>
          <p:cNvPr id="14" name="Line Callout 2 (Accent Bar) 13"/>
          <p:cNvSpPr/>
          <p:nvPr/>
        </p:nvSpPr>
        <p:spPr>
          <a:xfrm>
            <a:off x="1277007" y="488035"/>
            <a:ext cx="1313793" cy="426365"/>
          </a:xfrm>
          <a:prstGeom prst="accentCallout2">
            <a:avLst>
              <a:gd name="adj1" fmla="val 18750"/>
              <a:gd name="adj2" fmla="val -8333"/>
              <a:gd name="adj3" fmla="val 18750"/>
              <a:gd name="adj4" fmla="val -16667"/>
              <a:gd name="adj5" fmla="val 209969"/>
              <a:gd name="adj6" fmla="val -3472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Name box</a:t>
            </a:r>
            <a:endParaRPr lang="en-US" dirty="0"/>
          </a:p>
        </p:txBody>
      </p:sp>
      <p:sp>
        <p:nvSpPr>
          <p:cNvPr id="15" name="Line Callout 2 (Accent Bar) 14"/>
          <p:cNvSpPr/>
          <p:nvPr/>
        </p:nvSpPr>
        <p:spPr>
          <a:xfrm>
            <a:off x="2590800" y="5486400"/>
            <a:ext cx="1560786" cy="588579"/>
          </a:xfrm>
          <a:prstGeom prst="accentCallout2">
            <a:avLst>
              <a:gd name="adj1" fmla="val 18750"/>
              <a:gd name="adj2" fmla="val -8333"/>
              <a:gd name="adj3" fmla="val 18750"/>
              <a:gd name="adj4" fmla="val -16667"/>
              <a:gd name="adj5" fmla="val 148571"/>
              <a:gd name="adj6" fmla="val -5690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Active Sheet tab</a:t>
            </a:r>
            <a:endParaRPr lang="en-US" dirty="0"/>
          </a:p>
        </p:txBody>
      </p:sp>
    </p:spTree>
    <p:extLst>
      <p:ext uri="{BB962C8B-B14F-4D97-AF65-F5344CB8AC3E}">
        <p14:creationId xmlns:p14="http://schemas.microsoft.com/office/powerpoint/2010/main" val="1271964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11</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519089" y="2590800"/>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Exploring a Worksheet </a:t>
            </a:r>
            <a:r>
              <a:rPr lang="en-US" sz="3200" b="1" dirty="0" smtClean="0">
                <a:solidFill>
                  <a:srgbClr val="0070C0"/>
                </a:solidFill>
              </a:rPr>
              <a:t> </a:t>
            </a:r>
            <a:r>
              <a:rPr lang="en-US" sz="3200" dirty="0" smtClean="0">
                <a:solidFill>
                  <a:prstClr val="black">
                    <a:tint val="75000"/>
                  </a:prstClr>
                </a:solidFill>
              </a:rPr>
              <a:t>A worksheet contains </a:t>
            </a:r>
            <a:r>
              <a:rPr lang="en-US" sz="3200" dirty="0">
                <a:solidFill>
                  <a:prstClr val="black">
                    <a:tint val="75000"/>
                  </a:prstClr>
                </a:solidFill>
              </a:rPr>
              <a:t>a fixed number of columns </a:t>
            </a:r>
            <a:r>
              <a:rPr lang="en-US" sz="3200" dirty="0" smtClean="0">
                <a:solidFill>
                  <a:prstClr val="black">
                    <a:tint val="75000"/>
                  </a:prstClr>
                </a:solidFill>
              </a:rPr>
              <a:t>and rows</a:t>
            </a:r>
            <a:r>
              <a:rPr lang="en-US" sz="3200" dirty="0">
                <a:solidFill>
                  <a:prstClr val="black">
                    <a:tint val="75000"/>
                  </a:prstClr>
                </a:solidFill>
              </a:rPr>
              <a:t>, the exact count depending upon </a:t>
            </a:r>
            <a:r>
              <a:rPr lang="en-US" sz="3200" dirty="0" smtClean="0">
                <a:solidFill>
                  <a:prstClr val="black">
                    <a:tint val="75000"/>
                  </a:prstClr>
                </a:solidFill>
              </a:rPr>
              <a:t>the amount </a:t>
            </a:r>
            <a:r>
              <a:rPr lang="en-US" sz="3200" dirty="0">
                <a:solidFill>
                  <a:prstClr val="black">
                    <a:tint val="75000"/>
                  </a:prstClr>
                </a:solidFill>
              </a:rPr>
              <a:t>of RAM available to your computer</a:t>
            </a:r>
            <a:r>
              <a:rPr lang="en-US" sz="3200" dirty="0" smtClean="0">
                <a:solidFill>
                  <a:prstClr val="black">
                    <a:tint val="75000"/>
                  </a:prstClr>
                </a:solidFill>
              </a:rPr>
              <a:t>. Cells </a:t>
            </a:r>
            <a:r>
              <a:rPr lang="en-US" sz="3200" dirty="0">
                <a:solidFill>
                  <a:prstClr val="black">
                    <a:tint val="75000"/>
                  </a:prstClr>
                </a:solidFill>
              </a:rPr>
              <a:t>within a worksheet can </a:t>
            </a:r>
            <a:r>
              <a:rPr lang="en-US" sz="3200" dirty="0" smtClean="0">
                <a:solidFill>
                  <a:prstClr val="black">
                    <a:tint val="75000"/>
                  </a:prstClr>
                </a:solidFill>
              </a:rPr>
              <a:t>contain numbers </a:t>
            </a:r>
            <a:r>
              <a:rPr lang="en-US" sz="3200" dirty="0">
                <a:solidFill>
                  <a:prstClr val="black">
                    <a:tint val="75000"/>
                  </a:prstClr>
                </a:solidFill>
              </a:rPr>
              <a:t>and dates in various formats, text</a:t>
            </a:r>
            <a:r>
              <a:rPr lang="en-US" sz="3200" dirty="0" smtClean="0">
                <a:solidFill>
                  <a:prstClr val="black">
                    <a:tint val="75000"/>
                  </a:prstClr>
                </a:solidFill>
              </a:rPr>
              <a:t>, and </a:t>
            </a:r>
            <a:r>
              <a:rPr lang="en-US" sz="3200" dirty="0">
                <a:solidFill>
                  <a:prstClr val="black">
                    <a:tint val="75000"/>
                  </a:prstClr>
                </a:solidFill>
              </a:rPr>
              <a:t>formulas using arithmetic </a:t>
            </a:r>
            <a:r>
              <a:rPr lang="en-US" sz="3200" dirty="0" smtClean="0">
                <a:solidFill>
                  <a:prstClr val="black">
                    <a:tint val="75000"/>
                  </a:prstClr>
                </a:solidFill>
              </a:rPr>
              <a:t>operators or </a:t>
            </a:r>
            <a:r>
              <a:rPr lang="en-US" sz="3200" dirty="0">
                <a:solidFill>
                  <a:prstClr val="black">
                    <a:tint val="75000"/>
                  </a:prstClr>
                </a:solidFill>
              </a:rPr>
              <a:t>functions.</a:t>
            </a:r>
          </a:p>
        </p:txBody>
      </p:sp>
    </p:spTree>
    <p:extLst>
      <p:ext uri="{BB962C8B-B14F-4D97-AF65-F5344CB8AC3E}">
        <p14:creationId xmlns:p14="http://schemas.microsoft.com/office/powerpoint/2010/main" val="1548320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12</a:t>
            </a:fld>
            <a:endParaRPr lang="en-US"/>
          </a:p>
        </p:txBody>
      </p:sp>
      <p:sp>
        <p:nvSpPr>
          <p:cNvPr id="6" name="Content Placeholder 4"/>
          <p:cNvSpPr>
            <a:spLocks noGrp="1"/>
          </p:cNvSpPr>
          <p:nvPr>
            <p:ph idx="1"/>
          </p:nvPr>
        </p:nvSpPr>
        <p:spPr>
          <a:xfrm>
            <a:off x="457200" y="1828800"/>
            <a:ext cx="8229600" cy="4525963"/>
          </a:xfrm>
        </p:spPr>
        <p:txBody>
          <a:bodyPr>
            <a:normAutofit fontScale="92500" lnSpcReduction="20000"/>
          </a:bodyPr>
          <a:lstStyle/>
          <a:p>
            <a:pPr>
              <a:lnSpc>
                <a:spcPct val="110000"/>
              </a:lnSpc>
              <a:spcAft>
                <a:spcPts val="600"/>
              </a:spcAft>
            </a:pPr>
            <a:r>
              <a:rPr lang="en-US" dirty="0" smtClean="0"/>
              <a:t>Each cell on a worksheet</a:t>
            </a:r>
          </a:p>
          <a:p>
            <a:pPr lvl="1">
              <a:lnSpc>
                <a:spcPct val="110000"/>
              </a:lnSpc>
              <a:spcAft>
                <a:spcPts val="600"/>
              </a:spcAft>
            </a:pPr>
            <a:r>
              <a:rPr lang="en-US" dirty="0"/>
              <a:t>c</a:t>
            </a:r>
            <a:r>
              <a:rPr lang="en-US" dirty="0" smtClean="0"/>
              <a:t>an hold a single entry</a:t>
            </a:r>
          </a:p>
          <a:p>
            <a:pPr lvl="1">
              <a:lnSpc>
                <a:spcPct val="110000"/>
              </a:lnSpc>
              <a:spcAft>
                <a:spcPts val="600"/>
              </a:spcAft>
            </a:pPr>
            <a:r>
              <a:rPr lang="en-US" dirty="0"/>
              <a:t>c</a:t>
            </a:r>
            <a:r>
              <a:rPr lang="en-US" dirty="0" smtClean="0"/>
              <a:t>an be text, a date, a value, or a formula that calculates a result</a:t>
            </a:r>
          </a:p>
          <a:p>
            <a:pPr>
              <a:lnSpc>
                <a:spcPct val="110000"/>
              </a:lnSpc>
              <a:spcAft>
                <a:spcPts val="600"/>
              </a:spcAft>
            </a:pPr>
            <a:r>
              <a:rPr lang="en-US" dirty="0" smtClean="0"/>
              <a:t>Text entries</a:t>
            </a:r>
          </a:p>
          <a:p>
            <a:pPr lvl="1">
              <a:lnSpc>
                <a:spcPct val="110000"/>
              </a:lnSpc>
              <a:spcAft>
                <a:spcPts val="600"/>
              </a:spcAft>
            </a:pPr>
            <a:r>
              <a:rPr lang="en-US" dirty="0" smtClean="0"/>
              <a:t>may contain a combination of letters, numbers or symbols </a:t>
            </a:r>
          </a:p>
          <a:p>
            <a:pPr lvl="1">
              <a:lnSpc>
                <a:spcPct val="110000"/>
              </a:lnSpc>
              <a:spcAft>
                <a:spcPts val="600"/>
              </a:spcAft>
            </a:pPr>
            <a:r>
              <a:rPr lang="en-US" dirty="0"/>
              <a:t>a</a:t>
            </a:r>
            <a:r>
              <a:rPr lang="en-US" dirty="0" smtClean="0"/>
              <a:t>re aligned at the left side of the cell by default</a:t>
            </a:r>
          </a:p>
          <a:p>
            <a:pPr>
              <a:lnSpc>
                <a:spcPct val="110000"/>
              </a:lnSpc>
              <a:spcAft>
                <a:spcPts val="600"/>
              </a:spcAft>
            </a:pPr>
            <a:r>
              <a:rPr lang="en-US" dirty="0" smtClean="0"/>
              <a:t>Number entries are right-aligned by default</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a:t>
            </a:r>
            <a:r>
              <a:rPr lang="en-US" sz="3600" b="1" dirty="0"/>
              <a:t>3</a:t>
            </a:r>
            <a:r>
              <a:rPr lang="en-US" sz="3600" b="1" dirty="0" smtClean="0"/>
              <a:t>:  Enter Text, Values, and Dates</a:t>
            </a:r>
            <a:endParaRPr lang="en-US" sz="3600" b="1" dirty="0"/>
          </a:p>
        </p:txBody>
      </p:sp>
    </p:spTree>
    <p:extLst>
      <p:ext uri="{BB962C8B-B14F-4D97-AF65-F5344CB8AC3E}">
        <p14:creationId xmlns:p14="http://schemas.microsoft.com/office/powerpoint/2010/main" val="4059696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13</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45" y="117778"/>
            <a:ext cx="8867955" cy="628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2 (Accent Bar) 8"/>
          <p:cNvSpPr/>
          <p:nvPr/>
        </p:nvSpPr>
        <p:spPr>
          <a:xfrm>
            <a:off x="1891341" y="4249790"/>
            <a:ext cx="1752600" cy="737715"/>
          </a:xfrm>
          <a:prstGeom prst="accentCallout2">
            <a:avLst>
              <a:gd name="adj1" fmla="val 18750"/>
              <a:gd name="adj2" fmla="val -8333"/>
              <a:gd name="adj3" fmla="val 21246"/>
              <a:gd name="adj4" fmla="val -28826"/>
              <a:gd name="adj5" fmla="val -60251"/>
              <a:gd name="adj6" fmla="val -6327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Text added to cells</a:t>
            </a:r>
            <a:endParaRPr lang="en-US" dirty="0"/>
          </a:p>
        </p:txBody>
      </p:sp>
      <p:sp>
        <p:nvSpPr>
          <p:cNvPr id="14" name="Line Callout 2 (Accent Bar) 13"/>
          <p:cNvSpPr/>
          <p:nvPr/>
        </p:nvSpPr>
        <p:spPr>
          <a:xfrm>
            <a:off x="3711514" y="1601655"/>
            <a:ext cx="1533197" cy="585439"/>
          </a:xfrm>
          <a:prstGeom prst="accentCallout2">
            <a:avLst>
              <a:gd name="adj1" fmla="val 18750"/>
              <a:gd name="adj2" fmla="val -8333"/>
              <a:gd name="adj3" fmla="val 18750"/>
              <a:gd name="adj4" fmla="val -16667"/>
              <a:gd name="adj5" fmla="val 91170"/>
              <a:gd name="adj6" fmla="val -10883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Date added to cell</a:t>
            </a:r>
            <a:endParaRPr lang="en-US" dirty="0"/>
          </a:p>
        </p:txBody>
      </p:sp>
      <p:sp>
        <p:nvSpPr>
          <p:cNvPr id="12" name="Line Callout 2 (Accent Bar) 11"/>
          <p:cNvSpPr/>
          <p:nvPr/>
        </p:nvSpPr>
        <p:spPr>
          <a:xfrm>
            <a:off x="2362200" y="533400"/>
            <a:ext cx="1828800" cy="588579"/>
          </a:xfrm>
          <a:prstGeom prst="accentCallout2">
            <a:avLst>
              <a:gd name="adj1" fmla="val 18750"/>
              <a:gd name="adj2" fmla="val -8333"/>
              <a:gd name="adj3" fmla="val 18750"/>
              <a:gd name="adj4" fmla="val -16667"/>
              <a:gd name="adj5" fmla="val 160296"/>
              <a:gd name="adj6" fmla="val -5690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Column resized</a:t>
            </a:r>
            <a:endParaRPr lang="en-US" dirty="0"/>
          </a:p>
        </p:txBody>
      </p:sp>
    </p:spTree>
    <p:extLst>
      <p:ext uri="{BB962C8B-B14F-4D97-AF65-F5344CB8AC3E}">
        <p14:creationId xmlns:p14="http://schemas.microsoft.com/office/powerpoint/2010/main" val="2710942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14</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558486"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Removing ### from a Cell </a:t>
            </a:r>
            <a:r>
              <a:rPr lang="en-US" sz="3200" b="1" dirty="0" smtClean="0">
                <a:solidFill>
                  <a:srgbClr val="0070C0"/>
                </a:solidFill>
              </a:rPr>
              <a:t> </a:t>
            </a:r>
            <a:r>
              <a:rPr lang="en-US" sz="3200" dirty="0" smtClean="0">
                <a:solidFill>
                  <a:prstClr val="black">
                    <a:tint val="75000"/>
                  </a:prstClr>
                </a:solidFill>
              </a:rPr>
              <a:t>In certain situations</a:t>
            </a:r>
            <a:r>
              <a:rPr lang="en-US" sz="3200" dirty="0">
                <a:solidFill>
                  <a:prstClr val="black">
                    <a:tint val="75000"/>
                  </a:prstClr>
                </a:solidFill>
              </a:rPr>
              <a:t>, such as if you enter a very </a:t>
            </a:r>
            <a:r>
              <a:rPr lang="en-US" sz="3200" dirty="0" smtClean="0">
                <a:solidFill>
                  <a:prstClr val="black">
                    <a:tint val="75000"/>
                  </a:prstClr>
                </a:solidFill>
              </a:rPr>
              <a:t>large number </a:t>
            </a:r>
            <a:r>
              <a:rPr lang="en-US" sz="3200" dirty="0">
                <a:solidFill>
                  <a:prstClr val="black">
                    <a:tint val="75000"/>
                  </a:prstClr>
                </a:solidFill>
              </a:rPr>
              <a:t>in a cell, Excel displays a series </a:t>
            </a:r>
            <a:r>
              <a:rPr lang="en-US" sz="3200" dirty="0" smtClean="0">
                <a:solidFill>
                  <a:prstClr val="black">
                    <a:tint val="75000"/>
                  </a:prstClr>
                </a:solidFill>
              </a:rPr>
              <a:t>of pound </a:t>
            </a:r>
            <a:r>
              <a:rPr lang="en-US" sz="3200" dirty="0">
                <a:solidFill>
                  <a:prstClr val="black">
                    <a:tint val="75000"/>
                  </a:prstClr>
                </a:solidFill>
              </a:rPr>
              <a:t>signs (######) rather than the </a:t>
            </a:r>
            <a:r>
              <a:rPr lang="en-US" sz="3200" dirty="0" smtClean="0">
                <a:solidFill>
                  <a:prstClr val="black">
                    <a:tint val="75000"/>
                  </a:prstClr>
                </a:solidFill>
              </a:rPr>
              <a:t>entry itself</a:t>
            </a:r>
            <a:r>
              <a:rPr lang="en-US" sz="3200" dirty="0">
                <a:solidFill>
                  <a:prstClr val="black">
                    <a:tint val="75000"/>
                  </a:prstClr>
                </a:solidFill>
              </a:rPr>
              <a:t>. </a:t>
            </a:r>
            <a:r>
              <a:rPr lang="en-US" sz="3200" dirty="0" smtClean="0">
                <a:solidFill>
                  <a:prstClr val="black">
                    <a:tint val="75000"/>
                  </a:prstClr>
                </a:solidFill>
              </a:rPr>
              <a:t>These </a:t>
            </a:r>
            <a:r>
              <a:rPr lang="en-US" sz="3200" dirty="0">
                <a:solidFill>
                  <a:prstClr val="black">
                    <a:tint val="75000"/>
                  </a:prstClr>
                </a:solidFill>
              </a:rPr>
              <a:t>signs indicate that the </a:t>
            </a:r>
            <a:r>
              <a:rPr lang="en-US" sz="3200" dirty="0" smtClean="0">
                <a:solidFill>
                  <a:prstClr val="black">
                    <a:tint val="75000"/>
                  </a:prstClr>
                </a:solidFill>
              </a:rPr>
              <a:t>numeric entry </a:t>
            </a:r>
            <a:r>
              <a:rPr lang="en-US" sz="3200" dirty="0">
                <a:solidFill>
                  <a:prstClr val="black">
                    <a:tint val="75000"/>
                  </a:prstClr>
                </a:solidFill>
              </a:rPr>
              <a:t>is too wide to display in the cell</a:t>
            </a:r>
            <a:r>
              <a:rPr lang="en-US" sz="3200" dirty="0" smtClean="0">
                <a:solidFill>
                  <a:prstClr val="black">
                    <a:tint val="75000"/>
                  </a:prstClr>
                </a:solidFill>
              </a:rPr>
              <a:t>. </a:t>
            </a:r>
            <a:endParaRPr lang="en-US" sz="3200" dirty="0">
              <a:solidFill>
                <a:prstClr val="black">
                  <a:tint val="75000"/>
                </a:prstClr>
              </a:solidFill>
            </a:endParaRPr>
          </a:p>
        </p:txBody>
      </p:sp>
    </p:spTree>
    <p:extLst>
      <p:ext uri="{BB962C8B-B14F-4D97-AF65-F5344CB8AC3E}">
        <p14:creationId xmlns:p14="http://schemas.microsoft.com/office/powerpoint/2010/main" val="2020871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15</a:t>
            </a:fld>
            <a:endParaRPr lang="en-US"/>
          </a:p>
        </p:txBody>
      </p:sp>
      <p:sp>
        <p:nvSpPr>
          <p:cNvPr id="6" name="Content Placeholder 4"/>
          <p:cNvSpPr>
            <a:spLocks noGrp="1"/>
          </p:cNvSpPr>
          <p:nvPr>
            <p:ph idx="1"/>
          </p:nvPr>
        </p:nvSpPr>
        <p:spPr>
          <a:xfrm>
            <a:off x="457200" y="1828800"/>
            <a:ext cx="8229600" cy="4525963"/>
          </a:xfrm>
        </p:spPr>
        <p:txBody>
          <a:bodyPr>
            <a:normAutofit fontScale="77500" lnSpcReduction="20000"/>
          </a:bodyPr>
          <a:lstStyle/>
          <a:p>
            <a:pPr>
              <a:lnSpc>
                <a:spcPct val="110000"/>
              </a:lnSpc>
              <a:spcAft>
                <a:spcPts val="600"/>
              </a:spcAft>
            </a:pPr>
            <a:r>
              <a:rPr lang="en-US" dirty="0" smtClean="0"/>
              <a:t>Select the cell in which you wish to start.</a:t>
            </a:r>
          </a:p>
          <a:p>
            <a:pPr>
              <a:lnSpc>
                <a:spcPct val="110000"/>
              </a:lnSpc>
              <a:spcAft>
                <a:spcPts val="600"/>
              </a:spcAft>
            </a:pPr>
            <a:r>
              <a:rPr lang="en-US" dirty="0" smtClean="0"/>
              <a:t>Type the text you wish to begin with (for instance, for the days of the week, type </a:t>
            </a:r>
            <a:r>
              <a:rPr lang="en-US" i="1" dirty="0" smtClean="0"/>
              <a:t>Mon</a:t>
            </a:r>
            <a:r>
              <a:rPr lang="en-US" dirty="0" smtClean="0"/>
              <a:t>).</a:t>
            </a:r>
          </a:p>
          <a:p>
            <a:pPr>
              <a:lnSpc>
                <a:spcPct val="110000"/>
              </a:lnSpc>
              <a:spcAft>
                <a:spcPts val="600"/>
              </a:spcAft>
            </a:pPr>
            <a:r>
              <a:rPr lang="en-US" dirty="0" smtClean="0"/>
              <a:t>Ctrl + Enter will finish the entry.</a:t>
            </a:r>
          </a:p>
          <a:p>
            <a:pPr>
              <a:lnSpc>
                <a:spcPct val="110000"/>
              </a:lnSpc>
              <a:spcAft>
                <a:spcPts val="600"/>
              </a:spcAft>
            </a:pPr>
            <a:r>
              <a:rPr lang="en-US" dirty="0" smtClean="0"/>
              <a:t>Move the mouse pointer over the black fill handle in the lower right corner of the cell from which you wish to fill and, when the mouse pointer changes to a black crosshair, press and hold down the left mouse button and drag in the direction you wish to fill.  </a:t>
            </a:r>
          </a:p>
          <a:p>
            <a:pPr>
              <a:lnSpc>
                <a:spcPct val="110000"/>
              </a:lnSpc>
              <a:spcAft>
                <a:spcPts val="600"/>
              </a:spcAft>
            </a:pPr>
            <a:r>
              <a:rPr lang="en-US" dirty="0" smtClean="0"/>
              <a:t>Release the mouse button when you see a screen tip suggesting your final fill text.</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4:  Use the Auto Fill Feature</a:t>
            </a:r>
            <a:endParaRPr lang="en-US" sz="3600" b="1" dirty="0"/>
          </a:p>
        </p:txBody>
      </p:sp>
    </p:spTree>
    <p:extLst>
      <p:ext uri="{BB962C8B-B14F-4D97-AF65-F5344CB8AC3E}">
        <p14:creationId xmlns:p14="http://schemas.microsoft.com/office/powerpoint/2010/main" val="2300750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16</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657" y="130989"/>
            <a:ext cx="8737194" cy="642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Callout 2 (Accent Bar) 11"/>
          <p:cNvSpPr/>
          <p:nvPr/>
        </p:nvSpPr>
        <p:spPr>
          <a:xfrm>
            <a:off x="5715000" y="3547323"/>
            <a:ext cx="1828800" cy="588579"/>
          </a:xfrm>
          <a:prstGeom prst="accentCallout2">
            <a:avLst>
              <a:gd name="adj1" fmla="val 18750"/>
              <a:gd name="adj2" fmla="val -8333"/>
              <a:gd name="adj3" fmla="val 18750"/>
              <a:gd name="adj4" fmla="val -16667"/>
              <a:gd name="adj5" fmla="val 160296"/>
              <a:gd name="adj6" fmla="val -5690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Text inserted using Auto Fill</a:t>
            </a:r>
            <a:endParaRPr lang="en-US" dirty="0"/>
          </a:p>
        </p:txBody>
      </p:sp>
      <p:sp>
        <p:nvSpPr>
          <p:cNvPr id="14" name="Line Callout 2 (Accent Bar) 13"/>
          <p:cNvSpPr/>
          <p:nvPr/>
        </p:nvSpPr>
        <p:spPr>
          <a:xfrm>
            <a:off x="7001203" y="1628674"/>
            <a:ext cx="1533197" cy="585439"/>
          </a:xfrm>
          <a:prstGeom prst="accentCallout2">
            <a:avLst>
              <a:gd name="adj1" fmla="val 18750"/>
              <a:gd name="adj2" fmla="val -8333"/>
              <a:gd name="adj3" fmla="val 18750"/>
              <a:gd name="adj4" fmla="val -16667"/>
              <a:gd name="adj5" fmla="val -132801"/>
              <a:gd name="adj6" fmla="val 4082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Fill button</a:t>
            </a:r>
            <a:endParaRPr lang="en-US" dirty="0"/>
          </a:p>
        </p:txBody>
      </p:sp>
      <p:sp>
        <p:nvSpPr>
          <p:cNvPr id="9" name="Line Callout 2 (Accent Bar) 8"/>
          <p:cNvSpPr/>
          <p:nvPr/>
        </p:nvSpPr>
        <p:spPr>
          <a:xfrm>
            <a:off x="5715000" y="5181601"/>
            <a:ext cx="2209800" cy="865830"/>
          </a:xfrm>
          <a:prstGeom prst="accentCallout2">
            <a:avLst>
              <a:gd name="adj1" fmla="val 18750"/>
              <a:gd name="adj2" fmla="val -8333"/>
              <a:gd name="adj3" fmla="val 21246"/>
              <a:gd name="adj4" fmla="val -28826"/>
              <a:gd name="adj5" fmla="val -36339"/>
              <a:gd name="adj6" fmla="val -6561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Text copied using Fill button with Right option</a:t>
            </a:r>
            <a:endParaRPr lang="en-US" dirty="0"/>
          </a:p>
        </p:txBody>
      </p:sp>
    </p:spTree>
    <p:extLst>
      <p:ext uri="{BB962C8B-B14F-4D97-AF65-F5344CB8AC3E}">
        <p14:creationId xmlns:p14="http://schemas.microsoft.com/office/powerpoint/2010/main" val="2819982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17</a:t>
            </a:fld>
            <a:endParaRPr lang="en-US"/>
          </a:p>
        </p:txBody>
      </p:sp>
      <p:sp>
        <p:nvSpPr>
          <p:cNvPr id="8" name="Rectangle 7"/>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1</a:t>
            </a:r>
            <a:endParaRPr lang="en-US" sz="2800" b="1" dirty="0"/>
          </a:p>
        </p:txBody>
      </p:sp>
      <p:sp>
        <p:nvSpPr>
          <p:cNvPr id="9" name="Content Placeholder 5"/>
          <p:cNvSpPr txBox="1">
            <a:spLocks/>
          </p:cNvSpPr>
          <p:nvPr/>
        </p:nvSpPr>
        <p:spPr>
          <a:xfrm>
            <a:off x="428596" y="764704"/>
            <a:ext cx="4186238" cy="256726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a:pPr>
            <a:r>
              <a:rPr lang="en-CA" sz="2000" dirty="0" smtClean="0">
                <a:latin typeface="Calibri" pitchFamily="34" charset="0"/>
                <a:cs typeface="Calibri" pitchFamily="34" charset="0"/>
              </a:rPr>
              <a:t>Finish a cell entry by doing this.</a:t>
            </a:r>
            <a:endParaRPr lang="en-CA" sz="20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2000" dirty="0" smtClean="0"/>
              <a:t>Pressing Enter</a:t>
            </a:r>
          </a:p>
          <a:p>
            <a:pPr marL="693738" lvl="1" indent="-236538">
              <a:buClr>
                <a:schemeClr val="accent1"/>
              </a:buClr>
              <a:buSzPct val="100000"/>
              <a:buFont typeface="+mj-lt"/>
              <a:buAutoNum type="alphaLcPeriod"/>
            </a:pPr>
            <a:r>
              <a:rPr lang="en-US" sz="2000" dirty="0" smtClean="0"/>
              <a:t>Pressing Ctrl + Enter</a:t>
            </a:r>
          </a:p>
          <a:p>
            <a:pPr marL="693738" lvl="1" indent="-236538">
              <a:buClr>
                <a:schemeClr val="accent1"/>
              </a:buClr>
              <a:buSzPct val="100000"/>
              <a:buFont typeface="+mj-lt"/>
              <a:buAutoNum type="alphaLcPeriod"/>
            </a:pPr>
            <a:r>
              <a:rPr lang="en-US" sz="2000" dirty="0" smtClean="0"/>
              <a:t>Pressing the Right arrow key</a:t>
            </a:r>
          </a:p>
          <a:p>
            <a:pPr marL="693738" lvl="1" indent="-236538">
              <a:buClr>
                <a:schemeClr val="accent1"/>
              </a:buClr>
              <a:buSzPct val="100000"/>
              <a:buFont typeface="+mj-lt"/>
              <a:buAutoNum type="alphaLcPeriod"/>
            </a:pPr>
            <a:r>
              <a:rPr lang="en-US" sz="2000" dirty="0" smtClean="0"/>
              <a:t>All of the above</a:t>
            </a:r>
          </a:p>
          <a:p>
            <a:pPr marL="693738" lvl="1" indent="-236538">
              <a:buClr>
                <a:schemeClr val="accent1"/>
              </a:buClr>
              <a:buSzPct val="100000"/>
              <a:buFont typeface="+mj-lt"/>
              <a:buAutoNum type="alphaLcPeriod"/>
            </a:pPr>
            <a:endParaRPr lang="en-US" sz="2000" dirty="0" smtClean="0"/>
          </a:p>
          <a:p>
            <a:pPr marL="457200" lvl="1" indent="0">
              <a:buClr>
                <a:schemeClr val="accent1"/>
              </a:buClr>
              <a:buSzPct val="100000"/>
              <a:buNone/>
            </a:pPr>
            <a:endParaRPr lang="en-CA" dirty="0" smtClean="0"/>
          </a:p>
        </p:txBody>
      </p:sp>
      <p:sp>
        <p:nvSpPr>
          <p:cNvPr id="10" name="Content Placeholder 5"/>
          <p:cNvSpPr txBox="1">
            <a:spLocks/>
          </p:cNvSpPr>
          <p:nvPr/>
        </p:nvSpPr>
        <p:spPr>
          <a:xfrm>
            <a:off x="46855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2"/>
            </a:pPr>
            <a:r>
              <a:rPr lang="en-US" dirty="0" smtClean="0"/>
              <a:t>Use these to move around on a worksheet without changing the active cell.</a:t>
            </a:r>
          </a:p>
          <a:p>
            <a:pPr marL="693738" lvl="1" indent="-236538">
              <a:buFont typeface="+mj-lt"/>
              <a:buAutoNum type="alphaLcPeriod"/>
            </a:pPr>
            <a:r>
              <a:rPr lang="en-CA" sz="2000" dirty="0" smtClean="0"/>
              <a:t>Ribbon tabs</a:t>
            </a:r>
          </a:p>
          <a:p>
            <a:pPr marL="693738" lvl="1" indent="-236538"/>
            <a:r>
              <a:rPr lang="en-CA" sz="2000" dirty="0" smtClean="0"/>
              <a:t>Scroll bars</a:t>
            </a:r>
          </a:p>
          <a:p>
            <a:pPr marL="693738" lvl="1" indent="-236538"/>
            <a:r>
              <a:rPr lang="en-CA" sz="2000" dirty="0" smtClean="0"/>
              <a:t>Arrow keys</a:t>
            </a:r>
          </a:p>
          <a:p>
            <a:pPr marL="693738" lvl="1" indent="-236538"/>
            <a:r>
              <a:rPr lang="en-CA" sz="2000" dirty="0" smtClean="0"/>
              <a:t>All of the above</a:t>
            </a:r>
            <a:endParaRPr lang="en-CA" sz="2000" dirty="0"/>
          </a:p>
        </p:txBody>
      </p:sp>
      <p:sp>
        <p:nvSpPr>
          <p:cNvPr id="11" name="Content Placeholder 6"/>
          <p:cNvSpPr txBox="1">
            <a:spLocks/>
          </p:cNvSpPr>
          <p:nvPr/>
        </p:nvSpPr>
        <p:spPr>
          <a:xfrm>
            <a:off x="4687858" y="764704"/>
            <a:ext cx="4184651" cy="2592288"/>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startAt="3"/>
            </a:pPr>
            <a:r>
              <a:rPr lang="en-CA" sz="2000" dirty="0" smtClean="0">
                <a:latin typeface="Calibri" pitchFamily="34" charset="0"/>
                <a:cs typeface="Calibri" pitchFamily="34" charset="0"/>
              </a:rPr>
              <a:t>The column letter and row number make up the cell reference or</a:t>
            </a:r>
            <a:endParaRPr lang="en-CA" sz="2000" dirty="0">
              <a:latin typeface="Calibri" pitchFamily="34" charset="0"/>
              <a:cs typeface="Calibri" pitchFamily="34" charset="0"/>
            </a:endParaRPr>
          </a:p>
          <a:p>
            <a:pPr marL="693738" lvl="1" indent="-236538">
              <a:buClr>
                <a:schemeClr val="accent1"/>
              </a:buClr>
              <a:buFont typeface="+mj-lt"/>
              <a:buAutoNum type="alphaLcPeriod"/>
            </a:pPr>
            <a:r>
              <a:rPr lang="en-CA" sz="2000" dirty="0"/>
              <a:t>v</a:t>
            </a:r>
            <a:r>
              <a:rPr lang="en-CA" sz="2000" dirty="0" smtClean="0"/>
              <a:t>alue.</a:t>
            </a:r>
          </a:p>
          <a:p>
            <a:pPr marL="693738" lvl="1" indent="-236538">
              <a:buClr>
                <a:schemeClr val="accent1"/>
              </a:buClr>
              <a:buFont typeface="+mj-lt"/>
              <a:buAutoNum type="alphaLcPeriod"/>
            </a:pPr>
            <a:r>
              <a:rPr lang="en-CA" sz="2000" dirty="0" smtClean="0"/>
              <a:t>range name.</a:t>
            </a:r>
          </a:p>
          <a:p>
            <a:pPr marL="693738" lvl="1" indent="-236538">
              <a:buClr>
                <a:schemeClr val="accent1"/>
              </a:buClr>
              <a:buFont typeface="+mj-lt"/>
              <a:buAutoNum type="alphaLcPeriod"/>
            </a:pPr>
            <a:r>
              <a:rPr lang="en-CA" sz="2000" dirty="0"/>
              <a:t>c</a:t>
            </a:r>
            <a:r>
              <a:rPr lang="en-CA" sz="2000" dirty="0" smtClean="0"/>
              <a:t>ell address.</a:t>
            </a:r>
          </a:p>
          <a:p>
            <a:pPr marL="693738" lvl="1" indent="-236538">
              <a:buClr>
                <a:schemeClr val="accent1"/>
              </a:buClr>
              <a:buFont typeface="+mj-lt"/>
              <a:buAutoNum type="alphaLcPeriod"/>
            </a:pPr>
            <a:r>
              <a:rPr lang="en-CA" sz="2000" dirty="0"/>
              <a:t>f</a:t>
            </a:r>
            <a:r>
              <a:rPr lang="en-CA" sz="2000" dirty="0" smtClean="0"/>
              <a:t>ormula.</a:t>
            </a:r>
          </a:p>
          <a:p>
            <a:pPr marL="693738" lvl="1" indent="-236538">
              <a:buClr>
                <a:schemeClr val="accent1"/>
              </a:buClr>
              <a:buFont typeface="+mj-lt"/>
              <a:buAutoNum type="alphaLcPeriod"/>
            </a:pPr>
            <a:endParaRPr lang="en-CA" sz="1800" dirty="0" smtClean="0"/>
          </a:p>
          <a:p>
            <a:pPr marL="0" indent="0">
              <a:buNone/>
            </a:pPr>
            <a:endParaRPr lang="en-CA" sz="2000" dirty="0" smtClean="0"/>
          </a:p>
          <a:p>
            <a:pPr>
              <a:buFont typeface="+mj-lt"/>
              <a:buAutoNum type="arabicParenR" startAt="7"/>
            </a:pPr>
            <a:endParaRPr lang="en-CA" sz="2000" dirty="0"/>
          </a:p>
        </p:txBody>
      </p:sp>
      <p:sp>
        <p:nvSpPr>
          <p:cNvPr id="12" name="Content Placeholder 5"/>
          <p:cNvSpPr txBox="1">
            <a:spLocks/>
          </p:cNvSpPr>
          <p:nvPr/>
        </p:nvSpPr>
        <p:spPr>
          <a:xfrm>
            <a:off x="468627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4"/>
            </a:pPr>
            <a:r>
              <a:rPr lang="en-CA" dirty="0" smtClean="0"/>
              <a:t>Name a way to select a range of cells.</a:t>
            </a:r>
          </a:p>
          <a:p>
            <a:pPr marL="693738" lvl="1" indent="-236538"/>
            <a:r>
              <a:rPr lang="en-CA" sz="2000" dirty="0" smtClean="0"/>
              <a:t>Drag over it.</a:t>
            </a:r>
          </a:p>
          <a:p>
            <a:pPr marL="693738" lvl="1" indent="-236538"/>
            <a:r>
              <a:rPr lang="en-CA" sz="2000" dirty="0" smtClean="0"/>
              <a:t>Search for it.</a:t>
            </a:r>
          </a:p>
          <a:p>
            <a:pPr marL="693738" lvl="1" indent="-236538"/>
            <a:r>
              <a:rPr lang="en-CA" sz="2000" dirty="0" smtClean="0"/>
              <a:t>Type it in a cell.</a:t>
            </a:r>
          </a:p>
          <a:p>
            <a:pPr marL="693738" lvl="1" indent="-236538">
              <a:buFont typeface="+mj-lt"/>
              <a:buAutoNum type="alphaLcPeriod" startAt="8"/>
            </a:pPr>
            <a:r>
              <a:rPr lang="en-CA" sz="2000" dirty="0" smtClean="0"/>
              <a:t>Insert dashes.</a:t>
            </a:r>
            <a:endParaRPr lang="en-CA" sz="2000" dirty="0"/>
          </a:p>
        </p:txBody>
      </p:sp>
      <p:sp>
        <p:nvSpPr>
          <p:cNvPr id="14" name="TextBox 13"/>
          <p:cNvSpPr txBox="1"/>
          <p:nvPr/>
        </p:nvSpPr>
        <p:spPr>
          <a:xfrm>
            <a:off x="3305030"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3347864" y="5935087"/>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6" name="TextBox 15"/>
          <p:cNvSpPr txBox="1"/>
          <p:nvPr/>
        </p:nvSpPr>
        <p:spPr>
          <a:xfrm>
            <a:off x="7605539"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7" name="TextBox 16"/>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8" name="TextBox 17"/>
          <p:cNvSpPr txBox="1"/>
          <p:nvPr/>
        </p:nvSpPr>
        <p:spPr>
          <a:xfrm>
            <a:off x="7605539" y="5662878"/>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Tree>
    <p:extLst>
      <p:ext uri="{BB962C8B-B14F-4D97-AF65-F5344CB8AC3E}">
        <p14:creationId xmlns:p14="http://schemas.microsoft.com/office/powerpoint/2010/main" val="13422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14"/>
                                        </p:tgtEl>
                                      </p:cBhvr>
                                      <p:by x="150000" y="150000"/>
                                    </p:animScale>
                                  </p:childTnLst>
                                </p:cTn>
                              </p:par>
                              <p:par>
                                <p:cTn id="7" presetID="6" presetClass="emph" presetSubtype="0" fill="remove" nodeType="withEffect">
                                  <p:stCondLst>
                                    <p:cond delay="0"/>
                                  </p:stCondLst>
                                  <p:childTnLst>
                                    <p:animScale>
                                      <p:cBhvr>
                                        <p:cTn id="8" dur="2000" fill="hold"/>
                                        <p:tgtEl>
                                          <p:spTgt spid="9">
                                            <p:txEl>
                                              <p:pRg st="1" end="1"/>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5"/>
                                        </p:tgtEl>
                                      </p:cBhvr>
                                      <p:by x="150000" y="150000"/>
                                    </p:animScale>
                                  </p:childTnLst>
                                </p:cTn>
                              </p:par>
                              <p:par>
                                <p:cTn id="13" presetID="6" presetClass="emph" presetSubtype="0" fill="remove" nodeType="withEffect">
                                  <p:stCondLst>
                                    <p:cond delay="0"/>
                                  </p:stCondLst>
                                  <p:childTnLst>
                                    <p:animScale>
                                      <p:cBhvr>
                                        <p:cTn id="14" dur="2000" fill="hold"/>
                                        <p:tgtEl>
                                          <p:spTgt spid="10">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6"/>
                                        </p:tgtEl>
                                      </p:cBhvr>
                                      <p:by x="150000" y="150000"/>
                                    </p:animScale>
                                  </p:childTnLst>
                                </p:cTn>
                              </p:par>
                              <p:par>
                                <p:cTn id="19" presetID="6" presetClass="emph" presetSubtype="0" fill="remove" nodeType="withEffect">
                                  <p:stCondLst>
                                    <p:cond delay="0"/>
                                  </p:stCondLst>
                                  <p:childTnLst>
                                    <p:animScale>
                                      <p:cBhvr>
                                        <p:cTn id="20" dur="2000" fill="hold"/>
                                        <p:tgtEl>
                                          <p:spTgt spid="11">
                                            <p:txEl>
                                              <p:pRg st="3" end="3"/>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8"/>
                                        </p:tgtEl>
                                      </p:cBhvr>
                                      <p:by x="150000" y="150000"/>
                                    </p:animScale>
                                  </p:childTnLst>
                                </p:cTn>
                              </p:par>
                              <p:par>
                                <p:cTn id="25" presetID="6" presetClass="emph" presetSubtype="0" fill="remove" nodeType="withEffect">
                                  <p:stCondLst>
                                    <p:cond delay="0"/>
                                  </p:stCondLst>
                                  <p:childTnLst>
                                    <p:animScale>
                                      <p:cBhvr>
                                        <p:cTn id="26" dur="2000" fill="hold"/>
                                        <p:tgtEl>
                                          <p:spTgt spid="1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18</a:t>
            </a:fld>
            <a:endParaRPr lang="en-US"/>
          </a:p>
        </p:txBody>
      </p:sp>
      <p:sp>
        <p:nvSpPr>
          <p:cNvPr id="6" name="Content Placeholder 4"/>
          <p:cNvSpPr>
            <a:spLocks noGrp="1"/>
          </p:cNvSpPr>
          <p:nvPr>
            <p:ph idx="1"/>
          </p:nvPr>
        </p:nvSpPr>
        <p:spPr>
          <a:xfrm>
            <a:off x="457200" y="1981201"/>
            <a:ext cx="8229600" cy="4191000"/>
          </a:xfrm>
        </p:spPr>
        <p:txBody>
          <a:bodyPr>
            <a:normAutofit fontScale="62500" lnSpcReduction="20000"/>
          </a:bodyPr>
          <a:lstStyle/>
          <a:p>
            <a:pPr>
              <a:lnSpc>
                <a:spcPct val="110000"/>
              </a:lnSpc>
              <a:spcAft>
                <a:spcPts val="600"/>
              </a:spcAft>
            </a:pPr>
            <a:r>
              <a:rPr lang="en-US" sz="4000" dirty="0" smtClean="0"/>
              <a:t>Select the active cell.</a:t>
            </a:r>
          </a:p>
          <a:p>
            <a:pPr>
              <a:lnSpc>
                <a:spcPct val="110000"/>
              </a:lnSpc>
              <a:spcAft>
                <a:spcPts val="600"/>
              </a:spcAft>
            </a:pPr>
            <a:r>
              <a:rPr lang="en-US" sz="4000" dirty="0" smtClean="0"/>
              <a:t>Click the Spelling button in the Proofing group on the Review tab.</a:t>
            </a:r>
          </a:p>
          <a:p>
            <a:pPr>
              <a:lnSpc>
                <a:spcPct val="110000"/>
              </a:lnSpc>
              <a:spcAft>
                <a:spcPts val="600"/>
              </a:spcAft>
            </a:pPr>
            <a:r>
              <a:rPr lang="en-US" sz="4000" dirty="0" smtClean="0"/>
              <a:t>The Spelling dialog box displays listing the first spelling mistake.</a:t>
            </a:r>
          </a:p>
          <a:p>
            <a:pPr>
              <a:lnSpc>
                <a:spcPct val="110000"/>
              </a:lnSpc>
              <a:spcAft>
                <a:spcPts val="600"/>
              </a:spcAft>
            </a:pPr>
            <a:r>
              <a:rPr lang="en-US" sz="4000" dirty="0" smtClean="0"/>
              <a:t>Click Change to replace the misspelled word.</a:t>
            </a:r>
          </a:p>
          <a:p>
            <a:pPr>
              <a:lnSpc>
                <a:spcPct val="110000"/>
              </a:lnSpc>
              <a:spcAft>
                <a:spcPts val="600"/>
              </a:spcAft>
            </a:pPr>
            <a:r>
              <a:rPr lang="en-US" sz="4000" dirty="0" smtClean="0"/>
              <a:t>Continue until the message box informs you that the spelling check is complete.</a:t>
            </a:r>
          </a:p>
          <a:p>
            <a:pPr>
              <a:lnSpc>
                <a:spcPct val="110000"/>
              </a:lnSpc>
              <a:spcAft>
                <a:spcPts val="600"/>
              </a:spcAft>
            </a:pPr>
            <a:r>
              <a:rPr lang="en-US" sz="4000" dirty="0" smtClean="0"/>
              <a:t>Click OK.</a:t>
            </a:r>
          </a:p>
        </p:txBody>
      </p:sp>
      <p:sp>
        <p:nvSpPr>
          <p:cNvPr id="8" name="Title 1"/>
          <p:cNvSpPr>
            <a:spLocks noGrp="1"/>
          </p:cNvSpPr>
          <p:nvPr>
            <p:ph type="title"/>
          </p:nvPr>
        </p:nvSpPr>
        <p:spPr>
          <a:xfrm>
            <a:off x="228600" y="381000"/>
            <a:ext cx="8763000" cy="685800"/>
          </a:xfrm>
        </p:spPr>
        <p:txBody>
          <a:bodyPr>
            <a:noAutofit/>
          </a:bodyPr>
          <a:lstStyle/>
          <a:p>
            <a:r>
              <a:rPr lang="en-US" sz="4000" b="1" dirty="0" smtClean="0"/>
              <a:t>Skill </a:t>
            </a:r>
            <a:r>
              <a:rPr lang="en-US" sz="4000" b="1" dirty="0"/>
              <a:t>5</a:t>
            </a:r>
            <a:r>
              <a:rPr lang="en-US" sz="4000" b="1" dirty="0" smtClean="0"/>
              <a:t>: Use Spell Check</a:t>
            </a:r>
            <a:endParaRPr lang="en-US" sz="4000" b="1" dirty="0"/>
          </a:p>
        </p:txBody>
      </p:sp>
    </p:spTree>
    <p:extLst>
      <p:ext uri="{BB962C8B-B14F-4D97-AF65-F5344CB8AC3E}">
        <p14:creationId xmlns:p14="http://schemas.microsoft.com/office/powerpoint/2010/main" val="4211531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19</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763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2 (Accent Bar) 13"/>
          <p:cNvSpPr/>
          <p:nvPr/>
        </p:nvSpPr>
        <p:spPr>
          <a:xfrm>
            <a:off x="4419600" y="1600200"/>
            <a:ext cx="1533197" cy="585439"/>
          </a:xfrm>
          <a:prstGeom prst="accentCallout2">
            <a:avLst>
              <a:gd name="adj1" fmla="val 18750"/>
              <a:gd name="adj2" fmla="val -8333"/>
              <a:gd name="adj3" fmla="val 18750"/>
              <a:gd name="adj4" fmla="val -16667"/>
              <a:gd name="adj5" fmla="val -174059"/>
              <a:gd name="adj6" fmla="val -7620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Review tab</a:t>
            </a:r>
            <a:endParaRPr lang="en-US" dirty="0"/>
          </a:p>
        </p:txBody>
      </p:sp>
      <p:sp>
        <p:nvSpPr>
          <p:cNvPr id="12" name="Line Callout 2 (Accent Bar) 11"/>
          <p:cNvSpPr/>
          <p:nvPr/>
        </p:nvSpPr>
        <p:spPr>
          <a:xfrm>
            <a:off x="1524000" y="1447800"/>
            <a:ext cx="1828800" cy="588579"/>
          </a:xfrm>
          <a:prstGeom prst="accentCallout2">
            <a:avLst>
              <a:gd name="adj1" fmla="val 18750"/>
              <a:gd name="adj2" fmla="val -8333"/>
              <a:gd name="adj3" fmla="val 18750"/>
              <a:gd name="adj4" fmla="val -16667"/>
              <a:gd name="adj5" fmla="val -82999"/>
              <a:gd name="adj6" fmla="val -5690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Spell Check button</a:t>
            </a:r>
            <a:endParaRPr lang="en-US" dirty="0"/>
          </a:p>
        </p:txBody>
      </p:sp>
      <p:sp>
        <p:nvSpPr>
          <p:cNvPr id="9" name="Line Callout 2 (Accent Bar) 8"/>
          <p:cNvSpPr/>
          <p:nvPr/>
        </p:nvSpPr>
        <p:spPr>
          <a:xfrm>
            <a:off x="3314700" y="3124200"/>
            <a:ext cx="2209800" cy="865830"/>
          </a:xfrm>
          <a:prstGeom prst="accentCallout2">
            <a:avLst>
              <a:gd name="adj1" fmla="val 18750"/>
              <a:gd name="adj2" fmla="val -8333"/>
              <a:gd name="adj3" fmla="val 21246"/>
              <a:gd name="adj4" fmla="val -28826"/>
              <a:gd name="adj5" fmla="val 1521"/>
              <a:gd name="adj6" fmla="val -7576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Misspelled text has been corrected</a:t>
            </a:r>
            <a:endParaRPr lang="en-US" dirty="0"/>
          </a:p>
        </p:txBody>
      </p:sp>
    </p:spTree>
    <p:extLst>
      <p:ext uri="{BB962C8B-B14F-4D97-AF65-F5344CB8AC3E}">
        <p14:creationId xmlns:p14="http://schemas.microsoft.com/office/powerpoint/2010/main" val="25053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209800" y="398121"/>
            <a:ext cx="5048690" cy="646331"/>
          </a:xfrm>
          <a:prstGeom prst="rect">
            <a:avLst/>
          </a:prstGeom>
          <a:noFill/>
        </p:spPr>
        <p:txBody>
          <a:bodyPr wrap="none" rtlCol="0">
            <a:spAutoFit/>
          </a:bodyPr>
          <a:lstStyle/>
          <a:p>
            <a:pPr algn="ctr"/>
            <a:r>
              <a:rPr lang="en-US" sz="3600" b="1" dirty="0" smtClean="0"/>
              <a:t>Microsoft Excel Overview</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a:t>
            </a:fld>
            <a:endParaRPr lang="en-US"/>
          </a:p>
        </p:txBody>
      </p:sp>
      <p:sp>
        <p:nvSpPr>
          <p:cNvPr id="6" name="Content Placeholder 2"/>
          <p:cNvSpPr>
            <a:spLocks noGrp="1"/>
          </p:cNvSpPr>
          <p:nvPr>
            <p:ph idx="1"/>
          </p:nvPr>
        </p:nvSpPr>
        <p:spPr>
          <a:xfrm>
            <a:off x="457200" y="1600200"/>
            <a:ext cx="8382000" cy="4648200"/>
          </a:xfrm>
        </p:spPr>
        <p:txBody>
          <a:bodyPr>
            <a:normAutofit fontScale="92500" lnSpcReduction="20000"/>
          </a:bodyPr>
          <a:lstStyle/>
          <a:p>
            <a:r>
              <a:rPr lang="en-US" dirty="0" smtClean="0"/>
              <a:t>Take the time to plan how you will organize the data.</a:t>
            </a:r>
          </a:p>
          <a:p>
            <a:r>
              <a:rPr lang="en-US" dirty="0" smtClean="0"/>
              <a:t>Make necessary calculations.</a:t>
            </a:r>
          </a:p>
          <a:p>
            <a:pPr lvl="1"/>
            <a:r>
              <a:rPr lang="en-US" dirty="0" smtClean="0"/>
              <a:t>Position input cells in a prominent location.</a:t>
            </a:r>
          </a:p>
          <a:p>
            <a:pPr lvl="1"/>
            <a:r>
              <a:rPr lang="en-US" dirty="0" smtClean="0"/>
              <a:t>Apply formatting that prompts the user for information.</a:t>
            </a:r>
          </a:p>
          <a:p>
            <a:r>
              <a:rPr lang="en-US" dirty="0" smtClean="0"/>
              <a:t>Use clip art, shapes, and graphics to enhance your worksheet’s appearance.</a:t>
            </a:r>
          </a:p>
          <a:p>
            <a:r>
              <a:rPr lang="en-US" dirty="0" smtClean="0"/>
              <a:t>Convey your worksheet data graphically in a chart.</a:t>
            </a:r>
          </a:p>
          <a:p>
            <a:r>
              <a:rPr lang="en-US" dirty="0" smtClean="0"/>
              <a:t>Keep in mind your audience as well as industry standards.</a:t>
            </a:r>
          </a:p>
        </p:txBody>
      </p:sp>
    </p:spTree>
    <p:extLst>
      <p:ext uri="{BB962C8B-B14F-4D97-AF65-F5344CB8AC3E}">
        <p14:creationId xmlns:p14="http://schemas.microsoft.com/office/powerpoint/2010/main" val="56169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20</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558486"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Using Auto Correct </a:t>
            </a:r>
            <a:r>
              <a:rPr lang="en-US" sz="3600" b="1" dirty="0" smtClean="0">
                <a:solidFill>
                  <a:srgbClr val="0070C0"/>
                </a:solidFill>
              </a:rPr>
              <a:t> </a:t>
            </a:r>
            <a:r>
              <a:rPr lang="en-US" sz="3600" dirty="0" smtClean="0">
                <a:solidFill>
                  <a:prstClr val="black">
                    <a:tint val="75000"/>
                  </a:prstClr>
                </a:solidFill>
              </a:rPr>
              <a:t>Excel </a:t>
            </a:r>
            <a:r>
              <a:rPr lang="en-US" sz="3600" dirty="0">
                <a:solidFill>
                  <a:prstClr val="black">
                    <a:tint val="75000"/>
                  </a:prstClr>
                </a:solidFill>
              </a:rPr>
              <a:t>can correct </a:t>
            </a:r>
            <a:r>
              <a:rPr lang="en-US" sz="3600" dirty="0" smtClean="0">
                <a:solidFill>
                  <a:prstClr val="black">
                    <a:tint val="75000"/>
                  </a:prstClr>
                </a:solidFill>
              </a:rPr>
              <a:t>some misspellings </a:t>
            </a:r>
            <a:r>
              <a:rPr lang="en-US" sz="3600" dirty="0">
                <a:solidFill>
                  <a:prstClr val="black">
                    <a:tint val="75000"/>
                  </a:prstClr>
                </a:solidFill>
              </a:rPr>
              <a:t>for you as you type</a:t>
            </a:r>
            <a:r>
              <a:rPr lang="en-US" sz="3600" dirty="0" smtClean="0">
                <a:solidFill>
                  <a:prstClr val="black">
                    <a:tint val="75000"/>
                  </a:prstClr>
                </a:solidFill>
              </a:rPr>
              <a:t>.  </a:t>
            </a:r>
            <a:r>
              <a:rPr lang="en-US" sz="3600" dirty="0">
                <a:solidFill>
                  <a:prstClr val="black">
                    <a:tint val="75000"/>
                  </a:prstClr>
                </a:solidFill>
              </a:rPr>
              <a:t>Y</a:t>
            </a:r>
            <a:r>
              <a:rPr lang="en-US" sz="3600" dirty="0" smtClean="0">
                <a:solidFill>
                  <a:prstClr val="black">
                    <a:tint val="75000"/>
                  </a:prstClr>
                </a:solidFill>
              </a:rPr>
              <a:t>ou can customize the AutoCorrect </a:t>
            </a:r>
            <a:r>
              <a:rPr lang="en-US" sz="3600" dirty="0">
                <a:solidFill>
                  <a:prstClr val="black">
                    <a:tint val="75000"/>
                  </a:prstClr>
                </a:solidFill>
              </a:rPr>
              <a:t>feature so that the </a:t>
            </a:r>
            <a:r>
              <a:rPr lang="en-US" sz="3600" dirty="0" smtClean="0">
                <a:solidFill>
                  <a:prstClr val="black">
                    <a:tint val="75000"/>
                  </a:prstClr>
                </a:solidFill>
              </a:rPr>
              <a:t>correction will </a:t>
            </a:r>
            <a:r>
              <a:rPr lang="en-US" sz="3600" dirty="0">
                <a:solidFill>
                  <a:prstClr val="black">
                    <a:tint val="75000"/>
                  </a:prstClr>
                </a:solidFill>
              </a:rPr>
              <a:t>be made. </a:t>
            </a:r>
          </a:p>
        </p:txBody>
      </p:sp>
    </p:spTree>
    <p:extLst>
      <p:ext uri="{BB962C8B-B14F-4D97-AF65-F5344CB8AC3E}">
        <p14:creationId xmlns:p14="http://schemas.microsoft.com/office/powerpoint/2010/main" val="4009264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21</a:t>
            </a:fld>
            <a:endParaRPr lang="en-US"/>
          </a:p>
        </p:txBody>
      </p:sp>
      <p:sp>
        <p:nvSpPr>
          <p:cNvPr id="6" name="Content Placeholder 4"/>
          <p:cNvSpPr>
            <a:spLocks noGrp="1"/>
          </p:cNvSpPr>
          <p:nvPr>
            <p:ph idx="1"/>
          </p:nvPr>
        </p:nvSpPr>
        <p:spPr>
          <a:xfrm>
            <a:off x="457200" y="1981201"/>
            <a:ext cx="8229600" cy="4191000"/>
          </a:xfrm>
        </p:spPr>
        <p:txBody>
          <a:bodyPr>
            <a:normAutofit fontScale="77500" lnSpcReduction="20000"/>
          </a:bodyPr>
          <a:lstStyle/>
          <a:p>
            <a:pPr>
              <a:lnSpc>
                <a:spcPct val="110000"/>
              </a:lnSpc>
              <a:spcAft>
                <a:spcPts val="600"/>
              </a:spcAft>
            </a:pPr>
            <a:r>
              <a:rPr lang="en-US" sz="4000" dirty="0" smtClean="0"/>
              <a:t>Select the active cell.</a:t>
            </a:r>
          </a:p>
          <a:p>
            <a:pPr>
              <a:lnSpc>
                <a:spcPct val="110000"/>
              </a:lnSpc>
              <a:spcAft>
                <a:spcPts val="600"/>
              </a:spcAft>
            </a:pPr>
            <a:r>
              <a:rPr lang="en-US" sz="4000" dirty="0" smtClean="0"/>
              <a:t>Click the Cells group on the Home tab, click the Delete button arrow and </a:t>
            </a:r>
            <a:r>
              <a:rPr lang="en-US" sz="4000" i="1" dirty="0" smtClean="0"/>
              <a:t>Delete Sheet Rows </a:t>
            </a:r>
            <a:r>
              <a:rPr lang="en-US" sz="4000" dirty="0" smtClean="0"/>
              <a:t>to delete a row.</a:t>
            </a:r>
          </a:p>
          <a:p>
            <a:pPr>
              <a:lnSpc>
                <a:spcPct val="110000"/>
              </a:lnSpc>
              <a:spcAft>
                <a:spcPts val="600"/>
              </a:spcAft>
            </a:pPr>
            <a:r>
              <a:rPr lang="en-US" sz="4000" dirty="0" smtClean="0"/>
              <a:t>Click the Insert button arrow and </a:t>
            </a:r>
            <a:r>
              <a:rPr lang="en-US" sz="4000" i="1" dirty="0" smtClean="0"/>
              <a:t>Insert Sheet Rows</a:t>
            </a:r>
            <a:r>
              <a:rPr lang="en-US" sz="4000" dirty="0" smtClean="0"/>
              <a:t> to insert a row.</a:t>
            </a:r>
          </a:p>
          <a:p>
            <a:pPr>
              <a:lnSpc>
                <a:spcPct val="110000"/>
              </a:lnSpc>
              <a:spcAft>
                <a:spcPts val="600"/>
              </a:spcAft>
            </a:pPr>
            <a:r>
              <a:rPr lang="en-US" sz="4000" dirty="0" smtClean="0"/>
              <a:t>You can also right-click a column or row heading and use the Insert or Delete commands.</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6: Insert and Delete Columns and Rows</a:t>
            </a:r>
            <a:endParaRPr lang="en-US" sz="3600" b="1" dirty="0"/>
          </a:p>
        </p:txBody>
      </p:sp>
    </p:spTree>
    <p:extLst>
      <p:ext uri="{BB962C8B-B14F-4D97-AF65-F5344CB8AC3E}">
        <p14:creationId xmlns:p14="http://schemas.microsoft.com/office/powerpoint/2010/main" val="3725253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22</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34" y="152400"/>
            <a:ext cx="8597040" cy="627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2 (Accent Bar) 8"/>
          <p:cNvSpPr/>
          <p:nvPr/>
        </p:nvSpPr>
        <p:spPr>
          <a:xfrm>
            <a:off x="6400800" y="1964080"/>
            <a:ext cx="2209800" cy="865830"/>
          </a:xfrm>
          <a:prstGeom prst="accentCallout2">
            <a:avLst>
              <a:gd name="adj1" fmla="val 18750"/>
              <a:gd name="adj2" fmla="val -8333"/>
              <a:gd name="adj3" fmla="val 21246"/>
              <a:gd name="adj4" fmla="val -28826"/>
              <a:gd name="adj5" fmla="val -102096"/>
              <a:gd name="adj6" fmla="val 1870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and Delete buttons</a:t>
            </a:r>
            <a:endParaRPr lang="en-US" dirty="0"/>
          </a:p>
        </p:txBody>
      </p:sp>
      <p:sp>
        <p:nvSpPr>
          <p:cNvPr id="12" name="Line Callout 2 (Accent Bar) 11"/>
          <p:cNvSpPr/>
          <p:nvPr/>
        </p:nvSpPr>
        <p:spPr>
          <a:xfrm>
            <a:off x="4876800" y="3124201"/>
            <a:ext cx="1828800" cy="882868"/>
          </a:xfrm>
          <a:prstGeom prst="accentCallout2">
            <a:avLst>
              <a:gd name="adj1" fmla="val 18750"/>
              <a:gd name="adj2" fmla="val -8333"/>
              <a:gd name="adj3" fmla="val 18750"/>
              <a:gd name="adj4" fmla="val -16667"/>
              <a:gd name="adj5" fmla="val 83106"/>
              <a:gd name="adj6" fmla="val -8520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Blank column no longer appears</a:t>
            </a:r>
            <a:endParaRPr lang="en-US" dirty="0"/>
          </a:p>
        </p:txBody>
      </p:sp>
    </p:spTree>
    <p:extLst>
      <p:ext uri="{BB962C8B-B14F-4D97-AF65-F5344CB8AC3E}">
        <p14:creationId xmlns:p14="http://schemas.microsoft.com/office/powerpoint/2010/main" val="781294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23</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450044"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Designing Worksheets Using Rows and</a:t>
            </a:r>
          </a:p>
          <a:p>
            <a:pPr algn="ctr"/>
            <a:r>
              <a:rPr lang="en-US" sz="3200" b="1" dirty="0">
                <a:solidFill>
                  <a:srgbClr val="0070C0"/>
                </a:solidFill>
              </a:rPr>
              <a:t>Columns</a:t>
            </a:r>
            <a:r>
              <a:rPr lang="en-US" sz="3200" b="1" dirty="0">
                <a:solidFill>
                  <a:srgbClr val="005FD4"/>
                </a:solidFill>
                <a:latin typeface="MyriadPro-Bold"/>
              </a:rPr>
              <a:t> </a:t>
            </a:r>
            <a:r>
              <a:rPr lang="en-US" sz="3200" b="1" dirty="0" smtClean="0">
                <a:solidFill>
                  <a:srgbClr val="005FD4"/>
                </a:solidFill>
                <a:latin typeface="MyriadPro-Bold"/>
              </a:rPr>
              <a:t> </a:t>
            </a:r>
            <a:r>
              <a:rPr lang="en-US" sz="2800" dirty="0" smtClean="0">
                <a:solidFill>
                  <a:prstClr val="black">
                    <a:tint val="75000"/>
                  </a:prstClr>
                </a:solidFill>
              </a:rPr>
              <a:t>Rows </a:t>
            </a:r>
            <a:r>
              <a:rPr lang="en-US" sz="2800" dirty="0">
                <a:solidFill>
                  <a:prstClr val="black">
                    <a:tint val="75000"/>
                  </a:prstClr>
                </a:solidFill>
              </a:rPr>
              <a:t>and columns can </a:t>
            </a:r>
            <a:r>
              <a:rPr lang="en-US" sz="2800" dirty="0" smtClean="0">
                <a:solidFill>
                  <a:prstClr val="black">
                    <a:tint val="75000"/>
                  </a:prstClr>
                </a:solidFill>
              </a:rPr>
              <a:t>play both </a:t>
            </a:r>
            <a:r>
              <a:rPr lang="en-US" sz="2800" dirty="0">
                <a:solidFill>
                  <a:prstClr val="black">
                    <a:tint val="75000"/>
                  </a:prstClr>
                </a:solidFill>
              </a:rPr>
              <a:t>functional and design roles in </a:t>
            </a:r>
            <a:r>
              <a:rPr lang="en-US" sz="2800" dirty="0" smtClean="0">
                <a:solidFill>
                  <a:prstClr val="black">
                    <a:tint val="75000"/>
                  </a:prstClr>
                </a:solidFill>
              </a:rPr>
              <a:t>your worksheet</a:t>
            </a:r>
            <a:r>
              <a:rPr lang="en-US" sz="2800" dirty="0">
                <a:solidFill>
                  <a:prstClr val="black">
                    <a:tint val="75000"/>
                  </a:prstClr>
                </a:solidFill>
              </a:rPr>
              <a:t>. </a:t>
            </a:r>
            <a:r>
              <a:rPr lang="en-US" sz="2800" dirty="0" smtClean="0">
                <a:solidFill>
                  <a:prstClr val="black">
                    <a:tint val="75000"/>
                  </a:prstClr>
                </a:solidFill>
              </a:rPr>
              <a:t>For </a:t>
            </a:r>
            <a:r>
              <a:rPr lang="en-US" sz="2800" dirty="0">
                <a:solidFill>
                  <a:prstClr val="black">
                    <a:tint val="75000"/>
                  </a:prstClr>
                </a:solidFill>
              </a:rPr>
              <a:t>example, when you </a:t>
            </a:r>
            <a:r>
              <a:rPr lang="en-US" sz="2800" dirty="0" smtClean="0">
                <a:solidFill>
                  <a:prstClr val="black">
                    <a:tint val="75000"/>
                  </a:prstClr>
                </a:solidFill>
              </a:rPr>
              <a:t>perform calculations </a:t>
            </a:r>
            <a:r>
              <a:rPr lang="en-US" sz="2800" dirty="0">
                <a:solidFill>
                  <a:prstClr val="black">
                    <a:tint val="75000"/>
                  </a:prstClr>
                </a:solidFill>
              </a:rPr>
              <a:t>and certain other activities </a:t>
            </a:r>
            <a:r>
              <a:rPr lang="en-US" sz="2800" dirty="0" smtClean="0">
                <a:solidFill>
                  <a:prstClr val="black">
                    <a:tint val="75000"/>
                  </a:prstClr>
                </a:solidFill>
              </a:rPr>
              <a:t>such as charting</a:t>
            </a:r>
            <a:r>
              <a:rPr lang="en-US" sz="2800" dirty="0">
                <a:solidFill>
                  <a:prstClr val="black">
                    <a:tint val="75000"/>
                  </a:prstClr>
                </a:solidFill>
              </a:rPr>
              <a:t>, you will find the actions </a:t>
            </a:r>
            <a:r>
              <a:rPr lang="en-US" sz="2800" dirty="0" smtClean="0">
                <a:solidFill>
                  <a:prstClr val="black">
                    <a:tint val="75000"/>
                  </a:prstClr>
                </a:solidFill>
              </a:rPr>
              <a:t>easiest to </a:t>
            </a:r>
            <a:r>
              <a:rPr lang="en-US" sz="2800" dirty="0">
                <a:solidFill>
                  <a:prstClr val="black">
                    <a:tint val="75000"/>
                  </a:prstClr>
                </a:solidFill>
              </a:rPr>
              <a:t>perform when all the data is located </a:t>
            </a:r>
            <a:r>
              <a:rPr lang="en-US" sz="2800" dirty="0" smtClean="0">
                <a:solidFill>
                  <a:prstClr val="black">
                    <a:tint val="75000"/>
                  </a:prstClr>
                </a:solidFill>
              </a:rPr>
              <a:t>in adjoining </a:t>
            </a:r>
            <a:r>
              <a:rPr lang="en-US" sz="2800" dirty="0">
                <a:solidFill>
                  <a:prstClr val="black">
                    <a:tint val="75000"/>
                  </a:prstClr>
                </a:solidFill>
              </a:rPr>
              <a:t>rows and columns.</a:t>
            </a:r>
          </a:p>
        </p:txBody>
      </p:sp>
    </p:spTree>
    <p:extLst>
      <p:ext uri="{BB962C8B-B14F-4D97-AF65-F5344CB8AC3E}">
        <p14:creationId xmlns:p14="http://schemas.microsoft.com/office/powerpoint/2010/main" val="2906500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24</a:t>
            </a:fld>
            <a:endParaRPr lang="en-US"/>
          </a:p>
        </p:txBody>
      </p:sp>
      <p:sp>
        <p:nvSpPr>
          <p:cNvPr id="6" name="Content Placeholder 4"/>
          <p:cNvSpPr>
            <a:spLocks noGrp="1"/>
          </p:cNvSpPr>
          <p:nvPr>
            <p:ph idx="1"/>
          </p:nvPr>
        </p:nvSpPr>
        <p:spPr>
          <a:xfrm>
            <a:off x="457200" y="1981201"/>
            <a:ext cx="8229600" cy="4191000"/>
          </a:xfrm>
        </p:spPr>
        <p:txBody>
          <a:bodyPr>
            <a:normAutofit fontScale="70000" lnSpcReduction="20000"/>
          </a:bodyPr>
          <a:lstStyle/>
          <a:p>
            <a:pPr>
              <a:lnSpc>
                <a:spcPct val="110000"/>
              </a:lnSpc>
              <a:spcAft>
                <a:spcPts val="600"/>
              </a:spcAft>
            </a:pPr>
            <a:r>
              <a:rPr lang="en-US" sz="4000" dirty="0" smtClean="0"/>
              <a:t>Click the active sheet tab.</a:t>
            </a:r>
          </a:p>
          <a:p>
            <a:pPr>
              <a:lnSpc>
                <a:spcPct val="110000"/>
              </a:lnSpc>
              <a:spcAft>
                <a:spcPts val="600"/>
              </a:spcAft>
            </a:pPr>
            <a:r>
              <a:rPr lang="en-US" sz="4000" dirty="0" smtClean="0"/>
              <a:t>To insert a new worksheet to the right of the active sheet tab, click the Insert Worksheet tab.</a:t>
            </a:r>
          </a:p>
          <a:p>
            <a:pPr>
              <a:lnSpc>
                <a:spcPct val="110000"/>
              </a:lnSpc>
              <a:spcAft>
                <a:spcPts val="600"/>
              </a:spcAft>
            </a:pPr>
            <a:r>
              <a:rPr lang="en-US" sz="4000" dirty="0" smtClean="0"/>
              <a:t>To delete a worksheet, click the Delete button arrow in the Cells group in the Home tab and click </a:t>
            </a:r>
            <a:r>
              <a:rPr lang="en-US" sz="4000" i="1" dirty="0" smtClean="0"/>
              <a:t>Delete Sheet</a:t>
            </a:r>
            <a:r>
              <a:rPr lang="en-US" sz="4000" dirty="0" smtClean="0"/>
              <a:t>.</a:t>
            </a:r>
          </a:p>
          <a:p>
            <a:pPr>
              <a:lnSpc>
                <a:spcPct val="110000"/>
              </a:lnSpc>
              <a:spcAft>
                <a:spcPts val="600"/>
              </a:spcAft>
            </a:pPr>
            <a:r>
              <a:rPr lang="en-US" sz="4000" dirty="0" smtClean="0"/>
              <a:t>To move or copy a worksheet, right-click the active sheet tab and click </a:t>
            </a:r>
            <a:r>
              <a:rPr lang="en-US" sz="4000" i="1" dirty="0" smtClean="0"/>
              <a:t>Move or Copy </a:t>
            </a:r>
            <a:r>
              <a:rPr lang="en-US" sz="4000" dirty="0" smtClean="0"/>
              <a:t>to bring up the Move or Copy dialog box.</a:t>
            </a:r>
          </a:p>
          <a:p>
            <a:pPr>
              <a:lnSpc>
                <a:spcPct val="110000"/>
              </a:lnSpc>
              <a:spcAft>
                <a:spcPts val="600"/>
              </a:spcAft>
            </a:pPr>
            <a:endParaRPr lang="en-US" sz="4000" dirty="0" smtClean="0"/>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a:t>
            </a:r>
            <a:r>
              <a:rPr lang="en-US" sz="3600" b="1" dirty="0"/>
              <a:t>7</a:t>
            </a:r>
            <a:r>
              <a:rPr lang="en-US" sz="3600" b="1" dirty="0" smtClean="0"/>
              <a:t>: Create a New Worksheet</a:t>
            </a:r>
            <a:endParaRPr lang="en-US" sz="3600" b="1" dirty="0"/>
          </a:p>
        </p:txBody>
      </p:sp>
    </p:spTree>
    <p:extLst>
      <p:ext uri="{BB962C8B-B14F-4D97-AF65-F5344CB8AC3E}">
        <p14:creationId xmlns:p14="http://schemas.microsoft.com/office/powerpoint/2010/main" val="3145649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25</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510" y="265402"/>
            <a:ext cx="8610599" cy="617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Callout 2 (Accent Bar) 11"/>
          <p:cNvSpPr/>
          <p:nvPr/>
        </p:nvSpPr>
        <p:spPr>
          <a:xfrm>
            <a:off x="3810000" y="5105400"/>
            <a:ext cx="1828800" cy="882868"/>
          </a:xfrm>
          <a:prstGeom prst="accentCallout2">
            <a:avLst>
              <a:gd name="adj1" fmla="val 18750"/>
              <a:gd name="adj2" fmla="val -8333"/>
              <a:gd name="adj3" fmla="val 18750"/>
              <a:gd name="adj4" fmla="val -16667"/>
              <a:gd name="adj5" fmla="val 118281"/>
              <a:gd name="adj6" fmla="val -8520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Worksheet tab</a:t>
            </a:r>
            <a:endParaRPr lang="en-US" dirty="0"/>
          </a:p>
        </p:txBody>
      </p:sp>
      <p:sp>
        <p:nvSpPr>
          <p:cNvPr id="9" name="Line Callout 2 (Accent Bar) 8"/>
          <p:cNvSpPr/>
          <p:nvPr/>
        </p:nvSpPr>
        <p:spPr>
          <a:xfrm>
            <a:off x="1600200" y="4203204"/>
            <a:ext cx="2209800" cy="865830"/>
          </a:xfrm>
          <a:prstGeom prst="accentCallout2">
            <a:avLst>
              <a:gd name="adj1" fmla="val 18750"/>
              <a:gd name="adj2" fmla="val -8333"/>
              <a:gd name="adj3" fmla="val 21246"/>
              <a:gd name="adj4" fmla="val -28826"/>
              <a:gd name="adj5" fmla="val 214733"/>
              <a:gd name="adj6" fmla="val -3360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Right-click active tab for Move or Copy dialog box</a:t>
            </a:r>
            <a:endParaRPr lang="en-US" dirty="0"/>
          </a:p>
        </p:txBody>
      </p:sp>
      <p:sp>
        <p:nvSpPr>
          <p:cNvPr id="14" name="Line Callout 2 (Accent Bar) 13"/>
          <p:cNvSpPr/>
          <p:nvPr/>
        </p:nvSpPr>
        <p:spPr>
          <a:xfrm>
            <a:off x="7243598" y="1905000"/>
            <a:ext cx="1533197" cy="585439"/>
          </a:xfrm>
          <a:prstGeom prst="accentCallout2">
            <a:avLst>
              <a:gd name="adj1" fmla="val 18750"/>
              <a:gd name="adj2" fmla="val -8333"/>
              <a:gd name="adj3" fmla="val 18750"/>
              <a:gd name="adj4" fmla="val -16667"/>
              <a:gd name="adj5" fmla="val -126907"/>
              <a:gd name="adj6" fmla="val -3119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button</a:t>
            </a:r>
            <a:endParaRPr lang="en-US" dirty="0"/>
          </a:p>
        </p:txBody>
      </p:sp>
    </p:spTree>
    <p:extLst>
      <p:ext uri="{BB962C8B-B14F-4D97-AF65-F5344CB8AC3E}">
        <p14:creationId xmlns:p14="http://schemas.microsoft.com/office/powerpoint/2010/main" val="1757060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26</a:t>
            </a:fld>
            <a:endParaRPr lang="en-US"/>
          </a:p>
        </p:txBody>
      </p:sp>
      <p:pic>
        <p:nvPicPr>
          <p:cNvPr id="6" name="Picture 5" descr="taking-it-further.png"/>
          <p:cNvPicPr>
            <a:picLocks noChangeAspect="1"/>
          </p:cNvPicPr>
          <p:nvPr/>
        </p:nvPicPr>
        <p:blipFill>
          <a:blip r:embed="rId4" cstate="print"/>
          <a:stretch>
            <a:fillRect/>
          </a:stretch>
        </p:blipFill>
        <p:spPr>
          <a:xfrm>
            <a:off x="595867" y="2020594"/>
            <a:ext cx="2940959" cy="465652"/>
          </a:xfrm>
          <a:prstGeom prst="rect">
            <a:avLst/>
          </a:prstGeom>
        </p:spPr>
      </p:pic>
      <p:sp>
        <p:nvSpPr>
          <p:cNvPr id="7" name="Rounded Rectangle 6"/>
          <p:cNvSpPr/>
          <p:nvPr/>
        </p:nvSpPr>
        <p:spPr>
          <a:xfrm>
            <a:off x="450044" y="2743200"/>
            <a:ext cx="8243911" cy="341260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Copying</a:t>
            </a:r>
            <a:r>
              <a:rPr lang="en-US" sz="3200" b="1" dirty="0">
                <a:solidFill>
                  <a:srgbClr val="0070C0"/>
                </a:solidFill>
              </a:rPr>
              <a:t> Data to Another </a:t>
            </a:r>
            <a:r>
              <a:rPr lang="en-US" sz="3200" b="1" dirty="0" smtClean="0">
                <a:solidFill>
                  <a:srgbClr val="0070C0"/>
                </a:solidFill>
              </a:rPr>
              <a:t>Workbook </a:t>
            </a:r>
            <a:r>
              <a:rPr lang="en-US" sz="2800" dirty="0" smtClean="0">
                <a:solidFill>
                  <a:prstClr val="black">
                    <a:tint val="75000"/>
                  </a:prstClr>
                </a:solidFill>
              </a:rPr>
              <a:t> </a:t>
            </a:r>
            <a:r>
              <a:rPr lang="en-US" sz="3200" dirty="0" smtClean="0">
                <a:solidFill>
                  <a:prstClr val="black">
                    <a:tint val="75000"/>
                  </a:prstClr>
                </a:solidFill>
              </a:rPr>
              <a:t>If </a:t>
            </a:r>
            <a:r>
              <a:rPr lang="en-US" sz="3200" dirty="0">
                <a:solidFill>
                  <a:prstClr val="black">
                    <a:tint val="75000"/>
                  </a:prstClr>
                </a:solidFill>
              </a:rPr>
              <a:t>you have another </a:t>
            </a:r>
            <a:r>
              <a:rPr lang="en-US" sz="3200" dirty="0" smtClean="0">
                <a:solidFill>
                  <a:prstClr val="black">
                    <a:tint val="75000"/>
                  </a:prstClr>
                </a:solidFill>
              </a:rPr>
              <a:t>workbook open</a:t>
            </a:r>
            <a:r>
              <a:rPr lang="en-US" sz="3200" dirty="0">
                <a:solidFill>
                  <a:prstClr val="black">
                    <a:tint val="75000"/>
                  </a:prstClr>
                </a:solidFill>
              </a:rPr>
              <a:t>, you can select it from </a:t>
            </a:r>
            <a:r>
              <a:rPr lang="en-US" sz="3200" dirty="0" smtClean="0">
                <a:solidFill>
                  <a:prstClr val="black">
                    <a:tint val="75000"/>
                  </a:prstClr>
                </a:solidFill>
              </a:rPr>
              <a:t>the Move or Copy dialog list </a:t>
            </a:r>
            <a:r>
              <a:rPr lang="en-US" sz="3200" dirty="0">
                <a:solidFill>
                  <a:prstClr val="black">
                    <a:tint val="75000"/>
                  </a:prstClr>
                </a:solidFill>
              </a:rPr>
              <a:t>to </a:t>
            </a:r>
            <a:r>
              <a:rPr lang="en-US" sz="3200" dirty="0" smtClean="0">
                <a:solidFill>
                  <a:prstClr val="black">
                    <a:tint val="75000"/>
                  </a:prstClr>
                </a:solidFill>
              </a:rPr>
              <a:t>move or </a:t>
            </a:r>
            <a:r>
              <a:rPr lang="en-US" sz="3200" dirty="0">
                <a:solidFill>
                  <a:prstClr val="black">
                    <a:tint val="75000"/>
                  </a:prstClr>
                </a:solidFill>
              </a:rPr>
              <a:t>copy the specified worksheet to </a:t>
            </a:r>
            <a:r>
              <a:rPr lang="en-US" sz="3200" dirty="0" smtClean="0">
                <a:solidFill>
                  <a:prstClr val="black">
                    <a:tint val="75000"/>
                  </a:prstClr>
                </a:solidFill>
              </a:rPr>
              <a:t>that workbook </a:t>
            </a:r>
            <a:r>
              <a:rPr lang="en-US" sz="3200" dirty="0">
                <a:solidFill>
                  <a:prstClr val="black">
                    <a:tint val="75000"/>
                  </a:prstClr>
                </a:solidFill>
              </a:rPr>
              <a:t>rather than within the </a:t>
            </a:r>
            <a:r>
              <a:rPr lang="en-US" sz="3200" dirty="0" smtClean="0">
                <a:solidFill>
                  <a:prstClr val="black">
                    <a:tint val="75000"/>
                  </a:prstClr>
                </a:solidFill>
              </a:rPr>
              <a:t>current workbook</a:t>
            </a:r>
            <a:r>
              <a:rPr lang="en-US" sz="3200" dirty="0">
                <a:solidFill>
                  <a:prstClr val="black">
                    <a:tint val="75000"/>
                  </a:prstClr>
                </a:solidFill>
              </a:rPr>
              <a:t>.</a:t>
            </a:r>
          </a:p>
        </p:txBody>
      </p:sp>
    </p:spTree>
    <p:extLst>
      <p:ext uri="{BB962C8B-B14F-4D97-AF65-F5344CB8AC3E}">
        <p14:creationId xmlns:p14="http://schemas.microsoft.com/office/powerpoint/2010/main" val="1803790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27</a:t>
            </a:fld>
            <a:endParaRPr lang="en-US"/>
          </a:p>
        </p:txBody>
      </p:sp>
      <p:sp>
        <p:nvSpPr>
          <p:cNvPr id="6" name="Content Placeholder 4"/>
          <p:cNvSpPr>
            <a:spLocks noGrp="1"/>
          </p:cNvSpPr>
          <p:nvPr>
            <p:ph idx="1"/>
          </p:nvPr>
        </p:nvSpPr>
        <p:spPr>
          <a:xfrm>
            <a:off x="457200" y="1981201"/>
            <a:ext cx="8229600" cy="4191000"/>
          </a:xfrm>
        </p:spPr>
        <p:txBody>
          <a:bodyPr>
            <a:normAutofit/>
          </a:bodyPr>
          <a:lstStyle/>
          <a:p>
            <a:pPr marL="0" indent="0">
              <a:lnSpc>
                <a:spcPct val="110000"/>
              </a:lnSpc>
              <a:spcAft>
                <a:spcPts val="600"/>
              </a:spcAft>
              <a:buNone/>
            </a:pPr>
            <a:r>
              <a:rPr lang="en-US" sz="2800" dirty="0" smtClean="0"/>
              <a:t>To name or rename a worksheet tab</a:t>
            </a:r>
          </a:p>
          <a:p>
            <a:pPr>
              <a:lnSpc>
                <a:spcPct val="110000"/>
              </a:lnSpc>
              <a:spcAft>
                <a:spcPts val="600"/>
              </a:spcAft>
            </a:pPr>
            <a:r>
              <a:rPr lang="en-US" sz="2800" dirty="0" smtClean="0"/>
              <a:t>Right-click the active sheet tab. Click </a:t>
            </a:r>
            <a:r>
              <a:rPr lang="en-US" sz="2800" i="1" dirty="0" smtClean="0"/>
              <a:t>Rename</a:t>
            </a:r>
            <a:r>
              <a:rPr lang="en-US" sz="2800" dirty="0" smtClean="0"/>
              <a:t>, type the new sheet name, and press Enter.</a:t>
            </a:r>
          </a:p>
          <a:p>
            <a:pPr>
              <a:lnSpc>
                <a:spcPct val="110000"/>
              </a:lnSpc>
              <a:spcAft>
                <a:spcPts val="600"/>
              </a:spcAft>
            </a:pPr>
            <a:r>
              <a:rPr lang="en-US" sz="2800" dirty="0" smtClean="0"/>
              <a:t>Double-click the active sheet tab. Type the new sheet name and press Enter.</a:t>
            </a:r>
          </a:p>
          <a:p>
            <a:pPr>
              <a:lnSpc>
                <a:spcPct val="110000"/>
              </a:lnSpc>
              <a:spcAft>
                <a:spcPts val="600"/>
              </a:spcAft>
            </a:pPr>
            <a:endParaRPr lang="en-US" sz="4000" dirty="0" smtClean="0"/>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8: Name and Rename Worksheets</a:t>
            </a:r>
            <a:endParaRPr lang="en-US" sz="3600" b="1" dirty="0"/>
          </a:p>
        </p:txBody>
      </p:sp>
    </p:spTree>
    <p:extLst>
      <p:ext uri="{BB962C8B-B14F-4D97-AF65-F5344CB8AC3E}">
        <p14:creationId xmlns:p14="http://schemas.microsoft.com/office/powerpoint/2010/main" val="589923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28</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7301"/>
            <a:ext cx="8839200" cy="609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Callout 2 (Accent Bar) 11"/>
          <p:cNvSpPr/>
          <p:nvPr/>
        </p:nvSpPr>
        <p:spPr>
          <a:xfrm>
            <a:off x="2362200" y="4942537"/>
            <a:ext cx="1828800" cy="882868"/>
          </a:xfrm>
          <a:prstGeom prst="accentCallout2">
            <a:avLst>
              <a:gd name="adj1" fmla="val 18750"/>
              <a:gd name="adj2" fmla="val -8333"/>
              <a:gd name="adj3" fmla="val 18750"/>
              <a:gd name="adj4" fmla="val -16667"/>
              <a:gd name="adj5" fmla="val 118281"/>
              <a:gd name="adj6" fmla="val -8520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Active worksheet renamed</a:t>
            </a:r>
            <a:endParaRPr lang="en-US" dirty="0"/>
          </a:p>
        </p:txBody>
      </p:sp>
    </p:spTree>
    <p:extLst>
      <p:ext uri="{BB962C8B-B14F-4D97-AF65-F5344CB8AC3E}">
        <p14:creationId xmlns:p14="http://schemas.microsoft.com/office/powerpoint/2010/main" val="1223932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29</a:t>
            </a:fld>
            <a:endParaRPr lang="en-US"/>
          </a:p>
        </p:txBody>
      </p:sp>
      <p:pic>
        <p:nvPicPr>
          <p:cNvPr id="6" name="Picture 5" descr="taking-it-further.png"/>
          <p:cNvPicPr>
            <a:picLocks noChangeAspect="1"/>
          </p:cNvPicPr>
          <p:nvPr/>
        </p:nvPicPr>
        <p:blipFill>
          <a:blip r:embed="rId4" cstate="print"/>
          <a:stretch>
            <a:fillRect/>
          </a:stretch>
        </p:blipFill>
        <p:spPr>
          <a:xfrm>
            <a:off x="595867" y="2253420"/>
            <a:ext cx="2940959" cy="465652"/>
          </a:xfrm>
          <a:prstGeom prst="rect">
            <a:avLst/>
          </a:prstGeom>
        </p:spPr>
      </p:pic>
      <p:sp>
        <p:nvSpPr>
          <p:cNvPr id="7" name="Rounded Rectangle 6"/>
          <p:cNvSpPr/>
          <p:nvPr/>
        </p:nvSpPr>
        <p:spPr>
          <a:xfrm>
            <a:off x="450044" y="2971800"/>
            <a:ext cx="8243911" cy="318400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70C0"/>
                </a:solidFill>
              </a:rPr>
              <a:t>Color Coding Sheet Tabs  </a:t>
            </a:r>
            <a:r>
              <a:rPr lang="en-US" sz="3600" dirty="0" smtClean="0">
                <a:solidFill>
                  <a:prstClr val="black">
                    <a:tint val="75000"/>
                  </a:prstClr>
                </a:solidFill>
              </a:rPr>
              <a:t>You </a:t>
            </a:r>
            <a:r>
              <a:rPr lang="en-US" sz="3600" dirty="0">
                <a:solidFill>
                  <a:prstClr val="black">
                    <a:tint val="75000"/>
                  </a:prstClr>
                </a:solidFill>
              </a:rPr>
              <a:t>also can</a:t>
            </a:r>
          </a:p>
          <a:p>
            <a:pPr algn="ctr"/>
            <a:r>
              <a:rPr lang="en-US" sz="3600" dirty="0">
                <a:solidFill>
                  <a:prstClr val="black">
                    <a:tint val="75000"/>
                  </a:prstClr>
                </a:solidFill>
              </a:rPr>
              <a:t>color-code your worksheets. Right-click</a:t>
            </a:r>
          </a:p>
          <a:p>
            <a:pPr algn="ctr"/>
            <a:r>
              <a:rPr lang="en-US" sz="3600" dirty="0">
                <a:solidFill>
                  <a:prstClr val="black">
                    <a:tint val="75000"/>
                  </a:prstClr>
                </a:solidFill>
              </a:rPr>
              <a:t>the sheet tab, point to Tab Color, </a:t>
            </a:r>
            <a:r>
              <a:rPr lang="en-US" sz="3600" dirty="0" smtClean="0">
                <a:solidFill>
                  <a:prstClr val="black">
                    <a:tint val="75000"/>
                  </a:prstClr>
                </a:solidFill>
              </a:rPr>
              <a:t>and click </a:t>
            </a:r>
            <a:r>
              <a:rPr lang="en-US" sz="3600" dirty="0">
                <a:solidFill>
                  <a:prstClr val="black">
                    <a:tint val="75000"/>
                  </a:prstClr>
                </a:solidFill>
              </a:rPr>
              <a:t>the color you want from the palette.</a:t>
            </a:r>
          </a:p>
        </p:txBody>
      </p:sp>
    </p:spTree>
    <p:extLst>
      <p:ext uri="{BB962C8B-B14F-4D97-AF65-F5344CB8AC3E}">
        <p14:creationId xmlns:p14="http://schemas.microsoft.com/office/powerpoint/2010/main" val="200886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Opener.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3</a:t>
            </a:fld>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130" y="1981200"/>
            <a:ext cx="4879737" cy="2895600"/>
          </a:xfrm>
          <a:prstGeom prst="rect">
            <a:avLst/>
          </a:prstGeom>
          <a:noFill/>
          <a:ln w="2857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4"/>
          <p:cNvSpPr txBox="1">
            <a:spLocks/>
          </p:cNvSpPr>
          <p:nvPr/>
        </p:nvSpPr>
        <p:spPr>
          <a:xfrm>
            <a:off x="243840" y="4876800"/>
            <a:ext cx="7772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t>Chapter 1</a:t>
            </a:r>
            <a:endParaRPr lang="en-US" sz="2800" b="1" dirty="0"/>
          </a:p>
        </p:txBody>
      </p:sp>
      <p:sp>
        <p:nvSpPr>
          <p:cNvPr id="10" name="Title 3"/>
          <p:cNvSpPr>
            <a:spLocks noGrp="1"/>
          </p:cNvSpPr>
          <p:nvPr>
            <p:ph type="title"/>
          </p:nvPr>
        </p:nvSpPr>
        <p:spPr>
          <a:xfrm>
            <a:off x="228600" y="5334001"/>
            <a:ext cx="7772400" cy="1143000"/>
          </a:xfrm>
        </p:spPr>
        <p:txBody>
          <a:bodyPr/>
          <a:lstStyle/>
          <a:p>
            <a:pPr algn="l"/>
            <a:r>
              <a:rPr lang="en-US" dirty="0" smtClean="0"/>
              <a:t>Creating an Excel Workbook</a:t>
            </a:r>
            <a:endParaRPr lang="en-US" dirty="0"/>
          </a:p>
        </p:txBody>
      </p:sp>
    </p:spTree>
    <p:extLst>
      <p:ext uri="{BB962C8B-B14F-4D97-AF65-F5344CB8AC3E}">
        <p14:creationId xmlns:p14="http://schemas.microsoft.com/office/powerpoint/2010/main" val="2298431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30</a:t>
            </a:fld>
            <a:endParaRPr lang="en-US"/>
          </a:p>
        </p:txBody>
      </p:sp>
      <p:sp>
        <p:nvSpPr>
          <p:cNvPr id="6" name="Content Placeholder 4"/>
          <p:cNvSpPr>
            <a:spLocks noGrp="1"/>
          </p:cNvSpPr>
          <p:nvPr>
            <p:ph idx="1"/>
          </p:nvPr>
        </p:nvSpPr>
        <p:spPr>
          <a:xfrm>
            <a:off x="457200" y="1981201"/>
            <a:ext cx="8229600" cy="4191000"/>
          </a:xfrm>
        </p:spPr>
        <p:txBody>
          <a:bodyPr>
            <a:normAutofit/>
          </a:bodyPr>
          <a:lstStyle/>
          <a:p>
            <a:pPr>
              <a:lnSpc>
                <a:spcPct val="110000"/>
              </a:lnSpc>
              <a:spcAft>
                <a:spcPts val="600"/>
              </a:spcAft>
            </a:pPr>
            <a:r>
              <a:rPr lang="en-US" sz="2800" dirty="0" smtClean="0"/>
              <a:t>Click the File tab.</a:t>
            </a:r>
          </a:p>
          <a:p>
            <a:pPr>
              <a:lnSpc>
                <a:spcPct val="110000"/>
              </a:lnSpc>
              <a:spcAft>
                <a:spcPts val="600"/>
              </a:spcAft>
            </a:pPr>
            <a:r>
              <a:rPr lang="en-US" sz="2800" dirty="0" smtClean="0"/>
              <a:t>Click Print. The Backstage view presents print settings and a preview of the printout.</a:t>
            </a:r>
          </a:p>
          <a:p>
            <a:pPr>
              <a:lnSpc>
                <a:spcPct val="110000"/>
              </a:lnSpc>
              <a:spcAft>
                <a:spcPts val="600"/>
              </a:spcAft>
            </a:pPr>
            <a:r>
              <a:rPr lang="en-US" sz="2800" dirty="0" smtClean="0"/>
              <a:t>Verify the printer is correct.</a:t>
            </a:r>
          </a:p>
          <a:p>
            <a:pPr>
              <a:lnSpc>
                <a:spcPct val="110000"/>
              </a:lnSpc>
              <a:spcAft>
                <a:spcPts val="600"/>
              </a:spcAft>
            </a:pPr>
            <a:r>
              <a:rPr lang="en-US" sz="2800" dirty="0" smtClean="0"/>
              <a:t>Make any changes to the Print Selection or Orientation necessary.</a:t>
            </a:r>
          </a:p>
          <a:p>
            <a:pPr>
              <a:lnSpc>
                <a:spcPct val="110000"/>
              </a:lnSpc>
              <a:spcAft>
                <a:spcPts val="600"/>
              </a:spcAft>
            </a:pPr>
            <a:r>
              <a:rPr lang="en-US" sz="2800" dirty="0" smtClean="0"/>
              <a:t>Click Print.</a:t>
            </a:r>
            <a:endParaRPr lang="en-US" sz="4000" dirty="0" smtClean="0"/>
          </a:p>
          <a:p>
            <a:pPr>
              <a:lnSpc>
                <a:spcPct val="110000"/>
              </a:lnSpc>
              <a:spcAft>
                <a:spcPts val="600"/>
              </a:spcAft>
            </a:pPr>
            <a:endParaRPr lang="en-US" sz="4000" dirty="0" smtClean="0"/>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a:t>
            </a:r>
            <a:r>
              <a:rPr lang="en-US" sz="3600" b="1" dirty="0"/>
              <a:t>9</a:t>
            </a:r>
            <a:r>
              <a:rPr lang="en-US" sz="3600" b="1" dirty="0" smtClean="0"/>
              <a:t>: Explore Options for Printing</a:t>
            </a:r>
            <a:endParaRPr lang="en-US" sz="3600" b="1" dirty="0"/>
          </a:p>
        </p:txBody>
      </p:sp>
    </p:spTree>
    <p:extLst>
      <p:ext uri="{BB962C8B-B14F-4D97-AF65-F5344CB8AC3E}">
        <p14:creationId xmlns:p14="http://schemas.microsoft.com/office/powerpoint/2010/main" val="369669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31</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5" y="1257300"/>
            <a:ext cx="8477250" cy="434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2 (Accent Bar) 13"/>
          <p:cNvSpPr/>
          <p:nvPr/>
        </p:nvSpPr>
        <p:spPr>
          <a:xfrm>
            <a:off x="609600" y="2057400"/>
            <a:ext cx="1164567" cy="585439"/>
          </a:xfrm>
          <a:prstGeom prst="accentCallout2">
            <a:avLst>
              <a:gd name="adj1" fmla="val 18750"/>
              <a:gd name="adj2" fmla="val -8333"/>
              <a:gd name="adj3" fmla="val 18750"/>
              <a:gd name="adj4" fmla="val -16667"/>
              <a:gd name="adj5" fmla="val -56180"/>
              <a:gd name="adj6" fmla="val -938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 tab</a:t>
            </a:r>
            <a:endParaRPr lang="en-US" dirty="0"/>
          </a:p>
        </p:txBody>
      </p:sp>
      <p:sp>
        <p:nvSpPr>
          <p:cNvPr id="12" name="Line Callout 2 (Accent Bar) 11"/>
          <p:cNvSpPr/>
          <p:nvPr/>
        </p:nvSpPr>
        <p:spPr>
          <a:xfrm>
            <a:off x="3810000" y="1983042"/>
            <a:ext cx="1524000" cy="734154"/>
          </a:xfrm>
          <a:prstGeom prst="accentCallout2">
            <a:avLst>
              <a:gd name="adj1" fmla="val 18750"/>
              <a:gd name="adj2" fmla="val -8333"/>
              <a:gd name="adj3" fmla="val 18750"/>
              <a:gd name="adj4" fmla="val -16667"/>
              <a:gd name="adj5" fmla="val 50651"/>
              <a:gd name="adj6" fmla="val -8312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Print button</a:t>
            </a:r>
            <a:endParaRPr lang="en-US" dirty="0"/>
          </a:p>
        </p:txBody>
      </p:sp>
      <p:sp>
        <p:nvSpPr>
          <p:cNvPr id="9" name="Line Callout 2 (Accent Bar) 8"/>
          <p:cNvSpPr/>
          <p:nvPr/>
        </p:nvSpPr>
        <p:spPr>
          <a:xfrm>
            <a:off x="2590800" y="3821502"/>
            <a:ext cx="1790700" cy="685800"/>
          </a:xfrm>
          <a:prstGeom prst="accentCallout2">
            <a:avLst>
              <a:gd name="adj1" fmla="val 18750"/>
              <a:gd name="adj2" fmla="val -8333"/>
              <a:gd name="adj3" fmla="val 17261"/>
              <a:gd name="adj4" fmla="val -21019"/>
              <a:gd name="adj5" fmla="val 27426"/>
              <a:gd name="adj6" fmla="val -6327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Print selection</a:t>
            </a:r>
            <a:endParaRPr lang="en-US" dirty="0"/>
          </a:p>
        </p:txBody>
      </p:sp>
    </p:spTree>
    <p:extLst>
      <p:ext uri="{BB962C8B-B14F-4D97-AF65-F5344CB8AC3E}">
        <p14:creationId xmlns:p14="http://schemas.microsoft.com/office/powerpoint/2010/main" val="2882278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32</a:t>
            </a:fld>
            <a:endParaRPr lang="en-US"/>
          </a:p>
        </p:txBody>
      </p:sp>
      <p:pic>
        <p:nvPicPr>
          <p:cNvPr id="6" name="Picture 5" descr="taking-it-further.png"/>
          <p:cNvPicPr>
            <a:picLocks noChangeAspect="1"/>
          </p:cNvPicPr>
          <p:nvPr/>
        </p:nvPicPr>
        <p:blipFill>
          <a:blip r:embed="rId4" cstate="print"/>
          <a:stretch>
            <a:fillRect/>
          </a:stretch>
        </p:blipFill>
        <p:spPr>
          <a:xfrm>
            <a:off x="595867" y="2253420"/>
            <a:ext cx="2940959" cy="465652"/>
          </a:xfrm>
          <a:prstGeom prst="rect">
            <a:avLst/>
          </a:prstGeom>
        </p:spPr>
      </p:pic>
      <p:sp>
        <p:nvSpPr>
          <p:cNvPr id="7" name="Rounded Rectangle 6"/>
          <p:cNvSpPr/>
          <p:nvPr/>
        </p:nvSpPr>
        <p:spPr>
          <a:xfrm>
            <a:off x="450044" y="2971800"/>
            <a:ext cx="8243911" cy="318400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prstClr val="black">
                    <a:tint val="75000"/>
                  </a:prstClr>
                </a:solidFill>
              </a:rPr>
              <a:t>You can add a header and a footer to an Excel worksheet to include identifying information such as the file name, your name, your company name, or page numbers on a printout.</a:t>
            </a:r>
          </a:p>
        </p:txBody>
      </p:sp>
    </p:spTree>
    <p:extLst>
      <p:ext uri="{BB962C8B-B14F-4D97-AF65-F5344CB8AC3E}">
        <p14:creationId xmlns:p14="http://schemas.microsoft.com/office/powerpoint/2010/main" val="1480509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33</a:t>
            </a:fld>
            <a:endParaRPr lang="en-US"/>
          </a:p>
        </p:txBody>
      </p:sp>
      <p:sp>
        <p:nvSpPr>
          <p:cNvPr id="8" name="Rectangle 7"/>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2</a:t>
            </a:r>
            <a:endParaRPr lang="en-US" sz="2800" b="1" dirty="0"/>
          </a:p>
        </p:txBody>
      </p:sp>
      <p:sp>
        <p:nvSpPr>
          <p:cNvPr id="9" name="Content Placeholder 5"/>
          <p:cNvSpPr txBox="1">
            <a:spLocks/>
          </p:cNvSpPr>
          <p:nvPr/>
        </p:nvSpPr>
        <p:spPr>
          <a:xfrm>
            <a:off x="428596" y="764704"/>
            <a:ext cx="4186238" cy="256726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5"/>
            </a:pPr>
            <a:r>
              <a:rPr lang="en-CA" sz="2000" dirty="0" smtClean="0">
                <a:latin typeface="Calibri" pitchFamily="34" charset="0"/>
                <a:cs typeface="Calibri" pitchFamily="34" charset="0"/>
              </a:rPr>
              <a:t>The Spell Check feature can find errors in these types of entries.</a:t>
            </a:r>
            <a:endParaRPr lang="en-CA" sz="20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2000" dirty="0" smtClean="0"/>
              <a:t>text</a:t>
            </a:r>
          </a:p>
          <a:p>
            <a:pPr marL="693738" lvl="1" indent="-236538">
              <a:buClr>
                <a:schemeClr val="accent1"/>
              </a:buClr>
              <a:buSzPct val="100000"/>
              <a:buFont typeface="+mj-lt"/>
              <a:buAutoNum type="alphaLcPeriod"/>
            </a:pPr>
            <a:r>
              <a:rPr lang="en-US" sz="2000" dirty="0" smtClean="0"/>
              <a:t>values</a:t>
            </a:r>
          </a:p>
          <a:p>
            <a:pPr marL="693738" lvl="1" indent="-236538">
              <a:buClr>
                <a:schemeClr val="accent1"/>
              </a:buClr>
              <a:buSzPct val="100000"/>
              <a:buFont typeface="+mj-lt"/>
              <a:buAutoNum type="alphaLcPeriod"/>
            </a:pPr>
            <a:r>
              <a:rPr lang="en-US" sz="2000" dirty="0" smtClean="0"/>
              <a:t>dates</a:t>
            </a:r>
          </a:p>
          <a:p>
            <a:pPr marL="693738" lvl="1" indent="-236538">
              <a:buClr>
                <a:schemeClr val="accent1"/>
              </a:buClr>
              <a:buSzPct val="100000"/>
              <a:buFont typeface="+mj-lt"/>
              <a:buAutoNum type="alphaLcPeriod"/>
            </a:pPr>
            <a:r>
              <a:rPr lang="en-US" sz="2000" dirty="0" smtClean="0"/>
              <a:t>All of the above</a:t>
            </a:r>
          </a:p>
          <a:p>
            <a:pPr marL="693738" lvl="1" indent="-236538">
              <a:buClr>
                <a:schemeClr val="accent1"/>
              </a:buClr>
              <a:buSzPct val="100000"/>
              <a:buFont typeface="+mj-lt"/>
              <a:buAutoNum type="alphaLcPeriod"/>
            </a:pPr>
            <a:endParaRPr lang="en-US" sz="2000" dirty="0" smtClean="0"/>
          </a:p>
          <a:p>
            <a:pPr marL="457200" lvl="1" indent="0">
              <a:buClr>
                <a:schemeClr val="accent1"/>
              </a:buClr>
              <a:buSzPct val="100000"/>
              <a:buNone/>
            </a:pPr>
            <a:endParaRPr lang="en-CA" dirty="0" smtClean="0"/>
          </a:p>
        </p:txBody>
      </p:sp>
      <p:sp>
        <p:nvSpPr>
          <p:cNvPr id="10" name="Content Placeholder 5"/>
          <p:cNvSpPr txBox="1">
            <a:spLocks/>
          </p:cNvSpPr>
          <p:nvPr/>
        </p:nvSpPr>
        <p:spPr>
          <a:xfrm>
            <a:off x="46855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6"/>
            </a:pPr>
            <a:r>
              <a:rPr lang="en-US" dirty="0" smtClean="0"/>
              <a:t>Doing this to a row or column removes it and its contents.</a:t>
            </a:r>
          </a:p>
          <a:p>
            <a:pPr marL="693738" lvl="1" indent="-236538">
              <a:buFont typeface="+mj-lt"/>
              <a:buAutoNum type="alphaLcPeriod"/>
            </a:pPr>
            <a:r>
              <a:rPr lang="en-CA" sz="2000" dirty="0" smtClean="0"/>
              <a:t>inserting</a:t>
            </a:r>
          </a:p>
          <a:p>
            <a:pPr marL="693738" lvl="1" indent="-236538"/>
            <a:r>
              <a:rPr lang="en-CA" sz="2000" dirty="0" smtClean="0"/>
              <a:t>removing</a:t>
            </a:r>
          </a:p>
          <a:p>
            <a:pPr marL="693738" lvl="1" indent="-236538"/>
            <a:r>
              <a:rPr lang="en-CA" sz="2000" dirty="0" smtClean="0"/>
              <a:t>copying</a:t>
            </a:r>
          </a:p>
          <a:p>
            <a:pPr marL="693738" lvl="1" indent="-236538"/>
            <a:r>
              <a:rPr lang="en-CA" sz="2000" dirty="0"/>
              <a:t>s</a:t>
            </a:r>
            <a:r>
              <a:rPr lang="en-CA" sz="2000" dirty="0" smtClean="0"/>
              <a:t>umming</a:t>
            </a:r>
            <a:endParaRPr lang="en-CA" sz="2000" dirty="0"/>
          </a:p>
        </p:txBody>
      </p:sp>
      <p:sp>
        <p:nvSpPr>
          <p:cNvPr id="11" name="Content Placeholder 6"/>
          <p:cNvSpPr txBox="1">
            <a:spLocks/>
          </p:cNvSpPr>
          <p:nvPr/>
        </p:nvSpPr>
        <p:spPr>
          <a:xfrm>
            <a:off x="4687858" y="764704"/>
            <a:ext cx="4184651" cy="2592288"/>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7"/>
            </a:pPr>
            <a:r>
              <a:rPr lang="en-CA" sz="2000" dirty="0" smtClean="0">
                <a:latin typeface="Calibri" pitchFamily="34" charset="0"/>
                <a:cs typeface="Calibri" pitchFamily="34" charset="0"/>
              </a:rPr>
              <a:t>Change the ______ for the worksheet on the sheet tab to describe its contents.</a:t>
            </a:r>
            <a:endParaRPr lang="en-CA" sz="2000" dirty="0">
              <a:latin typeface="Calibri" pitchFamily="34" charset="0"/>
              <a:cs typeface="Calibri" pitchFamily="34" charset="0"/>
            </a:endParaRPr>
          </a:p>
          <a:p>
            <a:pPr marL="693738" lvl="1" indent="-236538">
              <a:buClr>
                <a:schemeClr val="accent1"/>
              </a:buClr>
              <a:buFont typeface="+mj-lt"/>
              <a:buAutoNum type="alphaLcPeriod"/>
            </a:pPr>
            <a:r>
              <a:rPr lang="en-CA" sz="2000" dirty="0" smtClean="0"/>
              <a:t>theme</a:t>
            </a:r>
          </a:p>
          <a:p>
            <a:pPr marL="693738" lvl="1" indent="-236538">
              <a:buClr>
                <a:schemeClr val="accent1"/>
              </a:buClr>
              <a:buFont typeface="+mj-lt"/>
              <a:buAutoNum type="alphaLcPeriod"/>
            </a:pPr>
            <a:r>
              <a:rPr lang="en-CA" sz="2000" dirty="0" smtClean="0"/>
              <a:t>color</a:t>
            </a:r>
          </a:p>
          <a:p>
            <a:pPr marL="693738" lvl="1" indent="-236538">
              <a:buClr>
                <a:schemeClr val="accent1"/>
              </a:buClr>
              <a:buFont typeface="+mj-lt"/>
              <a:buAutoNum type="alphaLcPeriod"/>
            </a:pPr>
            <a:r>
              <a:rPr lang="en-CA" sz="2000" dirty="0"/>
              <a:t>v</a:t>
            </a:r>
            <a:r>
              <a:rPr lang="en-CA" sz="2000" dirty="0" smtClean="0"/>
              <a:t>alue</a:t>
            </a:r>
          </a:p>
          <a:p>
            <a:pPr marL="693738" lvl="1" indent="-236538">
              <a:buClr>
                <a:schemeClr val="accent1"/>
              </a:buClr>
              <a:buFont typeface="+mj-lt"/>
              <a:buAutoNum type="alphaLcPeriod"/>
            </a:pPr>
            <a:r>
              <a:rPr lang="en-CA" sz="2000" dirty="0" smtClean="0"/>
              <a:t>name</a:t>
            </a:r>
          </a:p>
          <a:p>
            <a:pPr marL="693738" lvl="1" indent="-236538">
              <a:buClr>
                <a:schemeClr val="accent1"/>
              </a:buClr>
              <a:buFont typeface="+mj-lt"/>
              <a:buAutoNum type="alphaLcPeriod"/>
            </a:pPr>
            <a:endParaRPr lang="en-CA" sz="1800" dirty="0" smtClean="0"/>
          </a:p>
          <a:p>
            <a:pPr marL="0" indent="0">
              <a:buNone/>
            </a:pPr>
            <a:endParaRPr lang="en-CA" sz="2000" dirty="0" smtClean="0"/>
          </a:p>
          <a:p>
            <a:pPr>
              <a:buFont typeface="+mj-lt"/>
              <a:buAutoNum type="arabicParenR" startAt="7"/>
            </a:pPr>
            <a:endParaRPr lang="en-CA" sz="2000" dirty="0"/>
          </a:p>
        </p:txBody>
      </p:sp>
      <p:sp>
        <p:nvSpPr>
          <p:cNvPr id="12" name="Content Placeholder 5"/>
          <p:cNvSpPr txBox="1">
            <a:spLocks/>
          </p:cNvSpPr>
          <p:nvPr/>
        </p:nvSpPr>
        <p:spPr>
          <a:xfrm>
            <a:off x="468627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8"/>
            </a:pPr>
            <a:r>
              <a:rPr lang="en-CA" dirty="0" smtClean="0"/>
              <a:t>Click Print on the File tab to display printing choices in</a:t>
            </a:r>
          </a:p>
          <a:p>
            <a:pPr marL="693738" lvl="1" indent="-236538"/>
            <a:r>
              <a:rPr lang="en-CA" sz="2000" dirty="0" smtClean="0"/>
              <a:t>Backstage view.</a:t>
            </a:r>
          </a:p>
          <a:p>
            <a:pPr marL="693738" lvl="1" indent="-236538"/>
            <a:r>
              <a:rPr lang="en-CA" sz="2000" dirty="0" smtClean="0"/>
              <a:t>Print Preview view.</a:t>
            </a:r>
          </a:p>
          <a:p>
            <a:pPr marL="693738" lvl="1" indent="-236538"/>
            <a:r>
              <a:rPr lang="en-CA" sz="2000" dirty="0"/>
              <a:t>t</a:t>
            </a:r>
            <a:r>
              <a:rPr lang="en-CA" sz="2000" dirty="0" smtClean="0"/>
              <a:t>he Print dialog box.</a:t>
            </a:r>
          </a:p>
          <a:p>
            <a:pPr marL="693738" lvl="1" indent="-236538">
              <a:buFont typeface="+mj-lt"/>
              <a:buAutoNum type="alphaLcPeriod" startAt="8"/>
            </a:pPr>
            <a:r>
              <a:rPr lang="en-CA" sz="2000" dirty="0"/>
              <a:t>t</a:t>
            </a:r>
            <a:r>
              <a:rPr lang="en-CA" sz="2000" dirty="0" smtClean="0"/>
              <a:t>he Page Layout tab.</a:t>
            </a:r>
            <a:endParaRPr lang="en-CA" sz="2000" dirty="0"/>
          </a:p>
        </p:txBody>
      </p:sp>
      <p:sp>
        <p:nvSpPr>
          <p:cNvPr id="14" name="TextBox 13"/>
          <p:cNvSpPr txBox="1"/>
          <p:nvPr/>
        </p:nvSpPr>
        <p:spPr>
          <a:xfrm>
            <a:off x="3305030"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3347864" y="5935087"/>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6" name="TextBox 15"/>
          <p:cNvSpPr txBox="1"/>
          <p:nvPr/>
        </p:nvSpPr>
        <p:spPr>
          <a:xfrm>
            <a:off x="7605539"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7" name="TextBox 16"/>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8" name="TextBox 17"/>
          <p:cNvSpPr txBox="1"/>
          <p:nvPr/>
        </p:nvSpPr>
        <p:spPr>
          <a:xfrm>
            <a:off x="7605539" y="5662878"/>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Tree>
    <p:extLst>
      <p:ext uri="{BB962C8B-B14F-4D97-AF65-F5344CB8AC3E}">
        <p14:creationId xmlns:p14="http://schemas.microsoft.com/office/powerpoint/2010/main" val="14032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14"/>
                                        </p:tgtEl>
                                      </p:cBhvr>
                                      <p:by x="150000" y="150000"/>
                                    </p:animScale>
                                  </p:childTnLst>
                                </p:cTn>
                              </p:par>
                              <p:par>
                                <p:cTn id="7" presetID="6" presetClass="emph" presetSubtype="0" fill="remove" nodeType="withEffect">
                                  <p:stCondLst>
                                    <p:cond delay="0"/>
                                  </p:stCondLst>
                                  <p:childTnLst>
                                    <p:animScale>
                                      <p:cBhvr>
                                        <p:cTn id="8" dur="2000" fill="hold"/>
                                        <p:tgtEl>
                                          <p:spTgt spid="9">
                                            <p:txEl>
                                              <p:pRg st="4" end="4"/>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5"/>
                                        </p:tgtEl>
                                      </p:cBhvr>
                                      <p:by x="150000" y="150000"/>
                                    </p:animScale>
                                  </p:childTnLst>
                                </p:cTn>
                              </p:par>
                              <p:par>
                                <p:cTn id="13" presetID="6" presetClass="emph" presetSubtype="0" fill="remove" nodeType="withEffect">
                                  <p:stCondLst>
                                    <p:cond delay="0"/>
                                  </p:stCondLst>
                                  <p:childTnLst>
                                    <p:animScale>
                                      <p:cBhvr>
                                        <p:cTn id="14" dur="2000" fill="hold"/>
                                        <p:tgtEl>
                                          <p:spTgt spid="10">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6"/>
                                        </p:tgtEl>
                                      </p:cBhvr>
                                      <p:by x="150000" y="150000"/>
                                    </p:animScale>
                                  </p:childTnLst>
                                </p:cTn>
                              </p:par>
                              <p:par>
                                <p:cTn id="19" presetID="6" presetClass="emph" presetSubtype="0" fill="remove" nodeType="withEffect">
                                  <p:stCondLst>
                                    <p:cond delay="0"/>
                                  </p:stCondLst>
                                  <p:childTnLst>
                                    <p:animScale>
                                      <p:cBhvr>
                                        <p:cTn id="20" dur="2000" fill="hold"/>
                                        <p:tgtEl>
                                          <p:spTgt spid="11">
                                            <p:txEl>
                                              <p:pRg st="4" end="4"/>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8"/>
                                        </p:tgtEl>
                                      </p:cBhvr>
                                      <p:by x="150000" y="150000"/>
                                    </p:animScale>
                                  </p:childTnLst>
                                </p:cTn>
                              </p:par>
                              <p:par>
                                <p:cTn id="25" presetID="6" presetClass="emph" presetSubtype="0" fill="remove" nodeType="withEffect">
                                  <p:stCondLst>
                                    <p:cond delay="0"/>
                                  </p:stCondLst>
                                  <p:childTnLst>
                                    <p:animScale>
                                      <p:cBhvr>
                                        <p:cTn id="26" dur="2000" fill="hold"/>
                                        <p:tgtEl>
                                          <p:spTgt spid="1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a:ln w="19050">
            <a:solidFill>
              <a:srgbClr val="FFC000"/>
            </a:solidFill>
          </a:ln>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34</a:t>
            </a:fld>
            <a:endParaRPr lang="en-US"/>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Tasks Summary</a:t>
            </a:r>
            <a:endParaRPr lang="en-US" sz="3600" b="1" dirty="0"/>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688" y="1219200"/>
            <a:ext cx="423862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281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684592" y="353878"/>
            <a:ext cx="3774816" cy="769441"/>
          </a:xfrm>
          <a:prstGeom prst="rect">
            <a:avLst/>
          </a:prstGeom>
          <a:noFill/>
        </p:spPr>
        <p:txBody>
          <a:bodyPr wrap="none" rtlCol="0">
            <a:spAutoFit/>
          </a:bodyPr>
          <a:lstStyle/>
          <a:p>
            <a:r>
              <a:rPr lang="en-US" sz="4400" b="1" dirty="0" smtClean="0"/>
              <a:t>Skills You Learn</a:t>
            </a:r>
            <a:endParaRPr lang="en-US" sz="44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4</a:t>
            </a:fld>
            <a:endParaRPr lang="en-US"/>
          </a:p>
        </p:txBody>
      </p:sp>
      <p:sp>
        <p:nvSpPr>
          <p:cNvPr id="6" name="Content Placeholder 4"/>
          <p:cNvSpPr>
            <a:spLocks noGrp="1"/>
          </p:cNvSpPr>
          <p:nvPr>
            <p:ph idx="1"/>
          </p:nvPr>
        </p:nvSpPr>
        <p:spPr>
          <a:xfrm>
            <a:off x="457200" y="1828800"/>
            <a:ext cx="8229600" cy="4525963"/>
          </a:xfrm>
        </p:spPr>
        <p:txBody>
          <a:bodyPr>
            <a:normAutofit fontScale="77500" lnSpcReduction="20000"/>
          </a:bodyPr>
          <a:lstStyle/>
          <a:p>
            <a:pPr>
              <a:lnSpc>
                <a:spcPct val="110000"/>
              </a:lnSpc>
              <a:spcAft>
                <a:spcPts val="600"/>
              </a:spcAft>
            </a:pPr>
            <a:r>
              <a:rPr lang="en-US" dirty="0" smtClean="0"/>
              <a:t>Understand worksheet and workbook structure</a:t>
            </a:r>
          </a:p>
          <a:p>
            <a:pPr>
              <a:lnSpc>
                <a:spcPct val="110000"/>
              </a:lnSpc>
              <a:spcAft>
                <a:spcPts val="600"/>
              </a:spcAft>
            </a:pPr>
            <a:r>
              <a:rPr lang="en-US" dirty="0" smtClean="0"/>
              <a:t>Use cell references</a:t>
            </a:r>
          </a:p>
          <a:p>
            <a:pPr>
              <a:lnSpc>
                <a:spcPct val="110000"/>
              </a:lnSpc>
              <a:spcAft>
                <a:spcPts val="600"/>
              </a:spcAft>
            </a:pPr>
            <a:r>
              <a:rPr lang="en-US" dirty="0" smtClean="0"/>
              <a:t>Enter text, values, and dates</a:t>
            </a:r>
          </a:p>
          <a:p>
            <a:pPr>
              <a:lnSpc>
                <a:spcPct val="110000"/>
              </a:lnSpc>
              <a:spcAft>
                <a:spcPts val="600"/>
              </a:spcAft>
            </a:pPr>
            <a:r>
              <a:rPr lang="en-US" dirty="0" smtClean="0"/>
              <a:t>Use the Auto Fill feature</a:t>
            </a:r>
          </a:p>
          <a:p>
            <a:pPr>
              <a:lnSpc>
                <a:spcPct val="110000"/>
              </a:lnSpc>
              <a:spcAft>
                <a:spcPts val="600"/>
              </a:spcAft>
            </a:pPr>
            <a:r>
              <a:rPr lang="en-US" dirty="0" smtClean="0"/>
              <a:t>Use Spell Check</a:t>
            </a:r>
          </a:p>
          <a:p>
            <a:pPr>
              <a:lnSpc>
                <a:spcPct val="110000"/>
              </a:lnSpc>
              <a:spcAft>
                <a:spcPts val="600"/>
              </a:spcAft>
            </a:pPr>
            <a:r>
              <a:rPr lang="en-US" dirty="0" smtClean="0"/>
              <a:t>Insert and </a:t>
            </a:r>
            <a:r>
              <a:rPr lang="en-US" dirty="0"/>
              <a:t>d</a:t>
            </a:r>
            <a:r>
              <a:rPr lang="en-US" dirty="0" smtClean="0"/>
              <a:t>elete columns and rows</a:t>
            </a:r>
          </a:p>
          <a:p>
            <a:pPr>
              <a:lnSpc>
                <a:spcPct val="110000"/>
              </a:lnSpc>
              <a:spcAft>
                <a:spcPts val="600"/>
              </a:spcAft>
            </a:pPr>
            <a:r>
              <a:rPr lang="en-US" dirty="0" smtClean="0"/>
              <a:t>Create a new worksheet</a:t>
            </a:r>
          </a:p>
          <a:p>
            <a:pPr>
              <a:lnSpc>
                <a:spcPct val="110000"/>
              </a:lnSpc>
              <a:spcAft>
                <a:spcPts val="600"/>
              </a:spcAft>
            </a:pPr>
            <a:r>
              <a:rPr lang="en-US" dirty="0" smtClean="0"/>
              <a:t>Name and rename worksheets</a:t>
            </a:r>
          </a:p>
          <a:p>
            <a:pPr>
              <a:lnSpc>
                <a:spcPct val="110000"/>
              </a:lnSpc>
              <a:spcAft>
                <a:spcPts val="600"/>
              </a:spcAft>
            </a:pPr>
            <a:r>
              <a:rPr lang="en-US" dirty="0" smtClean="0"/>
              <a:t>Explore options for printing</a:t>
            </a:r>
          </a:p>
        </p:txBody>
      </p:sp>
    </p:spTree>
    <p:extLst>
      <p:ext uri="{BB962C8B-B14F-4D97-AF65-F5344CB8AC3E}">
        <p14:creationId xmlns:p14="http://schemas.microsoft.com/office/powerpoint/2010/main" val="4016417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40878" y="353793"/>
            <a:ext cx="8662243" cy="707886"/>
          </a:xfrm>
          <a:prstGeom prst="rect">
            <a:avLst/>
          </a:prstGeom>
          <a:noFill/>
        </p:spPr>
        <p:txBody>
          <a:bodyPr wrap="none" rtlCol="0">
            <a:spAutoFit/>
          </a:bodyPr>
          <a:lstStyle/>
          <a:p>
            <a:pPr algn="ctr"/>
            <a:r>
              <a:rPr lang="en-US" sz="4000" b="1" dirty="0" smtClean="0"/>
              <a:t>Chapter 1:  Creating an Excel Worksheet</a:t>
            </a:r>
            <a:endParaRPr lang="en-US" sz="40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5</a:t>
            </a:fld>
            <a:endParaRPr lang="en-US"/>
          </a:p>
        </p:txBody>
      </p:sp>
      <p:sp>
        <p:nvSpPr>
          <p:cNvPr id="6" name="Content Placeholder 4"/>
          <p:cNvSpPr>
            <a:spLocks noGrp="1"/>
          </p:cNvSpPr>
          <p:nvPr>
            <p:ph idx="1"/>
          </p:nvPr>
        </p:nvSpPr>
        <p:spPr>
          <a:xfrm>
            <a:off x="457200" y="1828800"/>
            <a:ext cx="8229600" cy="4525963"/>
          </a:xfrm>
        </p:spPr>
        <p:txBody>
          <a:bodyPr>
            <a:normAutofit fontScale="85000" lnSpcReduction="20000"/>
          </a:bodyPr>
          <a:lstStyle/>
          <a:p>
            <a:pPr>
              <a:lnSpc>
                <a:spcPct val="110000"/>
              </a:lnSpc>
              <a:spcAft>
                <a:spcPts val="600"/>
              </a:spcAft>
            </a:pPr>
            <a:r>
              <a:rPr lang="en-US" dirty="0" smtClean="0"/>
              <a:t>Excel</a:t>
            </a:r>
          </a:p>
          <a:p>
            <a:pPr lvl="1">
              <a:lnSpc>
                <a:spcPct val="110000"/>
              </a:lnSpc>
              <a:spcAft>
                <a:spcPts val="600"/>
              </a:spcAft>
            </a:pPr>
            <a:r>
              <a:rPr lang="en-US" dirty="0"/>
              <a:t>i</a:t>
            </a:r>
            <a:r>
              <a:rPr lang="en-US" dirty="0" smtClean="0"/>
              <a:t>s a spreadsheet program</a:t>
            </a:r>
          </a:p>
          <a:p>
            <a:pPr lvl="1">
              <a:lnSpc>
                <a:spcPct val="110000"/>
              </a:lnSpc>
              <a:spcAft>
                <a:spcPts val="600"/>
              </a:spcAft>
            </a:pPr>
            <a:r>
              <a:rPr lang="en-US" dirty="0"/>
              <a:t>e</a:t>
            </a:r>
            <a:r>
              <a:rPr lang="en-US" dirty="0" smtClean="0"/>
              <a:t>ach Excel file is called a workbook</a:t>
            </a:r>
          </a:p>
          <a:p>
            <a:pPr lvl="1">
              <a:lnSpc>
                <a:spcPct val="110000"/>
              </a:lnSpc>
              <a:spcAft>
                <a:spcPts val="600"/>
              </a:spcAft>
            </a:pPr>
            <a:r>
              <a:rPr lang="en-US" dirty="0"/>
              <a:t>e</a:t>
            </a:r>
            <a:r>
              <a:rPr lang="en-US" dirty="0" smtClean="0"/>
              <a:t>ach workbook is divided into worksheets</a:t>
            </a:r>
          </a:p>
          <a:p>
            <a:pPr lvl="1">
              <a:lnSpc>
                <a:spcPct val="110000"/>
              </a:lnSpc>
              <a:spcAft>
                <a:spcPts val="600"/>
              </a:spcAft>
            </a:pPr>
            <a:r>
              <a:rPr lang="en-US" dirty="0"/>
              <a:t>e</a:t>
            </a:r>
            <a:r>
              <a:rPr lang="en-US" dirty="0" smtClean="0"/>
              <a:t>ach worksheet is divided into cells</a:t>
            </a:r>
          </a:p>
          <a:p>
            <a:pPr>
              <a:lnSpc>
                <a:spcPct val="110000"/>
              </a:lnSpc>
              <a:spcAft>
                <a:spcPts val="600"/>
              </a:spcAft>
            </a:pPr>
            <a:r>
              <a:rPr lang="en-US" dirty="0" smtClean="0"/>
              <a:t>Worksheets</a:t>
            </a:r>
          </a:p>
          <a:p>
            <a:pPr lvl="1">
              <a:lnSpc>
                <a:spcPct val="110000"/>
              </a:lnSpc>
              <a:spcAft>
                <a:spcPts val="600"/>
              </a:spcAft>
            </a:pPr>
            <a:r>
              <a:rPr lang="en-US" dirty="0"/>
              <a:t>a</a:t>
            </a:r>
            <a:r>
              <a:rPr lang="en-US" dirty="0" smtClean="0"/>
              <a:t>llow you to organize data on multiple pages</a:t>
            </a:r>
          </a:p>
          <a:p>
            <a:pPr lvl="1">
              <a:lnSpc>
                <a:spcPct val="110000"/>
              </a:lnSpc>
              <a:spcAft>
                <a:spcPts val="600"/>
              </a:spcAft>
            </a:pPr>
            <a:r>
              <a:rPr lang="en-US" dirty="0"/>
              <a:t>h</a:t>
            </a:r>
            <a:r>
              <a:rPr lang="en-US" dirty="0" smtClean="0"/>
              <a:t>elp you group like kinds of data</a:t>
            </a:r>
          </a:p>
          <a:p>
            <a:pPr lvl="1">
              <a:lnSpc>
                <a:spcPct val="110000"/>
              </a:lnSpc>
              <a:spcAft>
                <a:spcPts val="600"/>
              </a:spcAft>
            </a:pPr>
            <a:r>
              <a:rPr lang="en-US" dirty="0"/>
              <a:t>m</a:t>
            </a:r>
            <a:r>
              <a:rPr lang="en-US" dirty="0" smtClean="0"/>
              <a:t>ake navigating your data easier</a:t>
            </a:r>
          </a:p>
        </p:txBody>
      </p:sp>
    </p:spTree>
    <p:extLst>
      <p:ext uri="{BB962C8B-B14F-4D97-AF65-F5344CB8AC3E}">
        <p14:creationId xmlns:p14="http://schemas.microsoft.com/office/powerpoint/2010/main" val="268465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6</a:t>
            </a:fld>
            <a:endParaRPr lang="en-US"/>
          </a:p>
        </p:txBody>
      </p:sp>
      <p:sp>
        <p:nvSpPr>
          <p:cNvPr id="6" name="Content Placeholder 4"/>
          <p:cNvSpPr>
            <a:spLocks noGrp="1"/>
          </p:cNvSpPr>
          <p:nvPr>
            <p:ph idx="1"/>
          </p:nvPr>
        </p:nvSpPr>
        <p:spPr>
          <a:xfrm>
            <a:off x="457200" y="1828800"/>
            <a:ext cx="8229600" cy="4525963"/>
          </a:xfrm>
        </p:spPr>
        <p:txBody>
          <a:bodyPr>
            <a:normAutofit fontScale="77500" lnSpcReduction="20000"/>
          </a:bodyPr>
          <a:lstStyle/>
          <a:p>
            <a:pPr>
              <a:lnSpc>
                <a:spcPct val="110000"/>
              </a:lnSpc>
              <a:spcAft>
                <a:spcPts val="600"/>
              </a:spcAft>
            </a:pPr>
            <a:r>
              <a:rPr lang="en-US" dirty="0" smtClean="0"/>
              <a:t>Open a new blank document.</a:t>
            </a:r>
          </a:p>
          <a:p>
            <a:pPr>
              <a:lnSpc>
                <a:spcPct val="110000"/>
              </a:lnSpc>
              <a:spcAft>
                <a:spcPts val="600"/>
              </a:spcAft>
            </a:pPr>
            <a:r>
              <a:rPr lang="en-US" dirty="0" smtClean="0"/>
              <a:t>Hovering the mouse over screen elements will bring up a ScreenTip to identify the element.</a:t>
            </a:r>
          </a:p>
          <a:p>
            <a:pPr>
              <a:lnSpc>
                <a:spcPct val="110000"/>
              </a:lnSpc>
              <a:spcAft>
                <a:spcPts val="600"/>
              </a:spcAft>
            </a:pPr>
            <a:r>
              <a:rPr lang="en-US" dirty="0" smtClean="0"/>
              <a:t>Notice the tabs at the bottom of the screen.</a:t>
            </a:r>
          </a:p>
          <a:p>
            <a:pPr>
              <a:lnSpc>
                <a:spcPct val="110000"/>
              </a:lnSpc>
              <a:spcAft>
                <a:spcPts val="600"/>
              </a:spcAft>
            </a:pPr>
            <a:r>
              <a:rPr lang="en-US" dirty="0" smtClean="0"/>
              <a:t>Clicking in a cell makes it an active cell. The Name box will display that cell address.</a:t>
            </a:r>
          </a:p>
          <a:p>
            <a:pPr>
              <a:lnSpc>
                <a:spcPct val="110000"/>
              </a:lnSpc>
              <a:spcAft>
                <a:spcPts val="600"/>
              </a:spcAft>
            </a:pPr>
            <a:r>
              <a:rPr lang="en-US" dirty="0" smtClean="0"/>
              <a:t>You can use the arrow keys to move from cell to cell.</a:t>
            </a:r>
          </a:p>
          <a:p>
            <a:pPr>
              <a:lnSpc>
                <a:spcPct val="110000"/>
              </a:lnSpc>
              <a:spcAft>
                <a:spcPts val="600"/>
              </a:spcAft>
            </a:pPr>
            <a:r>
              <a:rPr lang="en-US" dirty="0" smtClean="0"/>
              <a:t>Use the vertical scroll bar to scroll up and down the page.</a:t>
            </a:r>
          </a:p>
          <a:p>
            <a:pPr>
              <a:lnSpc>
                <a:spcPct val="110000"/>
              </a:lnSpc>
              <a:spcAft>
                <a:spcPts val="600"/>
              </a:spcAft>
            </a:pPr>
            <a:r>
              <a:rPr lang="en-US" dirty="0" smtClean="0"/>
              <a:t>You can also select a range of cells.</a:t>
            </a:r>
          </a:p>
        </p:txBody>
      </p:sp>
      <p:sp>
        <p:nvSpPr>
          <p:cNvPr id="8" name="Title 1"/>
          <p:cNvSpPr>
            <a:spLocks noGrp="1"/>
          </p:cNvSpPr>
          <p:nvPr>
            <p:ph type="title"/>
          </p:nvPr>
        </p:nvSpPr>
        <p:spPr>
          <a:xfrm>
            <a:off x="228600" y="381000"/>
            <a:ext cx="8763000" cy="685800"/>
          </a:xfrm>
        </p:spPr>
        <p:txBody>
          <a:bodyPr>
            <a:noAutofit/>
          </a:bodyPr>
          <a:lstStyle/>
          <a:p>
            <a:r>
              <a:rPr lang="en-US" sz="2900" b="1" dirty="0" smtClean="0"/>
              <a:t>Skill 1: Understand Worksheet and Workbook Structure</a:t>
            </a:r>
            <a:endParaRPr lang="en-US" sz="2900" b="1" dirty="0"/>
          </a:p>
        </p:txBody>
      </p:sp>
    </p:spTree>
    <p:extLst>
      <p:ext uri="{BB962C8B-B14F-4D97-AF65-F5344CB8AC3E}">
        <p14:creationId xmlns:p14="http://schemas.microsoft.com/office/powerpoint/2010/main" val="333468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7</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95" y="35423"/>
            <a:ext cx="8985849" cy="66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4095613" y="1364081"/>
            <a:ext cx="1560786" cy="536027"/>
          </a:xfrm>
          <a:prstGeom prst="accentCallout2">
            <a:avLst>
              <a:gd name="adj1" fmla="val 18750"/>
              <a:gd name="adj2" fmla="val -8333"/>
              <a:gd name="adj3" fmla="val 18750"/>
              <a:gd name="adj4" fmla="val -16667"/>
              <a:gd name="adj5" fmla="val -2705"/>
              <a:gd name="adj6" fmla="val -7237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Formula Bar</a:t>
            </a:r>
            <a:endParaRPr lang="en-US" dirty="0"/>
          </a:p>
        </p:txBody>
      </p:sp>
      <p:sp>
        <p:nvSpPr>
          <p:cNvPr id="7" name="Line Callout 2 (Accent Bar) 6"/>
          <p:cNvSpPr/>
          <p:nvPr/>
        </p:nvSpPr>
        <p:spPr>
          <a:xfrm>
            <a:off x="7315200" y="1900108"/>
            <a:ext cx="1560786" cy="691284"/>
          </a:xfrm>
          <a:prstGeom prst="accentCallout2">
            <a:avLst>
              <a:gd name="adj1" fmla="val 18750"/>
              <a:gd name="adj2" fmla="val -8333"/>
              <a:gd name="adj3" fmla="val 18750"/>
              <a:gd name="adj4" fmla="val -16667"/>
              <a:gd name="adj5" fmla="val -47439"/>
              <a:gd name="adj6" fmla="val -3147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Column Headings </a:t>
            </a:r>
            <a:endParaRPr lang="en-US" dirty="0"/>
          </a:p>
        </p:txBody>
      </p:sp>
      <p:sp>
        <p:nvSpPr>
          <p:cNvPr id="8" name="Line Callout 2 (Accent Bar) 7"/>
          <p:cNvSpPr/>
          <p:nvPr/>
        </p:nvSpPr>
        <p:spPr>
          <a:xfrm>
            <a:off x="1524000" y="3656806"/>
            <a:ext cx="1560786" cy="536027"/>
          </a:xfrm>
          <a:prstGeom prst="accentCallout2">
            <a:avLst>
              <a:gd name="adj1" fmla="val 18750"/>
              <a:gd name="adj2" fmla="val -8333"/>
              <a:gd name="adj3" fmla="val 18750"/>
              <a:gd name="adj4" fmla="val -16667"/>
              <a:gd name="adj5" fmla="val -15580"/>
              <a:gd name="adj6" fmla="val -8232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Row Headings</a:t>
            </a:r>
            <a:endParaRPr lang="en-US" dirty="0"/>
          </a:p>
        </p:txBody>
      </p:sp>
      <p:sp>
        <p:nvSpPr>
          <p:cNvPr id="9" name="Line Callout 2 (Accent Bar) 8"/>
          <p:cNvSpPr/>
          <p:nvPr/>
        </p:nvSpPr>
        <p:spPr>
          <a:xfrm>
            <a:off x="2304393" y="2057400"/>
            <a:ext cx="1560786" cy="691284"/>
          </a:xfrm>
          <a:prstGeom prst="accentCallout2">
            <a:avLst>
              <a:gd name="adj1" fmla="val 18750"/>
              <a:gd name="adj2" fmla="val -8333"/>
              <a:gd name="adj3" fmla="val 21246"/>
              <a:gd name="adj4" fmla="val -28826"/>
              <a:gd name="adj5" fmla="val 77349"/>
              <a:gd name="adj6" fmla="val -668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Current cell or active cell</a:t>
            </a:r>
            <a:endParaRPr lang="en-US" dirty="0"/>
          </a:p>
        </p:txBody>
      </p:sp>
      <p:sp>
        <p:nvSpPr>
          <p:cNvPr id="10" name="Line Callout 2 (Accent Bar) 9"/>
          <p:cNvSpPr/>
          <p:nvPr/>
        </p:nvSpPr>
        <p:spPr>
          <a:xfrm>
            <a:off x="6963252" y="4520242"/>
            <a:ext cx="1560786" cy="536027"/>
          </a:xfrm>
          <a:prstGeom prst="accentCallout2">
            <a:avLst>
              <a:gd name="adj1" fmla="val 9092"/>
              <a:gd name="adj2" fmla="val 108838"/>
              <a:gd name="adj3" fmla="val 9094"/>
              <a:gd name="adj4" fmla="val 117085"/>
              <a:gd name="adj5" fmla="val -60641"/>
              <a:gd name="adj6" fmla="val 12659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Scroll Bar</a:t>
            </a:r>
            <a:endParaRPr lang="en-US" dirty="0"/>
          </a:p>
        </p:txBody>
      </p:sp>
      <p:sp>
        <p:nvSpPr>
          <p:cNvPr id="11" name="Line Callout 2 (Accent Bar) 10"/>
          <p:cNvSpPr/>
          <p:nvPr/>
        </p:nvSpPr>
        <p:spPr>
          <a:xfrm>
            <a:off x="6556373" y="5495921"/>
            <a:ext cx="1560786" cy="536027"/>
          </a:xfrm>
          <a:prstGeom prst="accentCallout2">
            <a:avLst>
              <a:gd name="adj1" fmla="val 18750"/>
              <a:gd name="adj2" fmla="val -8333"/>
              <a:gd name="adj3" fmla="val 21968"/>
              <a:gd name="adj4" fmla="val -24405"/>
              <a:gd name="adj5" fmla="val 171101"/>
              <a:gd name="adj6" fmla="val -4474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Scroll Bar</a:t>
            </a:r>
            <a:endParaRPr lang="en-US" dirty="0"/>
          </a:p>
        </p:txBody>
      </p:sp>
      <p:sp>
        <p:nvSpPr>
          <p:cNvPr id="12" name="Line Callout 2 (Accent Bar) 11"/>
          <p:cNvSpPr/>
          <p:nvPr/>
        </p:nvSpPr>
        <p:spPr>
          <a:xfrm>
            <a:off x="1754434" y="540588"/>
            <a:ext cx="1560786" cy="536027"/>
          </a:xfrm>
          <a:prstGeom prst="accentCallout2">
            <a:avLst>
              <a:gd name="adj1" fmla="val 18750"/>
              <a:gd name="adj2" fmla="val -8333"/>
              <a:gd name="adj3" fmla="val 18750"/>
              <a:gd name="adj4" fmla="val -16667"/>
              <a:gd name="adj5" fmla="val 148571"/>
              <a:gd name="adj6" fmla="val -5690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Name box</a:t>
            </a:r>
            <a:endParaRPr lang="en-US" dirty="0"/>
          </a:p>
        </p:txBody>
      </p:sp>
      <p:sp>
        <p:nvSpPr>
          <p:cNvPr id="13" name="Line Callout 2 (Accent Bar) 12"/>
          <p:cNvSpPr/>
          <p:nvPr/>
        </p:nvSpPr>
        <p:spPr>
          <a:xfrm>
            <a:off x="1371600" y="5521898"/>
            <a:ext cx="1560786" cy="536027"/>
          </a:xfrm>
          <a:prstGeom prst="accentCallout2">
            <a:avLst>
              <a:gd name="adj1" fmla="val 18750"/>
              <a:gd name="adj2" fmla="val -8333"/>
              <a:gd name="adj3" fmla="val 18750"/>
              <a:gd name="adj4" fmla="val -22193"/>
              <a:gd name="adj5" fmla="val 161446"/>
              <a:gd name="adj6" fmla="val -2484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Sheet tab</a:t>
            </a:r>
            <a:endParaRPr lang="en-US" dirty="0"/>
          </a:p>
        </p:txBody>
      </p:sp>
    </p:spTree>
    <p:extLst>
      <p:ext uri="{BB962C8B-B14F-4D97-AF65-F5344CB8AC3E}">
        <p14:creationId xmlns:p14="http://schemas.microsoft.com/office/powerpoint/2010/main" val="3462878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8</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442889" y="2590800"/>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70C0"/>
                </a:solidFill>
              </a:rPr>
              <a:t>Jumping </a:t>
            </a:r>
            <a:r>
              <a:rPr lang="en-US" sz="3200" b="1" dirty="0">
                <a:solidFill>
                  <a:srgbClr val="0070C0"/>
                </a:solidFill>
              </a:rPr>
              <a:t>to a Cell </a:t>
            </a:r>
            <a:r>
              <a:rPr lang="en-US" sz="3200" b="1" dirty="0" smtClean="0">
                <a:solidFill>
                  <a:srgbClr val="0070C0"/>
                </a:solidFill>
              </a:rPr>
              <a:t> </a:t>
            </a:r>
            <a:r>
              <a:rPr lang="en-US" sz="3200" dirty="0" smtClean="0">
                <a:solidFill>
                  <a:prstClr val="black">
                    <a:tint val="75000"/>
                  </a:prstClr>
                </a:solidFill>
              </a:rPr>
              <a:t>You </a:t>
            </a:r>
            <a:r>
              <a:rPr lang="en-US" sz="3200" dirty="0">
                <a:solidFill>
                  <a:prstClr val="black">
                    <a:tint val="75000"/>
                  </a:prstClr>
                </a:solidFill>
              </a:rPr>
              <a:t>can jump </a:t>
            </a:r>
            <a:r>
              <a:rPr lang="en-US" sz="3200" dirty="0" smtClean="0">
                <a:solidFill>
                  <a:prstClr val="black">
                    <a:tint val="75000"/>
                  </a:prstClr>
                </a:solidFill>
              </a:rPr>
              <a:t>directly to </a:t>
            </a:r>
            <a:r>
              <a:rPr lang="en-US" sz="3200" dirty="0">
                <a:solidFill>
                  <a:prstClr val="black">
                    <a:tint val="75000"/>
                  </a:prstClr>
                </a:solidFill>
              </a:rPr>
              <a:t>a </a:t>
            </a:r>
            <a:r>
              <a:rPr lang="en-US" sz="3200" dirty="0" smtClean="0">
                <a:solidFill>
                  <a:prstClr val="black">
                    <a:tint val="75000"/>
                  </a:prstClr>
                </a:solidFill>
              </a:rPr>
              <a:t> cell </a:t>
            </a:r>
            <a:r>
              <a:rPr lang="en-US" sz="3200" dirty="0">
                <a:solidFill>
                  <a:prstClr val="black">
                    <a:tint val="75000"/>
                  </a:prstClr>
                </a:solidFill>
              </a:rPr>
              <a:t>by clicking the Find &amp; </a:t>
            </a:r>
            <a:r>
              <a:rPr lang="en-US" sz="3200" dirty="0" smtClean="0">
                <a:solidFill>
                  <a:prstClr val="black">
                    <a:tint val="75000"/>
                  </a:prstClr>
                </a:solidFill>
              </a:rPr>
              <a:t>Select button </a:t>
            </a:r>
            <a:r>
              <a:rPr lang="en-US" sz="3200" dirty="0">
                <a:solidFill>
                  <a:prstClr val="black">
                    <a:tint val="75000"/>
                  </a:prstClr>
                </a:solidFill>
              </a:rPr>
              <a:t>in the Editing group </a:t>
            </a:r>
            <a:r>
              <a:rPr lang="en-US" sz="3200" dirty="0" smtClean="0">
                <a:solidFill>
                  <a:prstClr val="black">
                    <a:tint val="75000"/>
                  </a:prstClr>
                </a:solidFill>
              </a:rPr>
              <a:t>on </a:t>
            </a:r>
            <a:r>
              <a:rPr lang="en-US" sz="3200" dirty="0">
                <a:solidFill>
                  <a:prstClr val="black">
                    <a:tint val="75000"/>
                  </a:prstClr>
                </a:solidFill>
              </a:rPr>
              <a:t>the </a:t>
            </a:r>
            <a:r>
              <a:rPr lang="en-US" sz="3200" dirty="0" smtClean="0">
                <a:solidFill>
                  <a:prstClr val="black">
                    <a:tint val="75000"/>
                  </a:prstClr>
                </a:solidFill>
              </a:rPr>
              <a:t>Home tab </a:t>
            </a:r>
            <a:r>
              <a:rPr lang="en-US" sz="3200" dirty="0">
                <a:solidFill>
                  <a:prstClr val="black">
                    <a:tint val="75000"/>
                  </a:prstClr>
                </a:solidFill>
              </a:rPr>
              <a:t>and then clicking </a:t>
            </a:r>
            <a:r>
              <a:rPr lang="en-US" sz="3200" i="1" dirty="0">
                <a:solidFill>
                  <a:prstClr val="black">
                    <a:tint val="75000"/>
                  </a:prstClr>
                </a:solidFill>
              </a:rPr>
              <a:t>Go </a:t>
            </a:r>
            <a:r>
              <a:rPr lang="en-US" sz="3200" i="1" dirty="0" smtClean="0">
                <a:solidFill>
                  <a:prstClr val="black">
                    <a:tint val="75000"/>
                  </a:prstClr>
                </a:solidFill>
              </a:rPr>
              <a:t>To</a:t>
            </a:r>
            <a:r>
              <a:rPr lang="en-US" sz="3200" dirty="0" smtClean="0">
                <a:solidFill>
                  <a:prstClr val="black">
                    <a:tint val="75000"/>
                  </a:prstClr>
                </a:solidFill>
              </a:rPr>
              <a:t>, </a:t>
            </a:r>
            <a:r>
              <a:rPr lang="en-US" sz="3200" dirty="0">
                <a:solidFill>
                  <a:prstClr val="black">
                    <a:tint val="75000"/>
                  </a:prstClr>
                </a:solidFill>
              </a:rPr>
              <a:t>or by </a:t>
            </a:r>
            <a:r>
              <a:rPr lang="en-US" sz="3200" dirty="0" smtClean="0">
                <a:solidFill>
                  <a:prstClr val="black">
                    <a:tint val="75000"/>
                  </a:prstClr>
                </a:solidFill>
              </a:rPr>
              <a:t>pressing F5</a:t>
            </a:r>
            <a:r>
              <a:rPr lang="en-US" sz="3200" dirty="0">
                <a:solidFill>
                  <a:prstClr val="black">
                    <a:tint val="75000"/>
                  </a:prstClr>
                </a:solidFill>
              </a:rPr>
              <a:t>. Either method </a:t>
            </a:r>
            <a:r>
              <a:rPr lang="en-US" sz="3200" dirty="0" smtClean="0">
                <a:solidFill>
                  <a:prstClr val="black">
                    <a:tint val="75000"/>
                  </a:prstClr>
                </a:solidFill>
              </a:rPr>
              <a:t>opens the </a:t>
            </a:r>
            <a:r>
              <a:rPr lang="en-US" sz="3200" dirty="0">
                <a:solidFill>
                  <a:prstClr val="black">
                    <a:tint val="75000"/>
                  </a:prstClr>
                </a:solidFill>
              </a:rPr>
              <a:t>Go To </a:t>
            </a:r>
            <a:r>
              <a:rPr lang="en-US" sz="3200" dirty="0" smtClean="0">
                <a:solidFill>
                  <a:prstClr val="black">
                    <a:tint val="75000"/>
                  </a:prstClr>
                </a:solidFill>
              </a:rPr>
              <a:t>dialog box</a:t>
            </a:r>
            <a:r>
              <a:rPr lang="en-US" sz="3200" dirty="0">
                <a:solidFill>
                  <a:prstClr val="black">
                    <a:tint val="75000"/>
                  </a:prstClr>
                </a:solidFill>
              </a:rPr>
              <a:t>, where you can enter a cell address </a:t>
            </a:r>
            <a:r>
              <a:rPr lang="en-US" sz="3200" dirty="0" smtClean="0">
                <a:solidFill>
                  <a:prstClr val="black">
                    <a:tint val="75000"/>
                  </a:prstClr>
                </a:solidFill>
              </a:rPr>
              <a:t>in the </a:t>
            </a:r>
            <a:r>
              <a:rPr lang="en-US" sz="3200" i="1" dirty="0">
                <a:solidFill>
                  <a:prstClr val="black">
                    <a:tint val="75000"/>
                  </a:prstClr>
                </a:solidFill>
              </a:rPr>
              <a:t>Reference</a:t>
            </a:r>
            <a:r>
              <a:rPr lang="en-US" sz="3200" dirty="0">
                <a:solidFill>
                  <a:prstClr val="black">
                    <a:tint val="75000"/>
                  </a:prstClr>
                </a:solidFill>
              </a:rPr>
              <a:t> text box and then click OK </a:t>
            </a:r>
            <a:r>
              <a:rPr lang="en-US" sz="3200" dirty="0" smtClean="0">
                <a:solidFill>
                  <a:prstClr val="black">
                    <a:tint val="75000"/>
                  </a:prstClr>
                </a:solidFill>
              </a:rPr>
              <a:t>to jump </a:t>
            </a:r>
            <a:r>
              <a:rPr lang="en-US" sz="3200" dirty="0">
                <a:solidFill>
                  <a:prstClr val="black">
                    <a:tint val="75000"/>
                  </a:prstClr>
                </a:solidFill>
              </a:rPr>
              <a:t>to that cell.</a:t>
            </a:r>
          </a:p>
        </p:txBody>
      </p:sp>
    </p:spTree>
    <p:extLst>
      <p:ext uri="{BB962C8B-B14F-4D97-AF65-F5344CB8AC3E}">
        <p14:creationId xmlns:p14="http://schemas.microsoft.com/office/powerpoint/2010/main" val="4165704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9</a:t>
            </a:fld>
            <a:endParaRPr lang="en-US"/>
          </a:p>
        </p:txBody>
      </p:sp>
      <p:sp>
        <p:nvSpPr>
          <p:cNvPr id="6" name="Content Placeholder 4"/>
          <p:cNvSpPr>
            <a:spLocks noGrp="1"/>
          </p:cNvSpPr>
          <p:nvPr>
            <p:ph idx="1"/>
          </p:nvPr>
        </p:nvSpPr>
        <p:spPr>
          <a:xfrm>
            <a:off x="457200" y="1828800"/>
            <a:ext cx="8229600" cy="4525963"/>
          </a:xfrm>
        </p:spPr>
        <p:txBody>
          <a:bodyPr>
            <a:normAutofit/>
          </a:bodyPr>
          <a:lstStyle/>
          <a:p>
            <a:pPr>
              <a:lnSpc>
                <a:spcPct val="110000"/>
              </a:lnSpc>
              <a:spcAft>
                <a:spcPts val="600"/>
              </a:spcAft>
            </a:pPr>
            <a:r>
              <a:rPr lang="en-US" dirty="0" smtClean="0"/>
              <a:t>You can identify each cell</a:t>
            </a:r>
          </a:p>
          <a:p>
            <a:pPr lvl="1">
              <a:lnSpc>
                <a:spcPct val="110000"/>
              </a:lnSpc>
              <a:spcAft>
                <a:spcPts val="600"/>
              </a:spcAft>
            </a:pPr>
            <a:r>
              <a:rPr lang="en-US" dirty="0"/>
              <a:t>b</a:t>
            </a:r>
            <a:r>
              <a:rPr lang="en-US" dirty="0" smtClean="0"/>
              <a:t>y its column letter and row number</a:t>
            </a:r>
          </a:p>
          <a:p>
            <a:pPr lvl="1">
              <a:lnSpc>
                <a:spcPct val="110000"/>
              </a:lnSpc>
              <a:spcAft>
                <a:spcPts val="600"/>
              </a:spcAft>
            </a:pPr>
            <a:r>
              <a:rPr lang="en-US" dirty="0" smtClean="0"/>
              <a:t>also called </a:t>
            </a:r>
            <a:r>
              <a:rPr lang="en-US" i="1" dirty="0" smtClean="0"/>
              <a:t>cell address</a:t>
            </a:r>
            <a:r>
              <a:rPr lang="en-US" dirty="0" smtClean="0"/>
              <a:t>, </a:t>
            </a:r>
            <a:r>
              <a:rPr lang="en-US" i="1" dirty="0" smtClean="0"/>
              <a:t>cell reference</a:t>
            </a:r>
            <a:r>
              <a:rPr lang="en-US" dirty="0" smtClean="0"/>
              <a:t>, or </a:t>
            </a:r>
            <a:r>
              <a:rPr lang="en-US" i="1" dirty="0" smtClean="0"/>
              <a:t>cell name</a:t>
            </a:r>
          </a:p>
          <a:p>
            <a:pPr>
              <a:lnSpc>
                <a:spcPct val="110000"/>
              </a:lnSpc>
              <a:spcAft>
                <a:spcPts val="600"/>
              </a:spcAft>
            </a:pPr>
            <a:r>
              <a:rPr lang="en-US" dirty="0" smtClean="0"/>
              <a:t>A range of cells</a:t>
            </a:r>
          </a:p>
          <a:p>
            <a:pPr lvl="1">
              <a:lnSpc>
                <a:spcPct val="110000"/>
              </a:lnSpc>
              <a:spcAft>
                <a:spcPts val="600"/>
              </a:spcAft>
            </a:pPr>
            <a:r>
              <a:rPr lang="en-US" dirty="0" smtClean="0"/>
              <a:t>is identified by its upper left and lower right cells separated by a colon</a:t>
            </a:r>
          </a:p>
          <a:p>
            <a:pPr lvl="1">
              <a:lnSpc>
                <a:spcPct val="110000"/>
              </a:lnSpc>
              <a:spcAft>
                <a:spcPts val="600"/>
              </a:spcAft>
            </a:pPr>
            <a:r>
              <a:rPr lang="en-US" dirty="0"/>
              <a:t>c</a:t>
            </a:r>
            <a:r>
              <a:rPr lang="en-US" dirty="0" smtClean="0"/>
              <a:t>an span a single row or fall within a single column</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2:  Use Cell References</a:t>
            </a:r>
            <a:endParaRPr lang="en-US" sz="3600" b="1" dirty="0"/>
          </a:p>
        </p:txBody>
      </p:sp>
    </p:spTree>
    <p:extLst>
      <p:ext uri="{BB962C8B-B14F-4D97-AF65-F5344CB8AC3E}">
        <p14:creationId xmlns:p14="http://schemas.microsoft.com/office/powerpoint/2010/main" val="3702021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3780</Words>
  <Application>Microsoft Office PowerPoint</Application>
  <PresentationFormat>On-screen Show (4:3)</PresentationFormat>
  <Paragraphs>335</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Microsoft Excel 2010</vt:lpstr>
      <vt:lpstr>PowerPoint Presentation</vt:lpstr>
      <vt:lpstr>Creating an Excel Workbook</vt:lpstr>
      <vt:lpstr>PowerPoint Presentation</vt:lpstr>
      <vt:lpstr>PowerPoint Presentation</vt:lpstr>
      <vt:lpstr>Skill 1: Understand Worksheet and Workbook Structure</vt:lpstr>
      <vt:lpstr>PowerPoint Presentation</vt:lpstr>
      <vt:lpstr>PowerPoint Presentation</vt:lpstr>
      <vt:lpstr>Skill 2:  Use Cell References</vt:lpstr>
      <vt:lpstr>PowerPoint Presentation</vt:lpstr>
      <vt:lpstr>PowerPoint Presentation</vt:lpstr>
      <vt:lpstr>Skill 3:  Enter Text, Values, and Dates</vt:lpstr>
      <vt:lpstr>PowerPoint Presentation</vt:lpstr>
      <vt:lpstr>PowerPoint Presentation</vt:lpstr>
      <vt:lpstr>Skill 4:  Use the Auto Fill Feature</vt:lpstr>
      <vt:lpstr>PowerPoint Presentation</vt:lpstr>
      <vt:lpstr>PowerPoint Presentation</vt:lpstr>
      <vt:lpstr>Skill 5: Use Spell Check</vt:lpstr>
      <vt:lpstr>PowerPoint Presentation</vt:lpstr>
      <vt:lpstr>PowerPoint Presentation</vt:lpstr>
      <vt:lpstr>Skill 6: Insert and Delete Columns and Rows</vt:lpstr>
      <vt:lpstr>PowerPoint Presentation</vt:lpstr>
      <vt:lpstr>PowerPoint Presentation</vt:lpstr>
      <vt:lpstr>Skill 7: Create a New Worksheet</vt:lpstr>
      <vt:lpstr>PowerPoint Presentation</vt:lpstr>
      <vt:lpstr>PowerPoint Presentation</vt:lpstr>
      <vt:lpstr>Skill 8: Name and Rename Worksheets</vt:lpstr>
      <vt:lpstr>PowerPoint Presentation</vt:lpstr>
      <vt:lpstr>PowerPoint Presentation</vt:lpstr>
      <vt:lpstr>Skill 9: Explore Options for Printing</vt:lpstr>
      <vt:lpstr>PowerPoint Presentation</vt:lpstr>
      <vt:lpstr>PowerPoint Presentation</vt:lpstr>
      <vt:lpstr>PowerPoint Presentation</vt:lpstr>
      <vt:lpstr>Tasks 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Compaq User</dc:creator>
  <cp:lastModifiedBy>BOwens</cp:lastModifiedBy>
  <cp:revision>52</cp:revision>
  <dcterms:created xsi:type="dcterms:W3CDTF">2010-11-30T04:18:53Z</dcterms:created>
  <dcterms:modified xsi:type="dcterms:W3CDTF">2011-01-24T17:12:02Z</dcterms:modified>
</cp:coreProperties>
</file>