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273" r:id="rId3"/>
    <p:sldId id="261" r:id="rId4"/>
    <p:sldId id="262" r:id="rId5"/>
    <p:sldId id="263" r:id="rId6"/>
    <p:sldId id="267" r:id="rId7"/>
    <p:sldId id="285" r:id="rId8"/>
    <p:sldId id="322" r:id="rId9"/>
    <p:sldId id="270" r:id="rId10"/>
    <p:sldId id="286" r:id="rId11"/>
    <p:sldId id="324" r:id="rId12"/>
    <p:sldId id="272" r:id="rId13"/>
    <p:sldId id="287" r:id="rId14"/>
    <p:sldId id="325" r:id="rId15"/>
    <p:sldId id="275" r:id="rId16"/>
    <p:sldId id="300" r:id="rId17"/>
    <p:sldId id="326" r:id="rId18"/>
    <p:sldId id="316" r:id="rId19"/>
    <p:sldId id="301" r:id="rId20"/>
    <p:sldId id="289" r:id="rId21"/>
    <p:sldId id="327" r:id="rId22"/>
    <p:sldId id="291" r:id="rId23"/>
    <p:sldId id="321" r:id="rId24"/>
    <p:sldId id="297" r:id="rId25"/>
    <p:sldId id="317" r:id="rId26"/>
    <p:sldId id="323" r:id="rId2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CP" initials="EMCP"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0107" autoAdjust="0"/>
  </p:normalViewPr>
  <p:slideViewPr>
    <p:cSldViewPr snapToGrid="0" snapToObjects="1">
      <p:cViewPr>
        <p:scale>
          <a:sx n="60" d="100"/>
          <a:sy n="60" d="100"/>
        </p:scale>
        <p:origin x="-80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84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D86E48B-305D-4D2F-AC17-2681B2779367}" type="datetimeFigureOut">
              <a:rPr lang="en-US" smtClean="0"/>
              <a:pPr/>
              <a:t>1/24/2011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647CE8-91B7-488D-A132-EFF4AA9427CE}" type="slidenum">
              <a:rPr lang="en-US" smtClean="0"/>
              <a:pPr/>
              <a:t>‹#›</a:t>
            </a:fld>
            <a:endParaRPr lang="en-US"/>
          </a:p>
        </p:txBody>
      </p:sp>
    </p:spTree>
    <p:extLst>
      <p:ext uri="{BB962C8B-B14F-4D97-AF65-F5344CB8AC3E}">
        <p14:creationId xmlns:p14="http://schemas.microsoft.com/office/powerpoint/2010/main" val="218073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911C5F1-ED46-4F38-8291-709925C31C43}" type="datetimeFigureOut">
              <a:rPr lang="en-US" smtClean="0"/>
              <a:pPr/>
              <a:t>1/24/2011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A91FD1F-72DF-4B8E-AE3B-AF1198490249}" type="slidenum">
              <a:rPr lang="en-US" smtClean="0"/>
              <a:pPr/>
              <a:t>‹#›</a:t>
            </a:fld>
            <a:endParaRPr lang="en-US" dirty="0"/>
          </a:p>
        </p:txBody>
      </p:sp>
    </p:spTree>
    <p:extLst>
      <p:ext uri="{BB962C8B-B14F-4D97-AF65-F5344CB8AC3E}">
        <p14:creationId xmlns:p14="http://schemas.microsoft.com/office/powerpoint/2010/main" val="146293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a:t>
            </a:r>
            <a:r>
              <a:rPr lang="en-US" baseline="0" dirty="0" smtClean="0"/>
              <a:t> 5, you learn about Microsoft Word 2010. Chapter 1 covers creating documents including entering and editing text. Chapter 2 deals with formatting tools that help improve the look of your documents. In Chapter 3, you work with tables to help organize information and objects to add visual appeal. Finally, Chapter 4 covers features for reviewing and finalizing your document and printing it or publishing it online.</a:t>
            </a:r>
            <a:endParaRPr lang="en-US" dirty="0" smtClean="0"/>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a:t>
            </a:fld>
            <a:endParaRPr lang="en-US" dirty="0"/>
          </a:p>
        </p:txBody>
      </p:sp>
    </p:spTree>
    <p:extLst>
      <p:ext uri="{BB962C8B-B14F-4D97-AF65-F5344CB8AC3E}">
        <p14:creationId xmlns:p14="http://schemas.microsoft.com/office/powerpoint/2010/main" val="271667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a:t>
            </a:r>
            <a:r>
              <a:rPr lang="en-US" dirty="0" smtClean="0"/>
              <a:t>nline document</a:t>
            </a:r>
            <a:r>
              <a:rPr lang="en-US" baseline="0" dirty="0" smtClean="0"/>
              <a:t> sharing sites are free a</a:t>
            </a:r>
            <a:r>
              <a:rPr lang="en-US" sz="1200" b="0" i="0" u="none" strike="noStrike" kern="1200" baseline="0" dirty="0" smtClean="0">
                <a:solidFill>
                  <a:schemeClr val="tx1"/>
                </a:solidFill>
                <a:latin typeface="+mn-lt"/>
                <a:ea typeface="+mn-ea"/>
                <a:cs typeface="+mn-cs"/>
              </a:rPr>
              <a:t>nd enable you to allow only one person at a time to “check out” the document to work on it.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10</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work in a document that has Track Changes turned on, any changes you make to it are automatically recorded. As an alternative to directly changing the document text, you can add comments to suggest changes, explain your edits, or ask the document author questions.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11</a:t>
            </a:fld>
            <a:endParaRPr lang="en-US" dirty="0"/>
          </a:p>
        </p:txBody>
      </p:sp>
    </p:spTree>
    <p:extLst>
      <p:ext uri="{BB962C8B-B14F-4D97-AF65-F5344CB8AC3E}">
        <p14:creationId xmlns:p14="http://schemas.microsoft.com/office/powerpoint/2010/main" val="81068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document (</a:t>
            </a:r>
            <a:r>
              <a:rPr lang="en-US" sz="1200" b="1" i="0" u="none" strike="noStrike" kern="1200" baseline="0" dirty="0" smtClean="0">
                <a:solidFill>
                  <a:schemeClr val="tx1"/>
                </a:solidFill>
                <a:latin typeface="+mn-lt"/>
                <a:ea typeface="+mn-ea"/>
                <a:cs typeface="+mn-cs"/>
              </a:rPr>
              <a:t>M5-C4-S3-WorkSchedule.docx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notice the Track Changes button is active. Text changes in red have been tracked and a comment has been added.</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12</a:t>
            </a:fld>
            <a:endParaRPr lang="en-US" dirty="0"/>
          </a:p>
        </p:txBody>
      </p:sp>
    </p:spTree>
    <p:extLst>
      <p:ext uri="{BB962C8B-B14F-4D97-AF65-F5344CB8AC3E}">
        <p14:creationId xmlns:p14="http://schemas.microsoft.com/office/powerpoint/2010/main" val="63078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comments are inserted, the reviewer’s initials are added to the beginning of the comment and a number keeps count of the number of comments added by that person.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user information comes from the document’s properties. By default, the user name is entered for your computer when you first set up Windows.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13</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you have gathered feedback on your document, you must take a few more steps to finalize it. You will review the feedback and decide which suggestions to incorporate and then delete the comments. In this skill, you review everybody’s changes and make choices about accepting or rejecting them. You can either accept or reject the changes one at a time or make a global decision to accept or reject </a:t>
            </a:r>
            <a:r>
              <a:rPr lang="en-US" sz="1200" b="0" i="1" u="none" strike="noStrike" kern="1200" baseline="0" dirty="0" smtClean="0">
                <a:solidFill>
                  <a:schemeClr val="tx1"/>
                </a:solidFill>
                <a:latin typeface="+mn-lt"/>
                <a:ea typeface="+mn-ea"/>
                <a:cs typeface="+mn-cs"/>
              </a:rPr>
              <a:t>all </a:t>
            </a:r>
            <a:r>
              <a:rPr lang="en-US" sz="1200" b="0" i="0" u="none" strike="noStrike" kern="1200" baseline="0" dirty="0" smtClean="0">
                <a:solidFill>
                  <a:schemeClr val="tx1"/>
                </a:solidFill>
                <a:latin typeface="+mn-lt"/>
                <a:ea typeface="+mn-ea"/>
                <a:cs typeface="+mn-cs"/>
              </a:rPr>
              <a:t>document changes at once.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14</a:t>
            </a:fld>
            <a:endParaRPr lang="en-US" dirty="0"/>
          </a:p>
        </p:txBody>
      </p:sp>
    </p:spTree>
    <p:extLst>
      <p:ext uri="{BB962C8B-B14F-4D97-AF65-F5344CB8AC3E}">
        <p14:creationId xmlns:p14="http://schemas.microsoft.com/office/powerpoint/2010/main" val="39298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Lastname</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M5-C4-S4-WorkSchedule.docx </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Reviewing pane is active. </a:t>
            </a:r>
            <a:r>
              <a:rPr lang="en-US" dirty="0" smtClean="0"/>
              <a:t>Click the Accept or Reject button in the Changes group to make the appropriate change. Here the Reject change option is being used.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want to reject or accept all changes in a document, you can use the </a:t>
            </a:r>
            <a:r>
              <a:rPr lang="en-US" sz="1200" b="0" i="1" u="none" strike="noStrike" kern="1200" baseline="0" dirty="0" smtClean="0">
                <a:solidFill>
                  <a:schemeClr val="tx1"/>
                </a:solidFill>
                <a:latin typeface="+mn-lt"/>
                <a:ea typeface="+mn-ea"/>
                <a:cs typeface="+mn-cs"/>
              </a:rPr>
              <a:t>Accept/Reject All Changes in Document </a:t>
            </a:r>
            <a:r>
              <a:rPr lang="en-US" sz="1200" b="0" i="0" u="none" strike="noStrike" kern="1200" baseline="0" dirty="0" smtClean="0">
                <a:solidFill>
                  <a:schemeClr val="tx1"/>
                </a:solidFill>
                <a:latin typeface="+mn-lt"/>
                <a:ea typeface="+mn-ea"/>
                <a:cs typeface="+mn-cs"/>
              </a:rPr>
              <a:t>option in the Accept or Reject button menus. If you want to delete all comments in a document, click the arrow on the Delete button and choose </a:t>
            </a:r>
            <a:r>
              <a:rPr lang="en-US" sz="1200" b="0" i="1" u="none" strike="noStrike" kern="1200" baseline="0" dirty="0" smtClean="0">
                <a:solidFill>
                  <a:schemeClr val="tx1"/>
                </a:solidFill>
                <a:latin typeface="+mn-lt"/>
                <a:ea typeface="+mn-ea"/>
                <a:cs typeface="+mn-cs"/>
              </a:rPr>
              <a:t>Delete All Comments in Document</a:t>
            </a:r>
            <a:r>
              <a:rPr lang="en-US"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15</a:t>
            </a:fld>
            <a:endParaRPr lang="en-US" dirty="0"/>
          </a:p>
        </p:txBody>
      </p:sp>
    </p:spTree>
    <p:extLst>
      <p:ext uri="{BB962C8B-B14F-4D97-AF65-F5344CB8AC3E}">
        <p14:creationId xmlns:p14="http://schemas.microsoft.com/office/powerpoint/2010/main" val="172326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cases where you do not want people to directly change your text or only make comments on it so you can decide what to do, you would click the Restrict editing button and choose </a:t>
            </a:r>
            <a:r>
              <a:rPr lang="en-US" sz="1200" b="0" i="1" u="none" strike="noStrike" kern="1200" baseline="0" dirty="0" smtClean="0">
                <a:solidFill>
                  <a:schemeClr val="tx1"/>
                </a:solidFill>
                <a:latin typeface="+mn-lt"/>
                <a:ea typeface="+mn-ea"/>
                <a:cs typeface="+mn-cs"/>
              </a:rPr>
              <a:t>Comments </a:t>
            </a:r>
            <a:r>
              <a:rPr lang="en-US" sz="1200" b="0" i="0" u="none" strike="noStrike" kern="1200" baseline="0" dirty="0" smtClean="0">
                <a:solidFill>
                  <a:schemeClr val="tx1"/>
                </a:solidFill>
                <a:latin typeface="+mn-lt"/>
                <a:ea typeface="+mn-ea"/>
                <a:cs typeface="+mn-cs"/>
              </a:rPr>
              <a:t>from the four Editing restrictions offered. The Block Authors button allows you to prevent certain people (whether a family member or a co-worker) from making any changes at all.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Before sending out any document as “final,” be sure that the copy is clean by double-checking that you have accepted or rejected each change (which removes the small callout bubbles from the margin) and deleted all comments.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16</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the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17</a:t>
            </a:fld>
            <a:endParaRPr lang="en-US" dirty="0"/>
          </a:p>
        </p:txBody>
      </p:sp>
    </p:spTree>
    <p:extLst>
      <p:ext uri="{BB962C8B-B14F-4D97-AF65-F5344CB8AC3E}">
        <p14:creationId xmlns:p14="http://schemas.microsoft.com/office/powerpoint/2010/main" val="27427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 the free Adobe Reader program, anybody can view a PDF file, whether or not they have Word installed on their computer. A PDF version of your document is in some ways like a picture, in that what people see is an accurate image of what you created at the moment of capture.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18</a:t>
            </a:fld>
            <a:endParaRPr lang="en-US" dirty="0"/>
          </a:p>
        </p:txBody>
      </p:sp>
    </p:spTree>
    <p:extLst>
      <p:ext uri="{BB962C8B-B14F-4D97-AF65-F5344CB8AC3E}">
        <p14:creationId xmlns:p14="http://schemas.microsoft.com/office/powerpoint/2010/main" val="87743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M5-C4-S5-WorkScheduleFinal.docx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Save &amp; Send tab active. To create a PDF document, click Create PDF/XPS Document and save your file to the appropriate folder.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way to save to the PDF format is to simply use the Save As button on the File tab. In the Save As dialog box that opens, select </a:t>
            </a:r>
            <a:r>
              <a:rPr lang="en-US" sz="1200" b="0" i="1" u="none" strike="noStrike" kern="1200" baseline="0" dirty="0" smtClean="0">
                <a:solidFill>
                  <a:schemeClr val="tx1"/>
                </a:solidFill>
                <a:latin typeface="+mn-lt"/>
                <a:ea typeface="+mn-ea"/>
                <a:cs typeface="+mn-cs"/>
              </a:rPr>
              <a:t>PDF (*.</a:t>
            </a:r>
            <a:r>
              <a:rPr lang="en-US" sz="1200" b="0" i="1" u="none" strike="noStrike" kern="1200" baseline="0" dirty="0" err="1" smtClean="0">
                <a:solidFill>
                  <a:schemeClr val="tx1"/>
                </a:solidFill>
                <a:latin typeface="+mn-lt"/>
                <a:ea typeface="+mn-ea"/>
                <a:cs typeface="+mn-cs"/>
              </a:rPr>
              <a:t>pdf</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the </a:t>
            </a:r>
            <a:r>
              <a:rPr lang="en-US" sz="1200" b="0" i="1" u="none" strike="noStrike" kern="1200" baseline="0" dirty="0" smtClean="0">
                <a:solidFill>
                  <a:schemeClr val="tx1"/>
                </a:solidFill>
                <a:latin typeface="+mn-lt"/>
                <a:ea typeface="+mn-ea"/>
                <a:cs typeface="+mn-cs"/>
              </a:rPr>
              <a:t>Save as type </a:t>
            </a:r>
            <a:r>
              <a:rPr lang="en-US" sz="1200" b="0" i="0" u="none" strike="noStrike" kern="1200" baseline="0" dirty="0" smtClean="0">
                <a:solidFill>
                  <a:schemeClr val="tx1"/>
                </a:solidFill>
                <a:latin typeface="+mn-lt"/>
                <a:ea typeface="+mn-ea"/>
                <a:cs typeface="+mn-cs"/>
              </a:rPr>
              <a:t>option box and then click the Save button.</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19</a:t>
            </a:fld>
            <a:endParaRPr lang="en-US" dirty="0"/>
          </a:p>
        </p:txBody>
      </p:sp>
    </p:spTree>
    <p:extLst>
      <p:ext uri="{BB962C8B-B14F-4D97-AF65-F5344CB8AC3E}">
        <p14:creationId xmlns:p14="http://schemas.microsoft.com/office/powerpoint/2010/main" val="79543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fourth chapter in the Word module deals with finalizing and sharing </a:t>
            </a:r>
            <a:r>
              <a:rPr lang="en-US" baseline="0" dirty="0" smtClean="0"/>
              <a:t>documents.</a:t>
            </a:r>
            <a:endParaRPr lang="en-US" dirty="0" smtClean="0"/>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a:t>
            </a:fld>
            <a:endParaRPr lang="en-US" dirty="0"/>
          </a:p>
        </p:txBody>
      </p:sp>
    </p:spTree>
    <p:extLst>
      <p:ext uri="{BB962C8B-B14F-4D97-AF65-F5344CB8AC3E}">
        <p14:creationId xmlns:p14="http://schemas.microsoft.com/office/powerpoint/2010/main" val="186031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get the free Adobe Reader software used to view PDF files, go to www.adobe.com.</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20</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Sharing documents on the Web is a great way to disseminate information, educate others, and get feedback from them. Today it is easy to post your files, and all Microsoft Office products have methods to help you do so.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three ways to post a document on the Web using Word. Each requires that you have first established an online location to which you can save the document. Using the Save to Web feature of Word, you can share your documents after you have set up a Windows Live account. Once your account is established, you upload the document file by following this command sequence: File tab, Save &amp; Send tab, </a:t>
            </a:r>
            <a:r>
              <a:rPr lang="en-US" sz="1200" b="0" i="1" u="none" strike="noStrike" kern="1200" baseline="0" dirty="0" smtClean="0">
                <a:solidFill>
                  <a:schemeClr val="tx1"/>
                </a:solidFill>
                <a:latin typeface="+mn-lt"/>
                <a:ea typeface="+mn-ea"/>
                <a:cs typeface="+mn-cs"/>
              </a:rPr>
              <a:t>Save to Web </a:t>
            </a:r>
            <a:r>
              <a:rPr lang="en-US" sz="1200" b="0" i="0" u="none" strike="noStrike" kern="1200" baseline="0" dirty="0" smtClean="0">
                <a:solidFill>
                  <a:schemeClr val="tx1"/>
                </a:solidFill>
                <a:latin typeface="+mn-lt"/>
                <a:ea typeface="+mn-ea"/>
                <a:cs typeface="+mn-cs"/>
              </a:rPr>
              <a:t>option. You then sign into your Windows Live account, save your document to your Windows Live workspace, and are ready to share a link to the document with others.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Word 2010 is set up to save files as blog postings using several popular blogging sites, including </a:t>
            </a:r>
            <a:r>
              <a:rPr lang="en-US" sz="1200" b="0" i="0" u="none" strike="noStrike" kern="1200" baseline="0" dirty="0" err="1" smtClean="0">
                <a:solidFill>
                  <a:schemeClr val="tx1"/>
                </a:solidFill>
                <a:latin typeface="+mn-lt"/>
                <a:ea typeface="+mn-ea"/>
                <a:cs typeface="+mn-cs"/>
              </a:rPr>
              <a:t>WordPress</a:t>
            </a:r>
            <a:r>
              <a:rPr lang="en-US" sz="1200" b="0" i="0" u="none" strike="noStrike" kern="1200" baseline="0" dirty="0" smtClean="0">
                <a:solidFill>
                  <a:schemeClr val="tx1"/>
                </a:solidFill>
                <a:latin typeface="+mn-lt"/>
                <a:ea typeface="+mn-ea"/>
                <a:cs typeface="+mn-cs"/>
              </a:rPr>
              <a:t>, SharePoint Blog, Blogger, Windows Live spaces, Community Server, and </a:t>
            </a:r>
            <a:r>
              <a:rPr lang="en-US" sz="1200" b="0" i="0" u="none" strike="noStrike" kern="1200" baseline="0" dirty="0" err="1" smtClean="0">
                <a:solidFill>
                  <a:schemeClr val="tx1"/>
                </a:solidFill>
                <a:latin typeface="+mn-lt"/>
                <a:ea typeface="+mn-ea"/>
                <a:cs typeface="+mn-cs"/>
              </a:rPr>
              <a:t>TypePad</a:t>
            </a:r>
            <a:r>
              <a:rPr lang="en-US" sz="1200" b="0" i="0" u="none" strike="noStrike" kern="1200" baseline="0" dirty="0" smtClean="0">
                <a:solidFill>
                  <a:schemeClr val="tx1"/>
                </a:solidFill>
                <a:latin typeface="+mn-lt"/>
                <a:ea typeface="+mn-ea"/>
                <a:cs typeface="+mn-cs"/>
              </a:rPr>
              <a:t>, as of this textbook’s publication.  Because the Web is ever-changing, additional blog sites may now be available. After you establish an account on one of these (or similar) services, you simply use the File tab, Save &amp; Send tab, </a:t>
            </a:r>
            <a:r>
              <a:rPr lang="en-US" sz="1200" b="0" i="1" u="none" strike="noStrike" kern="1200" baseline="0" dirty="0" smtClean="0">
                <a:solidFill>
                  <a:schemeClr val="tx1"/>
                </a:solidFill>
                <a:latin typeface="+mn-lt"/>
                <a:ea typeface="+mn-ea"/>
                <a:cs typeface="+mn-cs"/>
              </a:rPr>
              <a:t>Publish as Blog Post </a:t>
            </a:r>
            <a:r>
              <a:rPr lang="en-US" sz="1200" b="0" i="0" u="none" strike="noStrike" kern="1200" baseline="0" dirty="0" smtClean="0">
                <a:solidFill>
                  <a:schemeClr val="tx1"/>
                </a:solidFill>
                <a:latin typeface="+mn-lt"/>
                <a:ea typeface="+mn-ea"/>
                <a:cs typeface="+mn-cs"/>
              </a:rPr>
              <a:t>option sequence to post your document to a blogging site.</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21</a:t>
            </a:fld>
            <a:endParaRPr lang="en-US" dirty="0"/>
          </a:p>
        </p:txBody>
      </p:sp>
    </p:spTree>
    <p:extLst>
      <p:ext uri="{BB962C8B-B14F-4D97-AF65-F5344CB8AC3E}">
        <p14:creationId xmlns:p14="http://schemas.microsoft.com/office/powerpoint/2010/main" val="3006394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SharePoint is a software tool typically used by companies to set up online file sharing sites. If your company or organization has set up a SharePoint site, you can use the File tab, Save &amp; Send tab, </a:t>
            </a:r>
            <a:r>
              <a:rPr lang="en-US" sz="1200" b="0" i="1" u="none" strike="noStrike" kern="1200" baseline="0" dirty="0" smtClean="0">
                <a:solidFill>
                  <a:schemeClr val="tx1"/>
                </a:solidFill>
                <a:latin typeface="+mn-lt"/>
                <a:ea typeface="+mn-ea"/>
                <a:cs typeface="+mn-cs"/>
              </a:rPr>
              <a:t>Save to SharePoint </a:t>
            </a:r>
            <a:r>
              <a:rPr lang="en-US" sz="1200" b="0" i="0" u="none" strike="noStrike" kern="1200" baseline="0" dirty="0" smtClean="0">
                <a:solidFill>
                  <a:schemeClr val="tx1"/>
                </a:solidFill>
                <a:latin typeface="+mn-lt"/>
                <a:ea typeface="+mn-ea"/>
                <a:cs typeface="+mn-cs"/>
              </a:rPr>
              <a:t>option sequence to save a file to the site.</a:t>
            </a:r>
            <a:endParaRPr lang="en-US" dirty="0" smtClean="0"/>
          </a:p>
          <a:p>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A91FD1F-72DF-4B8E-AE3B-AF1198490249}" type="slidenum">
              <a:rPr lang="en-US" smtClean="0"/>
              <a:pPr/>
              <a:t>22</a:t>
            </a:fld>
            <a:endParaRPr lang="en-US" dirty="0"/>
          </a:p>
        </p:txBody>
      </p:sp>
    </p:spTree>
    <p:extLst>
      <p:ext uri="{BB962C8B-B14F-4D97-AF65-F5344CB8AC3E}">
        <p14:creationId xmlns:p14="http://schemas.microsoft.com/office/powerpoint/2010/main" val="3006394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file tab to bring up the Save &amp; Send tab. Click Save to Web and select the appropriate folder for your document.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23</a:t>
            </a:fld>
            <a:endParaRPr lang="en-US" dirty="0"/>
          </a:p>
        </p:txBody>
      </p:sp>
    </p:spTree>
    <p:extLst>
      <p:ext uri="{BB962C8B-B14F-4D97-AF65-F5344CB8AC3E}">
        <p14:creationId xmlns:p14="http://schemas.microsoft.com/office/powerpoint/2010/main" val="4101798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5 after you believe that you know the correct answer. The correct answer will be displayed. Then click the Answer button for Question 6 and the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24</a:t>
            </a:fld>
            <a:endParaRPr lang="en-US" dirty="0"/>
          </a:p>
        </p:txBody>
      </p:sp>
    </p:spTree>
    <p:extLst>
      <p:ext uri="{BB962C8B-B14F-4D97-AF65-F5344CB8AC3E}">
        <p14:creationId xmlns:p14="http://schemas.microsoft.com/office/powerpoint/2010/main" val="274275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 list of the tasks</a:t>
            </a:r>
            <a:r>
              <a:rPr lang="en-US" baseline="0" dirty="0" smtClean="0"/>
              <a:t> covered in Word Chapter 4.</a:t>
            </a:r>
            <a:endParaRPr lang="en-US" dirty="0" smtClean="0"/>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27085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Word makes it easy to create the input of several people through the tools on the Review tab. These tools allow others to make changes that can be tracked and to insert comments with suggestions or questions. You can then review their suggested changes and choose which ones to accept or reject.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Word also allows you to share documents in several ways: by sending them as email attachments or by posting them to the Web in PDF format (a format that doesn’t require you to have the originating software).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a:t>
            </a:fld>
            <a:endParaRPr lang="en-US" dirty="0"/>
          </a:p>
        </p:txBody>
      </p:sp>
    </p:spTree>
    <p:extLst>
      <p:ext uri="{BB962C8B-B14F-4D97-AF65-F5344CB8AC3E}">
        <p14:creationId xmlns:p14="http://schemas.microsoft.com/office/powerpoint/2010/main" val="337442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chapter will show you how to get your document into the hands of other people so they can begin providing you with feedback, and how to later distribute the final version.</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a:t>
            </a:fld>
            <a:endParaRPr lang="en-US" dirty="0"/>
          </a:p>
        </p:txBody>
      </p:sp>
    </p:spTree>
    <p:extLst>
      <p:ext uri="{BB962C8B-B14F-4D97-AF65-F5344CB8AC3E}">
        <p14:creationId xmlns:p14="http://schemas.microsoft.com/office/powerpoint/2010/main" val="231267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are almost done with your document, you may want to ask others to review it. To ensure that their changes are highlighted for you, you can turn on Word’s Track Changes feature before you send it out. This feature keeps a record of all changes made by reviewers, striking a line through deleted text and applying a font color to added text so you can see what changes each person has suggested.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test the Track Changes feature, select and delete a word.  Note that the deleted text changes color and has a strikethrough mark through the middle. Click the Undo button in the Quick Access toolbar to undo the deletion.</a:t>
            </a:r>
          </a:p>
        </p:txBody>
      </p:sp>
      <p:sp>
        <p:nvSpPr>
          <p:cNvPr id="4" name="Slide Number Placeholder 3"/>
          <p:cNvSpPr>
            <a:spLocks noGrp="1"/>
          </p:cNvSpPr>
          <p:nvPr>
            <p:ph type="sldNum" sz="quarter" idx="10"/>
          </p:nvPr>
        </p:nvSpPr>
        <p:spPr/>
        <p:txBody>
          <a:bodyPr/>
          <a:lstStyle/>
          <a:p>
            <a:fld id="{5A91FD1F-72DF-4B8E-AE3B-AF1198490249}" type="slidenum">
              <a:rPr lang="en-US" smtClean="0"/>
              <a:pPr/>
              <a:t>5</a:t>
            </a:fld>
            <a:endParaRPr lang="en-US" dirty="0"/>
          </a:p>
        </p:txBody>
      </p:sp>
    </p:spTree>
    <p:extLst>
      <p:ext uri="{BB962C8B-B14F-4D97-AF65-F5344CB8AC3E}">
        <p14:creationId xmlns:p14="http://schemas.microsoft.com/office/powerpoint/2010/main" val="249335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in </a:t>
            </a:r>
            <a:r>
              <a:rPr lang="en-US" sz="1200" b="1" i="0" u="none" strike="noStrike" kern="1200" baseline="0" dirty="0" smtClean="0">
                <a:solidFill>
                  <a:schemeClr val="tx1"/>
                </a:solidFill>
                <a:latin typeface="+mn-lt"/>
                <a:ea typeface="+mn-ea"/>
                <a:cs typeface="+mn-cs"/>
              </a:rPr>
              <a:t>M5-C4-S1-WorkSchedule.docx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Review tab is selected. Clicking the Track Changes button allows Word to mark changes in the document. Notice </a:t>
            </a:r>
            <a:r>
              <a:rPr lang="en-US" dirty="0" smtClean="0"/>
              <a:t>the </a:t>
            </a:r>
            <a:r>
              <a:rPr lang="en-US" i="1" dirty="0" smtClean="0"/>
              <a:t>Final: Show Markup </a:t>
            </a:r>
            <a:r>
              <a:rPr lang="en-US" dirty="0" smtClean="0"/>
              <a:t>option is active in the Display for Review option box in the Tracking group. </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6</a:t>
            </a:fld>
            <a:endParaRPr lang="en-US" dirty="0"/>
          </a:p>
        </p:txBody>
      </p:sp>
    </p:spTree>
    <p:extLst>
      <p:ext uri="{BB962C8B-B14F-4D97-AF65-F5344CB8AC3E}">
        <p14:creationId xmlns:p14="http://schemas.microsoft.com/office/powerpoint/2010/main" val="258772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view the changes made to the original document, click the Compare button. You can then select two documents to compare, review the differences between them, and incorporate or reject those changes. You can also merge multiple documents into a single document using the Compare feature.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7</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have created a document, you may want to ask a few people to review it. A quick and easy route is to email a copy of the Word file to others and ask them to review and return the marked-up file via email.</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If you are unable to use Outlook, skip this skill and check with your instructor for alternate tasks.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8</a:t>
            </a:fld>
            <a:endParaRPr lang="en-US" dirty="0"/>
          </a:p>
        </p:txBody>
      </p:sp>
    </p:spTree>
    <p:extLst>
      <p:ext uri="{BB962C8B-B14F-4D97-AF65-F5344CB8AC3E}">
        <p14:creationId xmlns:p14="http://schemas.microsoft.com/office/powerpoint/2010/main" val="368108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File tab of t</a:t>
            </a:r>
            <a:r>
              <a:rPr lang="en-US" dirty="0" smtClean="0"/>
              <a:t>his document (</a:t>
            </a:r>
            <a:r>
              <a:rPr lang="en-US" sz="1200" b="1" i="0" u="none" strike="noStrike" kern="1200" baseline="0" dirty="0" smtClean="0">
                <a:solidFill>
                  <a:schemeClr val="tx1"/>
                </a:solidFill>
                <a:latin typeface="+mn-lt"/>
                <a:ea typeface="+mn-ea"/>
                <a:cs typeface="+mn-cs"/>
              </a:rPr>
              <a:t>M5-C4-S1-WorkSchedule.docx</a:t>
            </a:r>
            <a:r>
              <a:rPr lang="en-US" sz="1200" b="0" i="0" u="none" strike="noStrike" kern="1200" baseline="0" dirty="0" smtClean="0">
                <a:solidFill>
                  <a:schemeClr val="tx1"/>
                </a:solidFill>
                <a:latin typeface="+mn-lt"/>
                <a:ea typeface="+mn-ea"/>
                <a:cs typeface="+mn-cs"/>
              </a:rPr>
              <a:t>), notice the Save and Send tab is selected. Click the </a:t>
            </a:r>
            <a:r>
              <a:rPr lang="en-US" sz="1200" b="0" i="1" u="none" strike="noStrike" kern="1200" baseline="0" dirty="0" smtClean="0">
                <a:solidFill>
                  <a:schemeClr val="tx1"/>
                </a:solidFill>
                <a:latin typeface="+mn-lt"/>
                <a:ea typeface="+mn-ea"/>
                <a:cs typeface="+mn-cs"/>
              </a:rPr>
              <a:t>Send Using E-mail </a:t>
            </a:r>
            <a:r>
              <a:rPr lang="en-US" sz="1200" b="0" i="0" u="none" strike="noStrike" kern="1200" baseline="0" dirty="0" smtClean="0">
                <a:solidFill>
                  <a:schemeClr val="tx1"/>
                </a:solidFill>
                <a:latin typeface="+mn-lt"/>
                <a:ea typeface="+mn-ea"/>
                <a:cs typeface="+mn-cs"/>
              </a:rPr>
              <a:t>option in the Save &amp; Send category. An email form will appear after clicking the </a:t>
            </a:r>
            <a:r>
              <a:rPr lang="en-US" sz="1200" b="0" i="1" u="none" strike="noStrike" kern="1200" baseline="0" dirty="0" smtClean="0">
                <a:solidFill>
                  <a:schemeClr val="tx1"/>
                </a:solidFill>
                <a:latin typeface="+mn-lt"/>
                <a:ea typeface="+mn-ea"/>
                <a:cs typeface="+mn-cs"/>
              </a:rPr>
              <a:t>Send as Attachment </a:t>
            </a:r>
            <a:r>
              <a:rPr lang="en-US" sz="1200" b="0" i="0" u="none" strike="noStrike" kern="1200" baseline="0" dirty="0" smtClean="0">
                <a:solidFill>
                  <a:schemeClr val="tx1"/>
                </a:solidFill>
                <a:latin typeface="+mn-lt"/>
                <a:ea typeface="+mn-ea"/>
                <a:cs typeface="+mn-cs"/>
              </a:rPr>
              <a:t>option in the Send Using E-mail category.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9</a:t>
            </a:fld>
            <a:endParaRPr lang="en-US" dirty="0"/>
          </a:p>
        </p:txBody>
      </p:sp>
    </p:spTree>
    <p:extLst>
      <p:ext uri="{BB962C8B-B14F-4D97-AF65-F5344CB8AC3E}">
        <p14:creationId xmlns:p14="http://schemas.microsoft.com/office/powerpoint/2010/main" val="190078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E58130-1737-4DB7-9C55-51531C4BAE2B}"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CAD29-3E63-48FE-AAC7-471B9DFF8A6A}"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74D2C-CEE7-4031-8356-CE85AA21CDDC}"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64A62-7535-4779-95CD-E026BC2A46FC}"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585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98A80-8C0F-4716-8F8F-B452B5DF52AD}"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0976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56F67-2449-4A31-A3AA-D79BE72CF11C}"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52424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6A7430-1917-4304-9E4C-E78FA0D4FE59}"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2139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B0D9F-3205-4A74-AB01-C0BDF4F18752}"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1154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3952B1-AADD-4D77-A3F1-1CB4F9862023}"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7694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FE03A-1E78-4AC2-88F7-81900215B600}"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3314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7096A-CAD7-423B-8ADD-7B4B5876D0B5}"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7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F70A4-E59B-4C0D-BBF9-78D142A4A99A}"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BA9EF-AD8B-4324-B87D-F46E8ADB2755}"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993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14D4F-4AC9-4139-BEBB-7DB3332CEF2A}"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044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B4BFA-E434-4B8E-8218-E6CE52C20819}"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620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1CB6D-E27C-48D0-8671-4ED0645C5B88}"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6181E-2248-4BC5-91B3-32AC7C3B043D}" type="datetime1">
              <a:rPr lang="en-US" smtClean="0"/>
              <a:pPr/>
              <a:t>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ED081-F791-4CF4-B1F9-7DFF61238B3C}" type="datetime1">
              <a:rPr lang="en-US" smtClean="0"/>
              <a:pPr/>
              <a:t>1/24/2011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8C2B5C-56C0-43B0-A6B7-2F7AA2C31324}" type="datetime1">
              <a:rPr lang="en-US" smtClean="0"/>
              <a:pPr/>
              <a:t>1/24/2011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AAE05-B950-4695-9B15-94E3EB85F124}" type="datetime1">
              <a:rPr lang="en-US" smtClean="0"/>
              <a:pPr/>
              <a:t>1/24/2011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26D4C-984A-473D-9DDB-5B46EC0FF2F8}" type="datetime1">
              <a:rPr lang="en-US" smtClean="0"/>
              <a:pPr/>
              <a:t>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4D480-B8B1-4D10-B7FC-6D537D11A6BC}" type="datetime1">
              <a:rPr lang="en-US" smtClean="0"/>
              <a:pPr/>
              <a:t>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42F70-F7C3-48B9-86E5-92B6DB1DBC17}" type="datetime1">
              <a:rPr lang="en-US" smtClean="0"/>
              <a:pPr/>
              <a:t>1/24/2011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B7580-868C-433F-ADC8-67D8AE65F121}"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999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652"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5</a:t>
            </a:r>
            <a:endParaRPr lang="en-US" sz="4500" b="1" dirty="0">
              <a:solidFill>
                <a:schemeClr val="bg1"/>
              </a:solidFill>
              <a:latin typeface="Arial Narrow"/>
              <a:cs typeface="Arial Narrow"/>
            </a:endParaRPr>
          </a:p>
        </p:txBody>
      </p:sp>
      <p:sp>
        <p:nvSpPr>
          <p:cNvPr id="2" name="Title 1"/>
          <p:cNvSpPr>
            <a:spLocks noGrp="1"/>
          </p:cNvSpPr>
          <p:nvPr>
            <p:ph type="title"/>
          </p:nvPr>
        </p:nvSpPr>
        <p:spPr>
          <a:xfrm>
            <a:off x="2868817" y="274638"/>
            <a:ext cx="5817982" cy="1143000"/>
          </a:xfrm>
        </p:spPr>
        <p:txBody>
          <a:bodyPr/>
          <a:lstStyle/>
          <a:p>
            <a:r>
              <a:rPr lang="en-US" dirty="0" smtClean="0"/>
              <a:t>Microsoft Word 2010</a:t>
            </a:r>
            <a:endParaRPr lang="en-US" dirty="0"/>
          </a:p>
        </p:txBody>
      </p:sp>
      <p:sp>
        <p:nvSpPr>
          <p:cNvPr id="3" name="Content Placeholder 2"/>
          <p:cNvSpPr>
            <a:spLocks noGrp="1"/>
          </p:cNvSpPr>
          <p:nvPr>
            <p:ph idx="1"/>
          </p:nvPr>
        </p:nvSpPr>
        <p:spPr>
          <a:xfrm>
            <a:off x="457199" y="1820916"/>
            <a:ext cx="8229600" cy="4525963"/>
          </a:xfrm>
        </p:spPr>
        <p:txBody>
          <a:bodyPr/>
          <a:lstStyle/>
          <a:p>
            <a:pPr marL="0" indent="0">
              <a:buNone/>
            </a:pPr>
            <a:r>
              <a:rPr lang="en-US" dirty="0" smtClean="0"/>
              <a:t>Chapter 1: Creating Documents</a:t>
            </a:r>
          </a:p>
          <a:p>
            <a:pPr marL="0" indent="0">
              <a:buNone/>
            </a:pPr>
            <a:r>
              <a:rPr lang="en-US" dirty="0" smtClean="0"/>
              <a:t>Chapter 2: Formatting Documents</a:t>
            </a:r>
          </a:p>
          <a:p>
            <a:pPr marL="0" indent="0">
              <a:buNone/>
            </a:pPr>
            <a:r>
              <a:rPr lang="en-US" dirty="0" smtClean="0"/>
              <a:t>Chapter 3: Working with Tables and Objects</a:t>
            </a:r>
          </a:p>
          <a:p>
            <a:pPr marL="0" indent="0">
              <a:buNone/>
            </a:pPr>
            <a:r>
              <a:rPr lang="en-US" dirty="0" smtClean="0"/>
              <a:t>Chapter 4: Polishing and Publishing Your 							Documents</a:t>
            </a:r>
            <a:endParaRPr lang="en-US" dirty="0"/>
          </a:p>
        </p:txBody>
      </p:sp>
      <p:sp>
        <p:nvSpPr>
          <p:cNvPr id="4" name="Date Placeholder 3"/>
          <p:cNvSpPr>
            <a:spLocks noGrp="1"/>
          </p:cNvSpPr>
          <p:nvPr>
            <p:ph type="dt" sz="half" idx="10"/>
          </p:nvPr>
        </p:nvSpPr>
        <p:spPr/>
        <p:txBody>
          <a:bodyPr/>
          <a:lstStyle/>
          <a:p>
            <a:r>
              <a:rPr lang="en-US" dirty="0" smtClean="0"/>
              <a:t>© Paradigm Publishing, Inc.</a:t>
            </a:r>
            <a:endParaRPr lang="en-US" dirty="0"/>
          </a:p>
        </p:txBody>
      </p:sp>
      <p:sp>
        <p:nvSpPr>
          <p:cNvPr id="8" name="Slide Number Placeholder 7"/>
          <p:cNvSpPr>
            <a:spLocks noGrp="1"/>
          </p:cNvSpPr>
          <p:nvPr>
            <p:ph type="sldNum" sz="quarter" idx="12"/>
          </p:nvPr>
        </p:nvSpPr>
        <p:spPr/>
        <p:txBody>
          <a:bodyPr/>
          <a:lstStyle/>
          <a:p>
            <a:fld id="{C1881F87-F1D1-4E82-B161-792A900F0BBC}" type="slidenum">
              <a:rPr lang="en-US" smtClean="0"/>
              <a:pPr/>
              <a:t>1</a:t>
            </a:fld>
            <a:endParaRPr lang="en-US" dirty="0"/>
          </a:p>
        </p:txBody>
      </p:sp>
    </p:spTree>
    <p:extLst>
      <p:ext uri="{BB962C8B-B14F-4D97-AF65-F5344CB8AC3E}">
        <p14:creationId xmlns:p14="http://schemas.microsoft.com/office/powerpoint/2010/main" val="1573019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10</a:t>
            </a:fld>
            <a:endParaRPr lang="en-US" dirty="0"/>
          </a:p>
        </p:txBody>
      </p:sp>
      <p:sp>
        <p:nvSpPr>
          <p:cNvPr id="10" name="Rounded Rectangle 9"/>
          <p:cNvSpPr/>
          <p:nvPr/>
        </p:nvSpPr>
        <p:spPr>
          <a:xfrm>
            <a:off x="442888" y="2717337"/>
            <a:ext cx="8243911" cy="3610316"/>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20000"/>
              </a:lnSpc>
            </a:pPr>
            <a:endParaRPr lang="en-US" sz="3200" b="1" dirty="0" smtClean="0">
              <a:solidFill>
                <a:srgbClr val="0070C0"/>
              </a:solidFill>
            </a:endParaRPr>
          </a:p>
          <a:p>
            <a:pPr lvl="0" algn="ctr">
              <a:spcBef>
                <a:spcPct val="20000"/>
              </a:spcBef>
            </a:pPr>
            <a:r>
              <a:rPr lang="en-US" sz="3200" b="1" dirty="0">
                <a:solidFill>
                  <a:srgbClr val="0070C0"/>
                </a:solidFill>
              </a:rPr>
              <a:t>Controlling the Review of the </a:t>
            </a:r>
            <a:r>
              <a:rPr lang="en-US" sz="3200" b="1" dirty="0" smtClean="0">
                <a:solidFill>
                  <a:srgbClr val="0070C0"/>
                </a:solidFill>
              </a:rPr>
              <a:t>Files  </a:t>
            </a:r>
            <a:r>
              <a:rPr lang="en-US" sz="2700" dirty="0" smtClean="0">
                <a:solidFill>
                  <a:prstClr val="black">
                    <a:tint val="75000"/>
                  </a:prstClr>
                </a:solidFill>
              </a:rPr>
              <a:t>In </a:t>
            </a:r>
            <a:r>
              <a:rPr lang="en-US" sz="2700" dirty="0">
                <a:solidFill>
                  <a:prstClr val="black">
                    <a:tint val="75000"/>
                  </a:prstClr>
                </a:solidFill>
              </a:rPr>
              <a:t>cases where you might have too many versions of a reviewed document, consider routing a single version of the document from person to person with direction to have the last person in the chain return the document to you. Or post one version on an online document-sharing space, such as Google docs, OfficeLive.com, or KeepandShare.com.</a:t>
            </a:r>
          </a:p>
          <a:p>
            <a:pPr lvl="0" algn="ctr">
              <a:spcBef>
                <a:spcPct val="20000"/>
              </a:spcBef>
            </a:pPr>
            <a:endParaRPr lang="en-US" sz="28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046570"/>
            <a:ext cx="2940959" cy="465652"/>
          </a:xfrm>
          <a:prstGeom prst="rect">
            <a:avLst/>
          </a:prstGeom>
        </p:spPr>
      </p:pic>
    </p:spTree>
    <p:extLst>
      <p:ext uri="{BB962C8B-B14F-4D97-AF65-F5344CB8AC3E}">
        <p14:creationId xmlns:p14="http://schemas.microsoft.com/office/powerpoint/2010/main" val="2470808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8134"/>
          </a:xfrm>
        </p:spPr>
        <p:txBody>
          <a:bodyPr>
            <a:normAutofit/>
          </a:bodyPr>
          <a:lstStyle/>
          <a:p>
            <a:r>
              <a:rPr lang="en-US" sz="3600" dirty="0" smtClean="0"/>
              <a:t>Skill 3: Make Changes and Add Comments</a:t>
            </a:r>
            <a:endParaRPr lang="en-US" sz="3600" dirty="0"/>
          </a:p>
        </p:txBody>
      </p:sp>
      <p:sp>
        <p:nvSpPr>
          <p:cNvPr id="3" name="Content Placeholder 2"/>
          <p:cNvSpPr>
            <a:spLocks noGrp="1"/>
          </p:cNvSpPr>
          <p:nvPr>
            <p:ph idx="1"/>
          </p:nvPr>
        </p:nvSpPr>
        <p:spPr>
          <a:xfrm>
            <a:off x="457200" y="1931276"/>
            <a:ext cx="8229600" cy="4525963"/>
          </a:xfrm>
        </p:spPr>
        <p:txBody>
          <a:bodyPr/>
          <a:lstStyle/>
          <a:p>
            <a:r>
              <a:rPr lang="en-US" dirty="0"/>
              <a:t>Confirm that the Track Changes button in the Tracking group </a:t>
            </a:r>
            <a:r>
              <a:rPr lang="en-US" dirty="0" smtClean="0"/>
              <a:t>on </a:t>
            </a:r>
            <a:r>
              <a:rPr lang="en-US" dirty="0"/>
              <a:t>the </a:t>
            </a:r>
            <a:r>
              <a:rPr lang="en-US" dirty="0" smtClean="0"/>
              <a:t>Review tab </a:t>
            </a:r>
            <a:r>
              <a:rPr lang="en-US" dirty="0"/>
              <a:t>is active</a:t>
            </a:r>
            <a:r>
              <a:rPr lang="en-US" dirty="0" smtClean="0"/>
              <a:t>.</a:t>
            </a:r>
          </a:p>
          <a:p>
            <a:r>
              <a:rPr lang="en-US" dirty="0" smtClean="0"/>
              <a:t>Select and make changes to text.</a:t>
            </a:r>
          </a:p>
          <a:p>
            <a:r>
              <a:rPr lang="en-US" dirty="0" smtClean="0"/>
              <a:t>To add a comment, </a:t>
            </a:r>
            <a:r>
              <a:rPr lang="en-US" dirty="0"/>
              <a:t>c</a:t>
            </a:r>
            <a:r>
              <a:rPr lang="en-US" dirty="0" smtClean="0"/>
              <a:t>lick </a:t>
            </a:r>
            <a:r>
              <a:rPr lang="en-US" dirty="0"/>
              <a:t>the New Comment button in the Comments group on the Review tab</a:t>
            </a:r>
            <a:r>
              <a:rPr lang="en-US" dirty="0" smtClean="0"/>
              <a:t>.</a:t>
            </a:r>
          </a:p>
          <a:p>
            <a:r>
              <a:rPr lang="en-US" dirty="0" smtClean="0"/>
              <a:t>Type the comment in the</a:t>
            </a:r>
            <a:r>
              <a:rPr lang="en-US" dirty="0"/>
              <a:t> </a:t>
            </a:r>
            <a:r>
              <a:rPr lang="en-US" dirty="0" smtClean="0"/>
              <a:t>comment </a:t>
            </a:r>
            <a:r>
              <a:rPr lang="en-US" dirty="0"/>
              <a:t>balloon that </a:t>
            </a:r>
            <a:r>
              <a:rPr lang="en-US" dirty="0" smtClean="0"/>
              <a:t>appears.</a:t>
            </a:r>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11</a:t>
            </a:fld>
            <a:endParaRPr lang="en-US" dirty="0"/>
          </a:p>
        </p:txBody>
      </p:sp>
    </p:spTree>
    <p:extLst>
      <p:ext uri="{BB962C8B-B14F-4D97-AF65-F5344CB8AC3E}">
        <p14:creationId xmlns:p14="http://schemas.microsoft.com/office/powerpoint/2010/main" val="1895013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39" y="192393"/>
            <a:ext cx="8481848" cy="646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5391807" y="977460"/>
            <a:ext cx="1639614" cy="630624"/>
          </a:xfrm>
          <a:prstGeom prst="accentCallout1">
            <a:avLst>
              <a:gd name="adj1" fmla="val 18750"/>
              <a:gd name="adj2" fmla="val -8333"/>
              <a:gd name="adj3" fmla="val -5044"/>
              <a:gd name="adj4" fmla="val -76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Track Changes button </a:t>
            </a:r>
            <a:endParaRPr lang="en-US" dirty="0"/>
          </a:p>
        </p:txBody>
      </p:sp>
      <p:sp>
        <p:nvSpPr>
          <p:cNvPr id="4" name="Line Callout 1 (Accent Bar) 3"/>
          <p:cNvSpPr/>
          <p:nvPr/>
        </p:nvSpPr>
        <p:spPr>
          <a:xfrm>
            <a:off x="6030310" y="4706992"/>
            <a:ext cx="2002221" cy="1198180"/>
          </a:xfrm>
          <a:prstGeom prst="accentCallout1">
            <a:avLst>
              <a:gd name="adj1" fmla="val 18750"/>
              <a:gd name="adj2" fmla="val -8333"/>
              <a:gd name="adj3" fmla="val -179605"/>
              <a:gd name="adj4" fmla="val -816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Text changes have been tracked.</a:t>
            </a:r>
            <a:endParaRPr lang="en-US" dirty="0"/>
          </a:p>
        </p:txBody>
      </p:sp>
      <p:sp>
        <p:nvSpPr>
          <p:cNvPr id="6" name="Line Callout 1 (Accent Bar) 5"/>
          <p:cNvSpPr/>
          <p:nvPr/>
        </p:nvSpPr>
        <p:spPr>
          <a:xfrm>
            <a:off x="7504386" y="2343805"/>
            <a:ext cx="1639614" cy="630624"/>
          </a:xfrm>
          <a:prstGeom prst="accentCallout1">
            <a:avLst>
              <a:gd name="adj1" fmla="val 18750"/>
              <a:gd name="adj2" fmla="val -8333"/>
              <a:gd name="adj3" fmla="val 149955"/>
              <a:gd name="adj4" fmla="val -249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Comment added</a:t>
            </a:r>
            <a:endParaRPr lang="en-US" dirty="0"/>
          </a:p>
        </p:txBody>
      </p:sp>
    </p:spTree>
    <p:extLst>
      <p:ext uri="{BB962C8B-B14F-4D97-AF65-F5344CB8AC3E}">
        <p14:creationId xmlns:p14="http://schemas.microsoft.com/office/powerpoint/2010/main" val="1805957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13</a:t>
            </a:fld>
            <a:endParaRPr lang="en-US" dirty="0"/>
          </a:p>
        </p:txBody>
      </p:sp>
      <p:sp>
        <p:nvSpPr>
          <p:cNvPr id="10" name="Rounded Rectangle 9"/>
          <p:cNvSpPr/>
          <p:nvPr/>
        </p:nvSpPr>
        <p:spPr>
          <a:xfrm>
            <a:off x="442889" y="2632842"/>
            <a:ext cx="8243911" cy="352296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20000"/>
              </a:lnSpc>
            </a:pPr>
            <a:endParaRPr lang="en-US" sz="3200" b="1" dirty="0" smtClean="0">
              <a:solidFill>
                <a:srgbClr val="0070C0"/>
              </a:solidFill>
            </a:endParaRPr>
          </a:p>
          <a:p>
            <a:pPr lvl="0" algn="ctr">
              <a:spcBef>
                <a:spcPct val="20000"/>
              </a:spcBef>
            </a:pPr>
            <a:r>
              <a:rPr lang="en-US" sz="3100" b="1" dirty="0">
                <a:solidFill>
                  <a:srgbClr val="0070C0"/>
                </a:solidFill>
              </a:rPr>
              <a:t>Changing</a:t>
            </a:r>
            <a:r>
              <a:rPr lang="en-US" sz="3200" b="1" dirty="0">
                <a:solidFill>
                  <a:srgbClr val="0070C0"/>
                </a:solidFill>
              </a:rPr>
              <a:t> Your User Name  </a:t>
            </a:r>
            <a:r>
              <a:rPr lang="en-US" sz="2600" dirty="0">
                <a:solidFill>
                  <a:prstClr val="black">
                    <a:tint val="75000"/>
                  </a:prstClr>
                </a:solidFill>
              </a:rPr>
              <a:t>When you hover your mouse over a change in a document that has Track Changes activated, a small box appears with details about who made the change and on what date. To change the author name associated with a document, click the arrow on the Track Changes button, choose Change User Name, and then enter a new user name in the dialog box that appears.</a:t>
            </a:r>
          </a:p>
          <a:p>
            <a:pPr lvl="0" algn="ctr">
              <a:spcBef>
                <a:spcPct val="20000"/>
              </a:spcBef>
            </a:pPr>
            <a:endParaRPr lang="en-US" sz="28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1955633"/>
            <a:ext cx="2940959" cy="465652"/>
          </a:xfrm>
          <a:prstGeom prst="rect">
            <a:avLst/>
          </a:prstGeom>
        </p:spPr>
      </p:pic>
    </p:spTree>
    <p:extLst>
      <p:ext uri="{BB962C8B-B14F-4D97-AF65-F5344CB8AC3E}">
        <p14:creationId xmlns:p14="http://schemas.microsoft.com/office/powerpoint/2010/main" val="2311244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1" y="274638"/>
            <a:ext cx="9002110" cy="923541"/>
          </a:xfrm>
        </p:spPr>
        <p:txBody>
          <a:bodyPr>
            <a:noAutofit/>
          </a:bodyPr>
          <a:lstStyle/>
          <a:p>
            <a:r>
              <a:rPr lang="en-US" sz="3000" dirty="0" smtClean="0"/>
              <a:t>Skill 4: Accept or Reject Changes and Review Comments</a:t>
            </a:r>
            <a:endParaRPr lang="en-US" sz="3000" dirty="0"/>
          </a:p>
        </p:txBody>
      </p:sp>
      <p:sp>
        <p:nvSpPr>
          <p:cNvPr id="3" name="Content Placeholder 2"/>
          <p:cNvSpPr>
            <a:spLocks noGrp="1"/>
          </p:cNvSpPr>
          <p:nvPr>
            <p:ph idx="1"/>
          </p:nvPr>
        </p:nvSpPr>
        <p:spPr>
          <a:xfrm>
            <a:off x="457200" y="1939159"/>
            <a:ext cx="8229600" cy="4384073"/>
          </a:xfrm>
        </p:spPr>
        <p:txBody>
          <a:bodyPr>
            <a:normAutofit fontScale="92500" lnSpcReduction="20000"/>
          </a:bodyPr>
          <a:lstStyle/>
          <a:p>
            <a:r>
              <a:rPr lang="en-US" dirty="0"/>
              <a:t>Click the Reviewing Pane button in the Tracking </a:t>
            </a:r>
            <a:r>
              <a:rPr lang="en-US" dirty="0" smtClean="0"/>
              <a:t>group in the Review tab. </a:t>
            </a:r>
            <a:r>
              <a:rPr lang="en-US" dirty="0"/>
              <a:t>This will open </a:t>
            </a:r>
            <a:r>
              <a:rPr lang="en-US" dirty="0" smtClean="0"/>
              <a:t>the Reviewing </a:t>
            </a:r>
            <a:r>
              <a:rPr lang="en-US" dirty="0"/>
              <a:t>pane</a:t>
            </a:r>
            <a:r>
              <a:rPr lang="en-US" dirty="0" smtClean="0"/>
              <a:t>.</a:t>
            </a:r>
          </a:p>
          <a:p>
            <a:r>
              <a:rPr lang="en-US" dirty="0"/>
              <a:t>Click the </a:t>
            </a:r>
            <a:r>
              <a:rPr lang="en-US" dirty="0" smtClean="0"/>
              <a:t>Accept or Reject button </a:t>
            </a:r>
            <a:r>
              <a:rPr lang="en-US" dirty="0"/>
              <a:t>in the Changes group to </a:t>
            </a:r>
            <a:r>
              <a:rPr lang="en-US" dirty="0" smtClean="0"/>
              <a:t>make the appropriate change.</a:t>
            </a:r>
          </a:p>
          <a:p>
            <a:r>
              <a:rPr lang="en-US" dirty="0"/>
              <a:t>Click </a:t>
            </a:r>
            <a:r>
              <a:rPr lang="en-US" i="1" dirty="0"/>
              <a:t>Comment </a:t>
            </a:r>
            <a:r>
              <a:rPr lang="en-US" dirty="0"/>
              <a:t>in the Reviewing pane</a:t>
            </a:r>
            <a:r>
              <a:rPr lang="en-US" dirty="0" smtClean="0"/>
              <a:t>.</a:t>
            </a:r>
          </a:p>
          <a:p>
            <a:r>
              <a:rPr lang="en-US" dirty="0"/>
              <a:t>Click the Delete button in the Comments group</a:t>
            </a:r>
            <a:r>
              <a:rPr lang="en-US" dirty="0" smtClean="0"/>
              <a:t>.</a:t>
            </a:r>
          </a:p>
          <a:p>
            <a:r>
              <a:rPr lang="en-US" dirty="0"/>
              <a:t>Click the Reviewing pane button in the Tracking group to close </a:t>
            </a:r>
            <a:r>
              <a:rPr lang="en-US" dirty="0" smtClean="0"/>
              <a:t>the Reviewing </a:t>
            </a:r>
            <a:r>
              <a:rPr lang="en-US" dirty="0"/>
              <a:t>pane</a:t>
            </a:r>
            <a:r>
              <a:rPr lang="en-US" dirty="0" smtClean="0"/>
              <a:t>.</a:t>
            </a:r>
          </a:p>
          <a:p>
            <a:r>
              <a:rPr lang="en-US" dirty="0" smtClean="0"/>
              <a:t>Save the file.</a:t>
            </a:r>
            <a:endParaRPr lang="en-US" dirty="0"/>
          </a:p>
        </p:txBody>
      </p:sp>
      <p:sp>
        <p:nvSpPr>
          <p:cNvPr id="4" name="Date Placeholder 3"/>
          <p:cNvSpPr>
            <a:spLocks noGrp="1"/>
          </p:cNvSpPr>
          <p:nvPr>
            <p:ph type="dt" sz="half" idx="10"/>
          </p:nvPr>
        </p:nvSpPr>
        <p:spPr/>
        <p:txBody>
          <a:bodyPr/>
          <a:lstStyle/>
          <a:p>
            <a:fld id="{50CAE476-4D5F-4F5D-BEE6-8A2F18688A92}" type="datetime1">
              <a:rPr lang="en-US" smtClean="0"/>
              <a:pPr/>
              <a:t>1/24/2011</a:t>
            </a:fld>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14</a:t>
            </a:fld>
            <a:endParaRPr lang="en-US" dirty="0"/>
          </a:p>
        </p:txBody>
      </p:sp>
    </p:spTree>
    <p:extLst>
      <p:ext uri="{BB962C8B-B14F-4D97-AF65-F5344CB8AC3E}">
        <p14:creationId xmlns:p14="http://schemas.microsoft.com/office/powerpoint/2010/main" val="2796418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8" y="220718"/>
            <a:ext cx="8765627" cy="644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7267904" y="1355835"/>
            <a:ext cx="1718441" cy="898635"/>
          </a:xfrm>
          <a:prstGeom prst="accentCallout1">
            <a:avLst>
              <a:gd name="adj1" fmla="val 18750"/>
              <a:gd name="adj2" fmla="val -8333"/>
              <a:gd name="adj3" fmla="val -29605"/>
              <a:gd name="adj4" fmla="val -686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Reject button</a:t>
            </a:r>
            <a:endParaRPr lang="en-US" dirty="0">
              <a:solidFill>
                <a:prstClr val="white"/>
              </a:solidFill>
            </a:endParaRPr>
          </a:p>
        </p:txBody>
      </p:sp>
      <p:sp>
        <p:nvSpPr>
          <p:cNvPr id="3" name="Line Callout 1 (Accent Bar) 2"/>
          <p:cNvSpPr/>
          <p:nvPr/>
        </p:nvSpPr>
        <p:spPr>
          <a:xfrm>
            <a:off x="1391301" y="1229710"/>
            <a:ext cx="2293887" cy="1024760"/>
          </a:xfrm>
          <a:prstGeom prst="accentCallout1">
            <a:avLst>
              <a:gd name="adj1" fmla="val 32596"/>
              <a:gd name="adj2" fmla="val 111254"/>
              <a:gd name="adj3" fmla="val 1492"/>
              <a:gd name="adj4" fmla="val 13038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Reviewing pane active</a:t>
            </a:r>
            <a:endParaRPr lang="en-US" dirty="0">
              <a:solidFill>
                <a:prstClr val="white"/>
              </a:solidFill>
            </a:endParaRPr>
          </a:p>
        </p:txBody>
      </p:sp>
      <p:sp>
        <p:nvSpPr>
          <p:cNvPr id="6" name="Line Callout 1 (Accent Bar) 5"/>
          <p:cNvSpPr/>
          <p:nvPr/>
        </p:nvSpPr>
        <p:spPr>
          <a:xfrm>
            <a:off x="5812222" y="2546131"/>
            <a:ext cx="1718441" cy="898635"/>
          </a:xfrm>
          <a:prstGeom prst="accentCallout1">
            <a:avLst>
              <a:gd name="adj1" fmla="val 18750"/>
              <a:gd name="adj2" fmla="val -8333"/>
              <a:gd name="adj3" fmla="val -106798"/>
              <a:gd name="adj4" fmla="val 148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Reject change  option</a:t>
            </a:r>
            <a:endParaRPr lang="en-US" dirty="0">
              <a:solidFill>
                <a:prstClr val="white"/>
              </a:solidFill>
            </a:endParaRPr>
          </a:p>
        </p:txBody>
      </p:sp>
    </p:spTree>
    <p:extLst>
      <p:ext uri="{BB962C8B-B14F-4D97-AF65-F5344CB8AC3E}">
        <p14:creationId xmlns:p14="http://schemas.microsoft.com/office/powerpoint/2010/main" val="9059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16</a:t>
            </a:fld>
            <a:endParaRPr lang="en-US" dirty="0"/>
          </a:p>
        </p:txBody>
      </p:sp>
      <p:sp>
        <p:nvSpPr>
          <p:cNvPr id="10" name="Rounded Rectangle 9"/>
          <p:cNvSpPr/>
          <p:nvPr/>
        </p:nvSpPr>
        <p:spPr>
          <a:xfrm>
            <a:off x="442889"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20000"/>
              </a:lnSpc>
            </a:pPr>
            <a:endParaRPr lang="en-US" sz="3200" b="1" dirty="0" smtClean="0">
              <a:solidFill>
                <a:srgbClr val="0070C0"/>
              </a:solidFill>
            </a:endParaRPr>
          </a:p>
          <a:p>
            <a:pPr lvl="0" algn="ctr">
              <a:spcBef>
                <a:spcPct val="20000"/>
              </a:spcBef>
            </a:pPr>
            <a:r>
              <a:rPr lang="en-US" sz="3200" b="1" dirty="0">
                <a:solidFill>
                  <a:srgbClr val="0070C0"/>
                </a:solidFill>
              </a:rPr>
              <a:t>Protecting Files  </a:t>
            </a:r>
            <a:r>
              <a:rPr lang="en-US" sz="3000" dirty="0" smtClean="0">
                <a:solidFill>
                  <a:prstClr val="black">
                    <a:tint val="75000"/>
                  </a:prstClr>
                </a:solidFill>
              </a:rPr>
              <a:t>If </a:t>
            </a:r>
            <a:r>
              <a:rPr lang="en-US" sz="3000" dirty="0">
                <a:solidFill>
                  <a:prstClr val="black">
                    <a:tint val="75000"/>
                  </a:prstClr>
                </a:solidFill>
              </a:rPr>
              <a:t>you find that some of the changes made by your </a:t>
            </a:r>
            <a:r>
              <a:rPr lang="en-US" sz="3000" dirty="0" smtClean="0">
                <a:solidFill>
                  <a:prstClr val="black">
                    <a:tint val="75000"/>
                  </a:prstClr>
                </a:solidFill>
              </a:rPr>
              <a:t>document </a:t>
            </a:r>
            <a:r>
              <a:rPr lang="en-US" sz="3000" dirty="0">
                <a:solidFill>
                  <a:prstClr val="black">
                    <a:tint val="75000"/>
                  </a:prstClr>
                </a:solidFill>
              </a:rPr>
              <a:t>reviewers are not useful, the Protect group </a:t>
            </a:r>
            <a:r>
              <a:rPr lang="en-US" sz="3000" dirty="0" smtClean="0">
                <a:solidFill>
                  <a:prstClr val="black">
                    <a:tint val="75000"/>
                  </a:prstClr>
                </a:solidFill>
              </a:rPr>
              <a:t>on </a:t>
            </a:r>
            <a:r>
              <a:rPr lang="en-US" sz="3000" dirty="0">
                <a:solidFill>
                  <a:prstClr val="black">
                    <a:tint val="75000"/>
                  </a:prstClr>
                </a:solidFill>
              </a:rPr>
              <a:t>the Review tab provides two tools for limiting what reviewers can do when looking over your future documents: Restrict Editing and Block Authors.</a:t>
            </a:r>
          </a:p>
          <a:p>
            <a:pPr lvl="0" algn="ctr">
              <a:spcBef>
                <a:spcPct val="20000"/>
              </a:spcBef>
            </a:pPr>
            <a:endParaRPr lang="en-US" sz="28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1016378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3" name="Content Placeholder 5"/>
          <p:cNvSpPr txBox="1">
            <a:spLocks/>
          </p:cNvSpPr>
          <p:nvPr/>
        </p:nvSpPr>
        <p:spPr>
          <a:xfrm>
            <a:off x="428596" y="542026"/>
            <a:ext cx="4186238" cy="32034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a:pPr>
            <a:r>
              <a:rPr lang="en-US" sz="1800" dirty="0"/>
              <a:t>To turn on Review features in Word, click </a:t>
            </a:r>
            <a:r>
              <a:rPr lang="en-US" sz="1800" dirty="0" smtClean="0"/>
              <a:t>this button </a:t>
            </a:r>
            <a:r>
              <a:rPr lang="en-US" sz="1800" dirty="0"/>
              <a:t>on the Review tab</a:t>
            </a:r>
            <a:r>
              <a:rPr lang="en-US" sz="1800" dirty="0" smtClean="0"/>
              <a:t>.</a:t>
            </a:r>
            <a:endParaRPr lang="en-CA" sz="1800" dirty="0" smtClean="0"/>
          </a:p>
          <a:p>
            <a:pPr marL="693738" lvl="1" indent="-236538">
              <a:buClr>
                <a:schemeClr val="accent1"/>
              </a:buClr>
              <a:buSzPct val="100000"/>
              <a:buFont typeface="+mj-lt"/>
              <a:buAutoNum type="alphaLcPeriod"/>
            </a:pPr>
            <a:r>
              <a:rPr lang="en-CA" sz="1800" dirty="0" smtClean="0"/>
              <a:t>Show </a:t>
            </a:r>
            <a:r>
              <a:rPr lang="en-CA" sz="1800" dirty="0" err="1" smtClean="0"/>
              <a:t>Markup</a:t>
            </a:r>
            <a:endParaRPr lang="en-CA" sz="1800" dirty="0" smtClean="0"/>
          </a:p>
          <a:p>
            <a:pPr marL="693738" lvl="1" indent="-236538">
              <a:buClr>
                <a:schemeClr val="accent1"/>
              </a:buClr>
              <a:buSzPct val="100000"/>
              <a:buFont typeface="+mj-lt"/>
              <a:buAutoNum type="alphaLcPeriod"/>
            </a:pPr>
            <a:r>
              <a:rPr lang="en-CA" sz="1800" dirty="0" smtClean="0"/>
              <a:t>Reviewing Pane</a:t>
            </a:r>
            <a:endParaRPr lang="en-CA" sz="1800" dirty="0"/>
          </a:p>
          <a:p>
            <a:pPr marL="693738" lvl="1" indent="-236538">
              <a:buClr>
                <a:schemeClr val="accent1"/>
              </a:buClr>
              <a:buSzPct val="100000"/>
              <a:buFont typeface="+mj-lt"/>
              <a:buAutoNum type="alphaLcPeriod"/>
            </a:pPr>
            <a:r>
              <a:rPr lang="en-CA" sz="1800" dirty="0" smtClean="0"/>
              <a:t>Track Changes</a:t>
            </a:r>
          </a:p>
          <a:p>
            <a:pPr marL="693738" lvl="1" indent="-236538">
              <a:buClr>
                <a:schemeClr val="accent1"/>
              </a:buClr>
              <a:buSzPct val="100000"/>
              <a:buFont typeface="+mj-lt"/>
              <a:buAutoNum type="alphaLcPeriod"/>
            </a:pPr>
            <a:r>
              <a:rPr lang="en-CA" sz="1800" dirty="0" smtClean="0"/>
              <a:t>Review</a:t>
            </a:r>
          </a:p>
          <a:p>
            <a:pPr marL="0" indent="0">
              <a:buFont typeface="Arial"/>
              <a:buNone/>
            </a:pPr>
            <a:endParaRPr lang="en-CA" dirty="0" smtClean="0"/>
          </a:p>
        </p:txBody>
      </p:sp>
      <p:sp>
        <p:nvSpPr>
          <p:cNvPr id="4" name="Content Placeholder 6"/>
          <p:cNvSpPr txBox="1">
            <a:spLocks/>
          </p:cNvSpPr>
          <p:nvPr/>
        </p:nvSpPr>
        <p:spPr>
          <a:xfrm>
            <a:off x="4687858" y="542025"/>
            <a:ext cx="4184651" cy="32034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3"/>
            </a:pPr>
            <a:r>
              <a:rPr lang="en-CA" sz="1800" dirty="0" smtClean="0">
                <a:latin typeface="Calibri" pitchFamily="34" charset="0"/>
                <a:cs typeface="Calibri" pitchFamily="34" charset="0"/>
              </a:rPr>
              <a:t>If several people add comments to a Word document, Word indicates this by</a:t>
            </a:r>
            <a:endParaRPr lang="en-CA" sz="1800" dirty="0">
              <a:latin typeface="Calibri" pitchFamily="34" charset="0"/>
              <a:cs typeface="Calibri" pitchFamily="34" charset="0"/>
            </a:endParaRPr>
          </a:p>
          <a:p>
            <a:pPr marL="693738" lvl="1" indent="-236538">
              <a:buClr>
                <a:schemeClr val="accent1"/>
              </a:buClr>
              <a:buFont typeface="+mj-lt"/>
              <a:buAutoNum type="alphaLcPeriod"/>
            </a:pPr>
            <a:r>
              <a:rPr lang="en-CA" sz="1800" dirty="0"/>
              <a:t>u</a:t>
            </a:r>
            <a:r>
              <a:rPr lang="en-CA" sz="1800" dirty="0" smtClean="0"/>
              <a:t>sing different colors and commenter initials.</a:t>
            </a:r>
          </a:p>
          <a:p>
            <a:pPr marL="693738" lvl="1" indent="-236538">
              <a:buClr>
                <a:schemeClr val="accent1"/>
              </a:buClr>
              <a:buFont typeface="+mj-lt"/>
              <a:buAutoNum type="alphaLcPeriod"/>
            </a:pPr>
            <a:r>
              <a:rPr lang="en-CA" sz="1800" dirty="0"/>
              <a:t>s</a:t>
            </a:r>
            <a:r>
              <a:rPr lang="en-CA" sz="1800" dirty="0" smtClean="0"/>
              <a:t>aving the comments in separate files.</a:t>
            </a:r>
          </a:p>
          <a:p>
            <a:pPr marL="693738" lvl="1" indent="-236538">
              <a:buClr>
                <a:schemeClr val="accent1"/>
              </a:buClr>
              <a:buFont typeface="+mj-lt"/>
              <a:buAutoNum type="alphaLcPeriod"/>
            </a:pPr>
            <a:r>
              <a:rPr lang="en-CA" sz="1800" dirty="0" smtClean="0"/>
              <a:t>using different colors and shading.</a:t>
            </a:r>
          </a:p>
          <a:p>
            <a:pPr marL="693738" lvl="1" indent="-236538">
              <a:buClr>
                <a:schemeClr val="accent1"/>
              </a:buClr>
              <a:buFont typeface="+mj-lt"/>
              <a:buAutoNum type="alphaLcPeriod"/>
            </a:pPr>
            <a:r>
              <a:rPr lang="en-CA" sz="1800" dirty="0" smtClean="0"/>
              <a:t>None of the above</a:t>
            </a:r>
          </a:p>
          <a:p>
            <a:pPr>
              <a:buFont typeface="+mj-lt"/>
              <a:buAutoNum type="arabicParenR" startAt="3"/>
            </a:pPr>
            <a:endParaRPr lang="en-CA" sz="2000" dirty="0" smtClean="0"/>
          </a:p>
          <a:p>
            <a:pPr>
              <a:buFont typeface="+mj-lt"/>
              <a:buAutoNum type="arabicParenR" startAt="3"/>
            </a:pPr>
            <a:endParaRPr lang="en-CA" sz="2000" dirty="0"/>
          </a:p>
        </p:txBody>
      </p:sp>
      <p:sp>
        <p:nvSpPr>
          <p:cNvPr id="5" name="Content Placeholder 5"/>
          <p:cNvSpPr txBox="1">
            <a:spLocks/>
          </p:cNvSpPr>
          <p:nvPr/>
        </p:nvSpPr>
        <p:spPr>
          <a:xfrm>
            <a:off x="428596" y="3925614"/>
            <a:ext cx="4186238" cy="23837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2"/>
            </a:pPr>
            <a:r>
              <a:rPr lang="en-US" sz="1800" dirty="0"/>
              <a:t>Word’s </a:t>
            </a:r>
            <a:r>
              <a:rPr lang="en-US" sz="1800" i="1" dirty="0"/>
              <a:t>Send as E-mail </a:t>
            </a:r>
            <a:r>
              <a:rPr lang="en-US" sz="1800" dirty="0"/>
              <a:t>option is set up to send </a:t>
            </a:r>
            <a:r>
              <a:rPr lang="en-US" sz="1800" dirty="0" smtClean="0"/>
              <a:t>an attachment </a:t>
            </a:r>
            <a:r>
              <a:rPr lang="en-US" sz="1800" dirty="0"/>
              <a:t>via email </a:t>
            </a:r>
            <a:r>
              <a:rPr lang="en-US" sz="1800" dirty="0" smtClean="0"/>
              <a:t>using</a:t>
            </a:r>
          </a:p>
          <a:p>
            <a:pPr marL="693738" lvl="1" indent="-236538">
              <a:buFont typeface="+mj-lt"/>
              <a:buAutoNum type="alphaLcPeriod"/>
            </a:pPr>
            <a:r>
              <a:rPr lang="en-US" dirty="0" smtClean="0"/>
              <a:t>Internet Explorer.</a:t>
            </a:r>
            <a:endParaRPr lang="en-CA" dirty="0" smtClean="0"/>
          </a:p>
          <a:p>
            <a:pPr marL="693738" lvl="1" indent="-236538"/>
            <a:r>
              <a:rPr lang="en-CA" dirty="0" smtClean="0"/>
              <a:t>Yahoo! Mail.</a:t>
            </a:r>
          </a:p>
          <a:p>
            <a:pPr marL="693738" lvl="1" indent="-236538"/>
            <a:r>
              <a:rPr lang="en-CA" dirty="0" smtClean="0"/>
              <a:t>Outlook.		</a:t>
            </a:r>
          </a:p>
          <a:p>
            <a:pPr marL="693738" lvl="1" indent="-236538"/>
            <a:r>
              <a:rPr lang="en-CA" dirty="0" smtClean="0"/>
              <a:t>All of the above</a:t>
            </a:r>
            <a:endParaRPr lang="en-CA" dirty="0"/>
          </a:p>
        </p:txBody>
      </p:sp>
      <p:sp>
        <p:nvSpPr>
          <p:cNvPr id="6" name="Content Placeholder 5"/>
          <p:cNvSpPr txBox="1">
            <a:spLocks/>
          </p:cNvSpPr>
          <p:nvPr/>
        </p:nvSpPr>
        <p:spPr>
          <a:xfrm>
            <a:off x="4686272" y="3925614"/>
            <a:ext cx="4186238" cy="23837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4"/>
            </a:pPr>
            <a:r>
              <a:rPr lang="en-CA" sz="1800" dirty="0" smtClean="0"/>
              <a:t>When you review comments in a document, you can accept them or </a:t>
            </a:r>
          </a:p>
          <a:p>
            <a:pPr marL="693738" lvl="1" indent="-236538"/>
            <a:r>
              <a:rPr lang="en-CA" dirty="0"/>
              <a:t>h</a:t>
            </a:r>
            <a:r>
              <a:rPr lang="en-CA" dirty="0" smtClean="0"/>
              <a:t>ighlight them.</a:t>
            </a:r>
          </a:p>
          <a:p>
            <a:pPr marL="693738" lvl="1" indent="-236538"/>
            <a:r>
              <a:rPr lang="en-CA" dirty="0"/>
              <a:t>t</a:t>
            </a:r>
            <a:r>
              <a:rPr lang="en-CA" dirty="0" smtClean="0"/>
              <a:t>urn off Track Changes.</a:t>
            </a:r>
          </a:p>
          <a:p>
            <a:pPr marL="693738" lvl="1" indent="-236538"/>
            <a:r>
              <a:rPr lang="en-CA" dirty="0"/>
              <a:t>r</a:t>
            </a:r>
            <a:r>
              <a:rPr lang="en-CA" dirty="0" smtClean="0"/>
              <a:t>eject them.</a:t>
            </a:r>
          </a:p>
          <a:p>
            <a:pPr marL="693738" lvl="1" indent="-236538"/>
            <a:r>
              <a:rPr lang="en-CA" dirty="0"/>
              <a:t>r</a:t>
            </a:r>
            <a:r>
              <a:rPr lang="en-CA" dirty="0" smtClean="0"/>
              <a:t>efuse them.</a:t>
            </a:r>
            <a:endParaRPr lang="en-CA" dirty="0"/>
          </a:p>
        </p:txBody>
      </p:sp>
      <p:sp>
        <p:nvSpPr>
          <p:cNvPr id="2" name="Rectangle 1"/>
          <p:cNvSpPr/>
          <p:nvPr/>
        </p:nvSpPr>
        <p:spPr>
          <a:xfrm>
            <a:off x="428596" y="78505"/>
            <a:ext cx="2124171" cy="523220"/>
          </a:xfrm>
          <a:prstGeom prst="rect">
            <a:avLst/>
          </a:prstGeom>
        </p:spPr>
        <p:txBody>
          <a:bodyPr wrap="none">
            <a:spAutoFit/>
          </a:bodyPr>
          <a:lstStyle/>
          <a:p>
            <a:r>
              <a:rPr lang="en-US" sz="2800" b="1" dirty="0"/>
              <a:t>Checkpoint 1</a:t>
            </a:r>
          </a:p>
        </p:txBody>
      </p:sp>
      <p:sp>
        <p:nvSpPr>
          <p:cNvPr id="9" name="TextBox 8"/>
          <p:cNvSpPr txBox="1"/>
          <p:nvPr/>
        </p:nvSpPr>
        <p:spPr>
          <a:xfrm>
            <a:off x="3305030" y="3393053"/>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1" name="TextBox 10"/>
          <p:cNvSpPr txBox="1"/>
          <p:nvPr/>
        </p:nvSpPr>
        <p:spPr>
          <a:xfrm>
            <a:off x="7605539" y="3393053"/>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3305030" y="5939951"/>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6" name="TextBox 15"/>
          <p:cNvSpPr txBox="1"/>
          <p:nvPr/>
        </p:nvSpPr>
        <p:spPr>
          <a:xfrm>
            <a:off x="7605539" y="5662878"/>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7" name="Date Placeholder 6"/>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17" name="Slide Number Placeholder 16"/>
          <p:cNvSpPr>
            <a:spLocks noGrp="1"/>
          </p:cNvSpPr>
          <p:nvPr>
            <p:ph type="sldNum" sz="quarter" idx="12"/>
          </p:nvPr>
        </p:nvSpPr>
        <p:spPr/>
        <p:txBody>
          <a:bodyPr/>
          <a:lstStyle/>
          <a:p>
            <a:fld id="{C1881F87-F1D1-4E82-B161-792A900F0BBC}" type="slidenum">
              <a:rPr lang="en-US" smtClean="0"/>
              <a:pPr/>
              <a:t>17</a:t>
            </a:fld>
            <a:endParaRPr lang="en-US" dirty="0"/>
          </a:p>
        </p:txBody>
      </p:sp>
    </p:spTree>
    <p:extLst>
      <p:ext uri="{BB962C8B-B14F-4D97-AF65-F5344CB8AC3E}">
        <p14:creationId xmlns:p14="http://schemas.microsoft.com/office/powerpoint/2010/main" val="285031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9"/>
                                        </p:tgtEl>
                                      </p:cBhvr>
                                      <p:by x="150000" y="150000"/>
                                    </p:animScale>
                                  </p:childTnLst>
                                </p:cTn>
                              </p:par>
                              <p:par>
                                <p:cTn id="7" presetID="6" presetClass="emph" presetSubtype="0" fill="remove" nodeType="withEffect">
                                  <p:stCondLst>
                                    <p:cond delay="0"/>
                                  </p:stCondLst>
                                  <p:childTnLst>
                                    <p:animScale>
                                      <p:cBhvr>
                                        <p:cTn id="8" dur="2000" fill="hold"/>
                                        <p:tgtEl>
                                          <p:spTgt spid="3">
                                            <p:txEl>
                                              <p:pRg st="3" end="3"/>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4"/>
                                        </p:tgtEl>
                                      </p:cBhvr>
                                      <p:by x="150000" y="150000"/>
                                    </p:animScale>
                                  </p:childTnLst>
                                </p:cTn>
                              </p:par>
                              <p:par>
                                <p:cTn id="13" presetID="6" presetClass="emph" presetSubtype="0" fill="remove" nodeType="withEffect">
                                  <p:stCondLst>
                                    <p:cond delay="0"/>
                                  </p:stCondLst>
                                  <p:childTnLst>
                                    <p:animScale>
                                      <p:cBhvr>
                                        <p:cTn id="14" dur="2000" fill="hold"/>
                                        <p:tgtEl>
                                          <p:spTgt spid="5">
                                            <p:txEl>
                                              <p:pRg st="3" end="3"/>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1"/>
                                        </p:tgtEl>
                                      </p:cBhvr>
                                      <p:by x="150000" y="150000"/>
                                    </p:animScale>
                                  </p:childTnLst>
                                </p:cTn>
                              </p:par>
                              <p:par>
                                <p:cTn id="19" presetID="6" presetClass="emph" presetSubtype="0" fill="remove" nodeType="withEffect">
                                  <p:stCondLst>
                                    <p:cond delay="0"/>
                                  </p:stCondLst>
                                  <p:childTnLst>
                                    <p:animScale>
                                      <p:cBhvr>
                                        <p:cTn id="20" dur="2000" fill="hold"/>
                                        <p:tgtEl>
                                          <p:spTgt spid="4">
                                            <p:txEl>
                                              <p:pRg st="1" end="1"/>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6"/>
                                        </p:tgtEl>
                                      </p:cBhvr>
                                      <p:by x="150000" y="150000"/>
                                    </p:animScale>
                                  </p:childTnLst>
                                </p:cTn>
                              </p:par>
                              <p:par>
                                <p:cTn id="25" presetID="6" presetClass="emph" presetSubtype="0" fill="remove" nodeType="withEffect">
                                  <p:stCondLst>
                                    <p:cond delay="0"/>
                                  </p:stCondLst>
                                  <p:childTnLst>
                                    <p:animScale>
                                      <p:cBhvr>
                                        <p:cTn id="26" dur="2000" fill="hold"/>
                                        <p:tgtEl>
                                          <p:spTgt spid="6">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74638"/>
            <a:ext cx="8434552" cy="892010"/>
          </a:xfrm>
        </p:spPr>
        <p:txBody>
          <a:bodyPr>
            <a:normAutofit/>
          </a:bodyPr>
          <a:lstStyle/>
          <a:p>
            <a:r>
              <a:rPr lang="en-US" sz="3600" dirty="0" smtClean="0"/>
              <a:t>Skill 5: Create a PDF Document</a:t>
            </a:r>
            <a:endParaRPr lang="en-US" sz="3600" dirty="0"/>
          </a:p>
        </p:txBody>
      </p:sp>
      <p:sp>
        <p:nvSpPr>
          <p:cNvPr id="3" name="Content Placeholder 2"/>
          <p:cNvSpPr>
            <a:spLocks noGrp="1"/>
          </p:cNvSpPr>
          <p:nvPr>
            <p:ph idx="1"/>
          </p:nvPr>
        </p:nvSpPr>
        <p:spPr>
          <a:xfrm>
            <a:off x="457200" y="1658232"/>
            <a:ext cx="8229600" cy="4666590"/>
          </a:xfrm>
        </p:spPr>
        <p:txBody>
          <a:bodyPr>
            <a:noAutofit/>
          </a:bodyPr>
          <a:lstStyle/>
          <a:p>
            <a:r>
              <a:rPr lang="en-US" sz="2400" dirty="0" smtClean="0"/>
              <a:t>Click the File tab.</a:t>
            </a:r>
            <a:endParaRPr lang="en-US" sz="2400" dirty="0"/>
          </a:p>
          <a:p>
            <a:r>
              <a:rPr lang="en-US" sz="2400" dirty="0" smtClean="0"/>
              <a:t>Click the Save and Send tab.</a:t>
            </a:r>
            <a:endParaRPr lang="en-US" sz="2400" dirty="0"/>
          </a:p>
          <a:p>
            <a:r>
              <a:rPr lang="en-US" sz="2400" dirty="0" smtClean="0"/>
              <a:t>Click </a:t>
            </a:r>
            <a:r>
              <a:rPr lang="en-US" sz="2400" dirty="0"/>
              <a:t>the </a:t>
            </a:r>
            <a:r>
              <a:rPr lang="en-US" sz="2400" i="1" dirty="0"/>
              <a:t>Create PDF/XPS Document </a:t>
            </a:r>
            <a:r>
              <a:rPr lang="en-US" sz="2400" dirty="0"/>
              <a:t>option in the File Types </a:t>
            </a:r>
            <a:r>
              <a:rPr lang="en-US" sz="2400" dirty="0" smtClean="0"/>
              <a:t>category.</a:t>
            </a:r>
          </a:p>
          <a:p>
            <a:r>
              <a:rPr lang="en-US" sz="2400" dirty="0"/>
              <a:t>Click </a:t>
            </a:r>
            <a:r>
              <a:rPr lang="en-US" sz="2400" i="1" dirty="0"/>
              <a:t>Create PDF/XPS</a:t>
            </a:r>
            <a:r>
              <a:rPr lang="en-US" sz="2400" dirty="0" smtClean="0"/>
              <a:t>.</a:t>
            </a:r>
          </a:p>
          <a:p>
            <a:r>
              <a:rPr lang="en-US" sz="2400" dirty="0"/>
              <a:t>In the Publish as PDF or XPS dialog box, locate your </a:t>
            </a:r>
            <a:r>
              <a:rPr lang="en-US" sz="2400" dirty="0" smtClean="0"/>
              <a:t>working folder </a:t>
            </a:r>
            <a:r>
              <a:rPr lang="en-US" sz="2400" dirty="0"/>
              <a:t>on your storage medium and save the </a:t>
            </a:r>
            <a:r>
              <a:rPr lang="en-US" sz="2400" dirty="0" smtClean="0"/>
              <a:t>file.</a:t>
            </a:r>
            <a:endParaRPr lang="en-US" sz="2400" dirty="0"/>
          </a:p>
          <a:p>
            <a:r>
              <a:rPr lang="en-US" sz="2400" dirty="0" smtClean="0"/>
              <a:t>Note </a:t>
            </a:r>
            <a:r>
              <a:rPr lang="en-US" sz="2400" dirty="0"/>
              <a:t>that the </a:t>
            </a:r>
            <a:r>
              <a:rPr lang="en-US" sz="2400" i="1" dirty="0"/>
              <a:t>Save as type </a:t>
            </a:r>
            <a:r>
              <a:rPr lang="en-US" sz="2400" dirty="0"/>
              <a:t>option is set to </a:t>
            </a:r>
            <a:r>
              <a:rPr lang="en-US" sz="2400" i="1" dirty="0"/>
              <a:t>PDF (*.</a:t>
            </a:r>
            <a:r>
              <a:rPr lang="en-US" sz="2400" i="1" dirty="0" err="1"/>
              <a:t>pdf</a:t>
            </a:r>
            <a:r>
              <a:rPr lang="en-US" sz="2400" i="1" dirty="0" smtClean="0"/>
              <a:t>)</a:t>
            </a:r>
            <a:r>
              <a:rPr lang="en-US" sz="2400" dirty="0" smtClean="0"/>
              <a:t>.</a:t>
            </a:r>
          </a:p>
          <a:p>
            <a:r>
              <a:rPr lang="en-US" sz="2400" dirty="0"/>
              <a:t>Click the Publish button. You can now share the file as an email </a:t>
            </a:r>
            <a:r>
              <a:rPr lang="en-US" sz="2400" dirty="0" smtClean="0"/>
              <a:t>attachment or use </a:t>
            </a:r>
            <a:r>
              <a:rPr lang="en-US" sz="2400" dirty="0"/>
              <a:t>any of the methods described in the next skill.</a:t>
            </a:r>
          </a:p>
          <a:p>
            <a:pPr lvl="1"/>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18</a:t>
            </a:fld>
            <a:endParaRPr lang="en-US" dirty="0"/>
          </a:p>
        </p:txBody>
      </p:sp>
    </p:spTree>
    <p:extLst>
      <p:ext uri="{BB962C8B-B14F-4D97-AF65-F5344CB8AC3E}">
        <p14:creationId xmlns:p14="http://schemas.microsoft.com/office/powerpoint/2010/main" val="3542883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8" y="252247"/>
            <a:ext cx="8734097" cy="635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1529230" y="1103580"/>
            <a:ext cx="2238708" cy="662158"/>
          </a:xfrm>
          <a:prstGeom prst="accentCallout1">
            <a:avLst>
              <a:gd name="adj1" fmla="val 18750"/>
              <a:gd name="adj2" fmla="val -8333"/>
              <a:gd name="adj3" fmla="val 267737"/>
              <a:gd name="adj4" fmla="val -371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Save &amp; Send tab active</a:t>
            </a:r>
            <a:endParaRPr lang="en-US" dirty="0"/>
          </a:p>
        </p:txBody>
      </p:sp>
      <p:sp>
        <p:nvSpPr>
          <p:cNvPr id="4" name="Line Callout 1 (Accent Bar) 3"/>
          <p:cNvSpPr/>
          <p:nvPr/>
        </p:nvSpPr>
        <p:spPr>
          <a:xfrm>
            <a:off x="2364804" y="4035568"/>
            <a:ext cx="2475210" cy="741384"/>
          </a:xfrm>
          <a:prstGeom prst="accentCallout1">
            <a:avLst>
              <a:gd name="adj1" fmla="val 18750"/>
              <a:gd name="adj2" fmla="val -8333"/>
              <a:gd name="adj3" fmla="val -49571"/>
              <a:gd name="adj4" fmla="val -234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Create PDF/XPS Document active</a:t>
            </a:r>
            <a:endParaRPr lang="en-US" dirty="0"/>
          </a:p>
        </p:txBody>
      </p:sp>
    </p:spTree>
    <p:extLst>
      <p:ext uri="{BB962C8B-B14F-4D97-AF65-F5344CB8AC3E}">
        <p14:creationId xmlns:p14="http://schemas.microsoft.com/office/powerpoint/2010/main" val="729553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21306"/>
            <a:ext cx="7772400" cy="1362075"/>
          </a:xfrm>
        </p:spPr>
        <p:txBody>
          <a:bodyPr>
            <a:normAutofit/>
          </a:bodyPr>
          <a:lstStyle/>
          <a:p>
            <a:r>
              <a:rPr lang="en-US" sz="3800" dirty="0" smtClean="0"/>
              <a:t>FINALIZING AND SHARING Documents</a:t>
            </a:r>
            <a:endParaRPr lang="en-US" sz="3800" dirty="0"/>
          </a:p>
        </p:txBody>
      </p:sp>
      <p:sp>
        <p:nvSpPr>
          <p:cNvPr id="5" name="Text Placeholder 4"/>
          <p:cNvSpPr>
            <a:spLocks noGrp="1"/>
          </p:cNvSpPr>
          <p:nvPr>
            <p:ph type="body" idx="1"/>
          </p:nvPr>
        </p:nvSpPr>
        <p:spPr>
          <a:xfrm>
            <a:off x="457200" y="3821119"/>
            <a:ext cx="7772400" cy="1500187"/>
          </a:xfrm>
        </p:spPr>
        <p:txBody>
          <a:bodyPr>
            <a:normAutofit/>
          </a:bodyPr>
          <a:lstStyle/>
          <a:p>
            <a:r>
              <a:rPr lang="en-US" sz="2800" b="1" dirty="0" smtClean="0">
                <a:solidFill>
                  <a:schemeClr val="tx1"/>
                </a:solidFill>
              </a:rPr>
              <a:t>Chapter 4</a:t>
            </a:r>
            <a:endParaRPr lang="en-US" sz="2800" b="1" dirty="0">
              <a:solidFill>
                <a:schemeClr val="tx1"/>
              </a:solidFill>
            </a:endParaRPr>
          </a:p>
        </p:txBody>
      </p:sp>
      <p:sp>
        <p:nvSpPr>
          <p:cNvPr id="6" name="Date Placeholder 5"/>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8" name="Slide Number Placeholder 7"/>
          <p:cNvSpPr>
            <a:spLocks noGrp="1"/>
          </p:cNvSpPr>
          <p:nvPr>
            <p:ph type="sldNum" sz="quarter" idx="12"/>
          </p:nvPr>
        </p:nvSpPr>
        <p:spPr/>
        <p:txBody>
          <a:bodyPr/>
          <a:lstStyle/>
          <a:p>
            <a:fld id="{C1881F87-F1D1-4E82-B161-792A900F0BBC}" type="slidenum">
              <a:rPr lang="en-US" smtClean="0"/>
              <a:pPr/>
              <a:t>2</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420" y="1629761"/>
            <a:ext cx="26098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071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20</a:t>
            </a:fld>
            <a:endParaRPr lang="en-US" dirty="0"/>
          </a:p>
        </p:txBody>
      </p:sp>
      <p:sp>
        <p:nvSpPr>
          <p:cNvPr id="10" name="Rounded Rectangle 9"/>
          <p:cNvSpPr/>
          <p:nvPr/>
        </p:nvSpPr>
        <p:spPr>
          <a:xfrm>
            <a:off x="442889" y="2746034"/>
            <a:ext cx="8243911" cy="3610316"/>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20000"/>
              </a:lnSpc>
            </a:pPr>
            <a:endParaRPr lang="en-US" sz="3200" b="1" dirty="0" smtClean="0">
              <a:solidFill>
                <a:srgbClr val="0070C0"/>
              </a:solidFill>
            </a:endParaRPr>
          </a:p>
          <a:p>
            <a:pPr lvl="0" algn="ctr">
              <a:spcBef>
                <a:spcPct val="20000"/>
              </a:spcBef>
            </a:pPr>
            <a:r>
              <a:rPr lang="en-US" sz="3200" b="1" dirty="0">
                <a:solidFill>
                  <a:srgbClr val="0070C0"/>
                </a:solidFill>
              </a:rPr>
              <a:t>Viewing PDFs  </a:t>
            </a:r>
            <a:r>
              <a:rPr lang="en-US" sz="3000" dirty="0" smtClean="0">
                <a:solidFill>
                  <a:prstClr val="black">
                    <a:tint val="75000"/>
                  </a:prstClr>
                </a:solidFill>
              </a:rPr>
              <a:t>Adobe </a:t>
            </a:r>
            <a:r>
              <a:rPr lang="en-US" sz="3000" dirty="0">
                <a:solidFill>
                  <a:prstClr val="black">
                    <a:tint val="75000"/>
                  </a:prstClr>
                </a:solidFill>
              </a:rPr>
              <a:t>Acrobat offers both the free Adobe Reader software and a </a:t>
            </a:r>
            <a:r>
              <a:rPr lang="en-US" sz="3000" dirty="0" smtClean="0">
                <a:solidFill>
                  <a:prstClr val="black">
                    <a:tint val="75000"/>
                  </a:prstClr>
                </a:solidFill>
              </a:rPr>
              <a:t>more </a:t>
            </a:r>
            <a:r>
              <a:rPr lang="en-US" sz="3000" dirty="0">
                <a:solidFill>
                  <a:prstClr val="black">
                    <a:tint val="75000"/>
                  </a:prstClr>
                </a:solidFill>
              </a:rPr>
              <a:t>robust software program for purchase. The </a:t>
            </a:r>
            <a:r>
              <a:rPr lang="en-US" sz="3000" dirty="0" smtClean="0">
                <a:solidFill>
                  <a:prstClr val="black">
                    <a:tint val="75000"/>
                  </a:prstClr>
                </a:solidFill>
              </a:rPr>
              <a:t>Reader version </a:t>
            </a:r>
            <a:r>
              <a:rPr lang="en-US" sz="3000" dirty="0">
                <a:solidFill>
                  <a:prstClr val="black">
                    <a:tint val="75000"/>
                  </a:prstClr>
                </a:solidFill>
              </a:rPr>
              <a:t>allows you to read a document in PDF format, while the full Adobe Acrobat program allows you to edit PDF files, add comments to them, and more.</a:t>
            </a:r>
          </a:p>
          <a:p>
            <a:pPr lvl="0" algn="ctr">
              <a:spcBef>
                <a:spcPct val="20000"/>
              </a:spcBef>
            </a:pPr>
            <a:endParaRPr lang="en-US" sz="28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3582566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5" y="164279"/>
            <a:ext cx="8639502" cy="1143000"/>
          </a:xfrm>
        </p:spPr>
        <p:txBody>
          <a:bodyPr>
            <a:normAutofit/>
          </a:bodyPr>
          <a:lstStyle/>
          <a:p>
            <a:r>
              <a:rPr lang="en-US" sz="3600" dirty="0" smtClean="0"/>
              <a:t>Skill 6: Publish to the Web</a:t>
            </a:r>
            <a:endParaRPr lang="en-US" sz="3600" dirty="0"/>
          </a:p>
        </p:txBody>
      </p:sp>
      <p:sp>
        <p:nvSpPr>
          <p:cNvPr id="3" name="Content Placeholder 2"/>
          <p:cNvSpPr>
            <a:spLocks noGrp="1"/>
          </p:cNvSpPr>
          <p:nvPr>
            <p:ph idx="1"/>
          </p:nvPr>
        </p:nvSpPr>
        <p:spPr/>
        <p:txBody>
          <a:bodyPr>
            <a:normAutofit/>
          </a:bodyPr>
          <a:lstStyle/>
          <a:p>
            <a:r>
              <a:rPr lang="en-US" dirty="0" smtClean="0"/>
              <a:t>Save to the Web</a:t>
            </a:r>
          </a:p>
          <a:p>
            <a:pPr marL="914400" lvl="1" indent="-514350"/>
            <a:r>
              <a:rPr lang="en-US" dirty="0" smtClean="0"/>
              <a:t>Click the File tab.</a:t>
            </a:r>
          </a:p>
          <a:p>
            <a:pPr marL="914400" lvl="1" indent="-514350"/>
            <a:r>
              <a:rPr lang="en-US" dirty="0" smtClean="0"/>
              <a:t>Click the Save &amp; Send tab.</a:t>
            </a:r>
          </a:p>
          <a:p>
            <a:pPr marL="914400" lvl="1" indent="-514350"/>
            <a:r>
              <a:rPr lang="en-US" dirty="0" smtClean="0"/>
              <a:t>Select the </a:t>
            </a:r>
            <a:r>
              <a:rPr lang="en-US" i="1" dirty="0" smtClean="0"/>
              <a:t>Save to Web </a:t>
            </a:r>
            <a:r>
              <a:rPr lang="en-US" dirty="0" smtClean="0"/>
              <a:t>option.</a:t>
            </a:r>
          </a:p>
          <a:p>
            <a:pPr marL="346075" indent="-346075"/>
            <a:r>
              <a:rPr lang="en-US" dirty="0" smtClean="0"/>
              <a:t>Publish as a Blog Post</a:t>
            </a:r>
          </a:p>
          <a:p>
            <a:pPr marL="914400" lvl="1" indent="-514350"/>
            <a:r>
              <a:rPr lang="en-US" dirty="0"/>
              <a:t>Click the File tab.</a:t>
            </a:r>
          </a:p>
          <a:p>
            <a:pPr marL="914400" lvl="1" indent="-514350"/>
            <a:r>
              <a:rPr lang="en-US" dirty="0"/>
              <a:t>Click the Save &amp; Send tab.</a:t>
            </a:r>
          </a:p>
          <a:p>
            <a:pPr marL="914400" lvl="1" indent="-514350"/>
            <a:r>
              <a:rPr lang="en-US" dirty="0"/>
              <a:t>Select the </a:t>
            </a:r>
            <a:r>
              <a:rPr lang="en-US" i="1" dirty="0" smtClean="0"/>
              <a:t>Publish as Blog Post </a:t>
            </a:r>
            <a:r>
              <a:rPr lang="en-US" dirty="0" smtClean="0"/>
              <a:t>option</a:t>
            </a:r>
            <a:r>
              <a:rPr lang="en-US" dirty="0"/>
              <a:t>.</a:t>
            </a:r>
          </a:p>
          <a:p>
            <a:pPr marL="914400" lvl="1" indent="-514350"/>
            <a:endParaRPr lang="en-US" dirty="0"/>
          </a:p>
          <a:p>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21</a:t>
            </a:fld>
            <a:endParaRPr lang="en-US" dirty="0"/>
          </a:p>
        </p:txBody>
      </p:sp>
    </p:spTree>
    <p:extLst>
      <p:ext uri="{BB962C8B-B14F-4D97-AF65-F5344CB8AC3E}">
        <p14:creationId xmlns:p14="http://schemas.microsoft.com/office/powerpoint/2010/main" val="2623966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5" y="164279"/>
            <a:ext cx="8639502" cy="1143000"/>
          </a:xfrm>
        </p:spPr>
        <p:txBody>
          <a:bodyPr>
            <a:normAutofit/>
          </a:bodyPr>
          <a:lstStyle/>
          <a:p>
            <a:r>
              <a:rPr lang="en-US" sz="3600" dirty="0" smtClean="0"/>
              <a:t>Skill 6: Publish to the Web</a:t>
            </a:r>
            <a:endParaRPr lang="en-US" sz="3600" dirty="0"/>
          </a:p>
        </p:txBody>
      </p:sp>
      <p:sp>
        <p:nvSpPr>
          <p:cNvPr id="3" name="Content Placeholder 2"/>
          <p:cNvSpPr>
            <a:spLocks noGrp="1"/>
          </p:cNvSpPr>
          <p:nvPr>
            <p:ph idx="1"/>
          </p:nvPr>
        </p:nvSpPr>
        <p:spPr/>
        <p:txBody>
          <a:bodyPr/>
          <a:lstStyle/>
          <a:p>
            <a:r>
              <a:rPr lang="en-US" dirty="0" smtClean="0"/>
              <a:t>Save to SharePoint</a:t>
            </a:r>
          </a:p>
          <a:p>
            <a:pPr marL="914400" lvl="1" indent="-514350"/>
            <a:r>
              <a:rPr lang="en-US" dirty="0"/>
              <a:t>Click the File tab.</a:t>
            </a:r>
          </a:p>
          <a:p>
            <a:pPr marL="914400" lvl="1" indent="-514350"/>
            <a:r>
              <a:rPr lang="en-US" dirty="0"/>
              <a:t>Click the Save &amp; Send tab.</a:t>
            </a:r>
          </a:p>
          <a:p>
            <a:pPr marL="914400" lvl="1" indent="-514350"/>
            <a:r>
              <a:rPr lang="en-US" dirty="0"/>
              <a:t>Select the </a:t>
            </a:r>
            <a:r>
              <a:rPr lang="en-US" i="1" dirty="0" smtClean="0"/>
              <a:t>Save to SharePoint </a:t>
            </a:r>
            <a:r>
              <a:rPr lang="en-US" dirty="0" smtClean="0"/>
              <a:t>option</a:t>
            </a:r>
            <a:r>
              <a:rPr lang="en-US" dirty="0"/>
              <a:t>.</a:t>
            </a:r>
          </a:p>
          <a:p>
            <a:pPr marL="400050" lvl="1" indent="0">
              <a:buNone/>
            </a:pPr>
            <a:endParaRPr lang="en-US" dirty="0"/>
          </a:p>
          <a:p>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22</a:t>
            </a:fld>
            <a:endParaRPr lang="en-US" dirty="0"/>
          </a:p>
        </p:txBody>
      </p:sp>
    </p:spTree>
    <p:extLst>
      <p:ext uri="{BB962C8B-B14F-4D97-AF65-F5344CB8AC3E}">
        <p14:creationId xmlns:p14="http://schemas.microsoft.com/office/powerpoint/2010/main" val="2902275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63" y="204952"/>
            <a:ext cx="8626523" cy="63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1971807" y="2609215"/>
            <a:ext cx="1679264" cy="740968"/>
          </a:xfrm>
          <a:prstGeom prst="accentCallout2">
            <a:avLst>
              <a:gd name="adj1" fmla="val 18750"/>
              <a:gd name="adj2" fmla="val -8333"/>
              <a:gd name="adj3" fmla="val 18750"/>
              <a:gd name="adj4" fmla="val -16667"/>
              <a:gd name="adj5" fmla="val 50797"/>
              <a:gd name="adj6" fmla="val -551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Save &amp; Send tab</a:t>
            </a:r>
            <a:endParaRPr lang="en-US" dirty="0"/>
          </a:p>
        </p:txBody>
      </p:sp>
      <p:sp>
        <p:nvSpPr>
          <p:cNvPr id="6" name="Line Callout 2 (Accent Bar) 5"/>
          <p:cNvSpPr/>
          <p:nvPr/>
        </p:nvSpPr>
        <p:spPr>
          <a:xfrm>
            <a:off x="1710322" y="204952"/>
            <a:ext cx="1560786" cy="593813"/>
          </a:xfrm>
          <a:prstGeom prst="accentCallout2">
            <a:avLst>
              <a:gd name="adj1" fmla="val 18750"/>
              <a:gd name="adj2" fmla="val -8333"/>
              <a:gd name="adj3" fmla="val 18750"/>
              <a:gd name="adj4" fmla="val -16667"/>
              <a:gd name="adj5" fmla="val 46729"/>
              <a:gd name="adj6" fmla="val -698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 tab</a:t>
            </a:r>
            <a:endParaRPr lang="en-US" dirty="0"/>
          </a:p>
        </p:txBody>
      </p:sp>
      <p:sp>
        <p:nvSpPr>
          <p:cNvPr id="7" name="Line Callout 2 (Accent Bar) 6"/>
          <p:cNvSpPr/>
          <p:nvPr/>
        </p:nvSpPr>
        <p:spPr>
          <a:xfrm>
            <a:off x="3651070" y="1135161"/>
            <a:ext cx="1851095" cy="536027"/>
          </a:xfrm>
          <a:prstGeom prst="accentCallout2">
            <a:avLst>
              <a:gd name="adj1" fmla="val 18750"/>
              <a:gd name="adj2" fmla="val -8333"/>
              <a:gd name="adj3" fmla="val 18750"/>
              <a:gd name="adj4" fmla="val -16667"/>
              <a:gd name="adj5" fmla="val 56618"/>
              <a:gd name="adj6" fmla="val -3555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Save to Web</a:t>
            </a:r>
            <a:endParaRPr lang="en-US" dirty="0"/>
          </a:p>
        </p:txBody>
      </p:sp>
    </p:spTree>
    <p:extLst>
      <p:ext uri="{BB962C8B-B14F-4D97-AF65-F5344CB8AC3E}">
        <p14:creationId xmlns:p14="http://schemas.microsoft.com/office/powerpoint/2010/main" val="1823298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3" name="Content Placeholder 5"/>
          <p:cNvSpPr txBox="1">
            <a:spLocks/>
          </p:cNvSpPr>
          <p:nvPr/>
        </p:nvSpPr>
        <p:spPr>
          <a:xfrm>
            <a:off x="428596" y="764704"/>
            <a:ext cx="4186238" cy="25922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5"/>
            </a:pPr>
            <a:r>
              <a:rPr lang="en-CA" sz="1800" dirty="0" smtClean="0">
                <a:latin typeface="Calibri" pitchFamily="34" charset="0"/>
                <a:cs typeface="Calibri" pitchFamily="34" charset="0"/>
              </a:rPr>
              <a:t>The three methods you can access for sharing documents on the Web using Microsoft Word can be accessed through this tab.</a:t>
            </a:r>
            <a:endParaRPr lang="en-CA" sz="18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1800" dirty="0" smtClean="0"/>
              <a:t>Print</a:t>
            </a:r>
          </a:p>
          <a:p>
            <a:pPr marL="693738" lvl="1" indent="-236538">
              <a:buClr>
                <a:schemeClr val="accent1"/>
              </a:buClr>
              <a:buSzPct val="100000"/>
              <a:buFont typeface="+mj-lt"/>
              <a:buAutoNum type="alphaLcPeriod"/>
            </a:pPr>
            <a:r>
              <a:rPr lang="en-CA" sz="1800" dirty="0" smtClean="0"/>
              <a:t>Home</a:t>
            </a:r>
          </a:p>
          <a:p>
            <a:pPr marL="693738" lvl="1" indent="-236538">
              <a:buClr>
                <a:schemeClr val="accent1"/>
              </a:buClr>
              <a:buSzPct val="100000"/>
              <a:buFont typeface="+mj-lt"/>
              <a:buAutoNum type="alphaLcPeriod"/>
            </a:pPr>
            <a:r>
              <a:rPr lang="en-CA" sz="1800" dirty="0" smtClean="0"/>
              <a:t>Save &amp; Send</a:t>
            </a:r>
          </a:p>
          <a:p>
            <a:pPr marL="693738" lvl="1" indent="-236538">
              <a:buClr>
                <a:schemeClr val="accent1"/>
              </a:buClr>
              <a:buSzPct val="100000"/>
              <a:buFont typeface="+mj-lt"/>
              <a:buAutoNum type="alphaLcPeriod"/>
            </a:pPr>
            <a:r>
              <a:rPr lang="en-CA" sz="1800" dirty="0" smtClean="0"/>
              <a:t>Share</a:t>
            </a:r>
            <a:endParaRPr lang="en-CA" sz="2000" dirty="0" smtClean="0"/>
          </a:p>
          <a:p>
            <a:pPr marL="0" indent="0">
              <a:buFont typeface="Arial"/>
              <a:buNone/>
            </a:pPr>
            <a:endParaRPr lang="en-CA" dirty="0" smtClean="0"/>
          </a:p>
        </p:txBody>
      </p:sp>
      <p:sp>
        <p:nvSpPr>
          <p:cNvPr id="4" name="Content Placeholder 6"/>
          <p:cNvSpPr txBox="1">
            <a:spLocks/>
          </p:cNvSpPr>
          <p:nvPr/>
        </p:nvSpPr>
        <p:spPr>
          <a:xfrm>
            <a:off x="4687858" y="764704"/>
            <a:ext cx="4184651" cy="25922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7"/>
            </a:pPr>
            <a:r>
              <a:rPr lang="en-CA" sz="1800" dirty="0" smtClean="0">
                <a:latin typeface="Calibri" pitchFamily="34" charset="0"/>
                <a:cs typeface="Calibri" pitchFamily="34" charset="0"/>
              </a:rPr>
              <a:t>Saving a document to the Web uses</a:t>
            </a:r>
            <a:endParaRPr lang="en-CA" sz="1800" dirty="0">
              <a:latin typeface="Calibri" pitchFamily="34" charset="0"/>
              <a:cs typeface="Calibri" pitchFamily="34" charset="0"/>
            </a:endParaRPr>
          </a:p>
          <a:p>
            <a:pPr marL="693738" lvl="1" indent="-236538">
              <a:buClr>
                <a:schemeClr val="accent1"/>
              </a:buClr>
              <a:buFont typeface="+mj-lt"/>
              <a:buAutoNum type="alphaLcPeriod"/>
            </a:pPr>
            <a:r>
              <a:rPr lang="en-CA" sz="1800" dirty="0" smtClean="0"/>
              <a:t>Yahoo! Workspaces.</a:t>
            </a:r>
          </a:p>
          <a:p>
            <a:pPr marL="693738" lvl="1" indent="-236538">
              <a:buClr>
                <a:schemeClr val="accent1"/>
              </a:buClr>
              <a:buFont typeface="+mj-lt"/>
              <a:buAutoNum type="alphaLcPeriod"/>
            </a:pPr>
            <a:r>
              <a:rPr lang="en-CA" sz="1800" dirty="0" smtClean="0"/>
              <a:t>Windows Live workspaces.</a:t>
            </a:r>
          </a:p>
          <a:p>
            <a:pPr marL="693738" lvl="1" indent="-236538">
              <a:buClr>
                <a:schemeClr val="accent1"/>
              </a:buClr>
              <a:buFont typeface="+mj-lt"/>
              <a:buAutoNum type="alphaLcPeriod"/>
            </a:pPr>
            <a:r>
              <a:rPr lang="en-CA" sz="1800" dirty="0" smtClean="0"/>
              <a:t>Outlook.</a:t>
            </a:r>
          </a:p>
          <a:p>
            <a:pPr marL="693738" lvl="1" indent="-236538">
              <a:buClr>
                <a:schemeClr val="accent1"/>
              </a:buClr>
              <a:buFont typeface="+mj-lt"/>
              <a:buAutoNum type="alphaLcPeriod"/>
            </a:pPr>
            <a:r>
              <a:rPr lang="en-CA" sz="1800" dirty="0" smtClean="0"/>
              <a:t>Google Docs.</a:t>
            </a:r>
          </a:p>
          <a:p>
            <a:pPr>
              <a:buFont typeface="+mj-lt"/>
              <a:buAutoNum type="arabicParenR" startAt="7"/>
            </a:pPr>
            <a:endParaRPr lang="en-CA" sz="2000" dirty="0" smtClean="0"/>
          </a:p>
          <a:p>
            <a:pPr>
              <a:buFont typeface="+mj-lt"/>
              <a:buAutoNum type="arabicParenR" startAt="7"/>
            </a:pPr>
            <a:endParaRPr lang="en-CA" sz="2000" dirty="0"/>
          </a:p>
        </p:txBody>
      </p:sp>
      <p:sp>
        <p:nvSpPr>
          <p:cNvPr id="5" name="Content Placeholder 5"/>
          <p:cNvSpPr txBox="1">
            <a:spLocks/>
          </p:cNvSpPr>
          <p:nvPr/>
        </p:nvSpPr>
        <p:spPr>
          <a:xfrm>
            <a:off x="428596"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6"/>
            </a:pPr>
            <a:r>
              <a:rPr lang="en-CA" sz="1800" dirty="0" smtClean="0"/>
              <a:t>The company that created the PDF file format is</a:t>
            </a:r>
          </a:p>
          <a:p>
            <a:pPr marL="693738" lvl="1" indent="-236538"/>
            <a:r>
              <a:rPr lang="en-CA" dirty="0" smtClean="0"/>
              <a:t>Microsoft.</a:t>
            </a:r>
          </a:p>
          <a:p>
            <a:pPr marL="693738" lvl="1" indent="-236538"/>
            <a:r>
              <a:rPr lang="en-CA" dirty="0" smtClean="0"/>
              <a:t>Adobe.</a:t>
            </a:r>
          </a:p>
          <a:p>
            <a:pPr marL="693738" lvl="1" indent="-236538"/>
            <a:r>
              <a:rPr lang="en-CA" dirty="0" smtClean="0"/>
              <a:t>Apple.</a:t>
            </a:r>
          </a:p>
          <a:p>
            <a:pPr marL="693738" lvl="1" indent="-236538"/>
            <a:r>
              <a:rPr lang="en-CA" dirty="0" smtClean="0"/>
              <a:t>Acrobat.</a:t>
            </a:r>
            <a:endParaRPr lang="en-CA" dirty="0"/>
          </a:p>
        </p:txBody>
      </p:sp>
      <p:sp>
        <p:nvSpPr>
          <p:cNvPr id="6" name="Content Placeholder 5"/>
          <p:cNvSpPr txBox="1">
            <a:spLocks/>
          </p:cNvSpPr>
          <p:nvPr/>
        </p:nvSpPr>
        <p:spPr>
          <a:xfrm>
            <a:off x="4686272"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8"/>
            </a:pPr>
            <a:r>
              <a:rPr lang="en-CA" sz="1800" dirty="0" smtClean="0"/>
              <a:t>The Restrict Editing button on the Review tab allows you to</a:t>
            </a:r>
          </a:p>
          <a:p>
            <a:pPr marL="693738" lvl="1" indent="-236538"/>
            <a:r>
              <a:rPr lang="en-CA" dirty="0"/>
              <a:t>t</a:t>
            </a:r>
            <a:r>
              <a:rPr lang="en-CA" dirty="0" smtClean="0"/>
              <a:t>urn off the Track Changes feature.</a:t>
            </a:r>
          </a:p>
          <a:p>
            <a:pPr marL="693738" lvl="1" indent="-236538"/>
            <a:r>
              <a:rPr lang="en-CA" dirty="0" smtClean="0"/>
              <a:t>prevent people from adding pictures to documents.</a:t>
            </a:r>
          </a:p>
          <a:p>
            <a:pPr marL="693738" lvl="1" indent="-236538"/>
            <a:r>
              <a:rPr lang="en-CA" dirty="0" smtClean="0"/>
              <a:t>limit changes that reviewers can make.</a:t>
            </a:r>
          </a:p>
          <a:p>
            <a:pPr marL="693738" lvl="1" indent="-236538">
              <a:buFont typeface="+mj-lt"/>
              <a:buAutoNum type="alphaLcPeriod" startAt="8"/>
            </a:pPr>
            <a:r>
              <a:rPr lang="en-CA" dirty="0" smtClean="0"/>
              <a:t>None of the above</a:t>
            </a:r>
            <a:endParaRPr lang="en-CA" dirty="0"/>
          </a:p>
        </p:txBody>
      </p:sp>
      <p:sp>
        <p:nvSpPr>
          <p:cNvPr id="2" name="Rectangle 1"/>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9" name="TextBox 8"/>
          <p:cNvSpPr txBox="1"/>
          <p:nvPr/>
        </p:nvSpPr>
        <p:spPr>
          <a:xfrm>
            <a:off x="3305030" y="2987433"/>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1" name="TextBox 10"/>
          <p:cNvSpPr txBox="1"/>
          <p:nvPr/>
        </p:nvSpPr>
        <p:spPr>
          <a:xfrm>
            <a:off x="7605539" y="2987433"/>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3347864" y="5966618"/>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6" name="TextBox 15"/>
          <p:cNvSpPr txBox="1"/>
          <p:nvPr/>
        </p:nvSpPr>
        <p:spPr>
          <a:xfrm>
            <a:off x="7605539" y="5662878"/>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7" name="Date Placeholder 6"/>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17" name="Slide Number Placeholder 16"/>
          <p:cNvSpPr>
            <a:spLocks noGrp="1"/>
          </p:cNvSpPr>
          <p:nvPr>
            <p:ph type="sldNum" sz="quarter" idx="12"/>
          </p:nvPr>
        </p:nvSpPr>
        <p:spPr/>
        <p:txBody>
          <a:bodyPr/>
          <a:lstStyle/>
          <a:p>
            <a:fld id="{C1881F87-F1D1-4E82-B161-792A900F0BBC}" type="slidenum">
              <a:rPr lang="en-US" smtClean="0"/>
              <a:pPr/>
              <a:t>24</a:t>
            </a:fld>
            <a:endParaRPr lang="en-US" dirty="0"/>
          </a:p>
        </p:txBody>
      </p:sp>
    </p:spTree>
    <p:extLst>
      <p:ext uri="{BB962C8B-B14F-4D97-AF65-F5344CB8AC3E}">
        <p14:creationId xmlns:p14="http://schemas.microsoft.com/office/powerpoint/2010/main" val="2981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remove"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9"/>
                                        </p:tgtEl>
                                        <p:attrNameLst>
                                          <p:attrName>ppt_x</p:attrName>
                                          <p:attrName>ppt_y</p:attrName>
                                        </p:attrNameLst>
                                      </p:cBhvr>
                                    </p:animMotion>
                                    <p:animRot by="1500000">
                                      <p:cBhvr>
                                        <p:cTn id="7" dur="250" fill="hold">
                                          <p:stCondLst>
                                            <p:cond delay="0"/>
                                          </p:stCondLst>
                                        </p:cTn>
                                        <p:tgtEl>
                                          <p:spTgt spid="9"/>
                                        </p:tgtEl>
                                        <p:attrNameLst>
                                          <p:attrName>r</p:attrName>
                                        </p:attrNameLst>
                                      </p:cBhvr>
                                    </p:animRot>
                                    <p:animRot by="-1500000">
                                      <p:cBhvr>
                                        <p:cTn id="8" dur="250" fill="hold">
                                          <p:stCondLst>
                                            <p:cond delay="250"/>
                                          </p:stCondLst>
                                        </p:cTn>
                                        <p:tgtEl>
                                          <p:spTgt spid="9"/>
                                        </p:tgtEl>
                                        <p:attrNameLst>
                                          <p:attrName>r</p:attrName>
                                        </p:attrNameLst>
                                      </p:cBhvr>
                                    </p:animRot>
                                    <p:animRot by="-1500000">
                                      <p:cBhvr>
                                        <p:cTn id="9" dur="250" fill="hold">
                                          <p:stCondLst>
                                            <p:cond delay="500"/>
                                          </p:stCondLst>
                                        </p:cTn>
                                        <p:tgtEl>
                                          <p:spTgt spid="9"/>
                                        </p:tgtEl>
                                        <p:attrNameLst>
                                          <p:attrName>r</p:attrName>
                                        </p:attrNameLst>
                                      </p:cBhvr>
                                    </p:animRot>
                                    <p:animRot by="1500000">
                                      <p:cBhvr>
                                        <p:cTn id="10" dur="250" fill="hold">
                                          <p:stCondLst>
                                            <p:cond delay="750"/>
                                          </p:stCondLst>
                                        </p:cTn>
                                        <p:tgtEl>
                                          <p:spTgt spid="9"/>
                                        </p:tgtEl>
                                        <p:attrNameLst>
                                          <p:attrName>r</p:attrName>
                                        </p:attrNameLst>
                                      </p:cBhvr>
                                    </p:animRot>
                                  </p:childTnLst>
                                </p:cTn>
                              </p:par>
                              <p:par>
                                <p:cTn id="11" presetID="34" presetClass="emph" presetSubtype="0" fill="remove" nodeType="withEffect">
                                  <p:stCondLst>
                                    <p:cond delay="0"/>
                                  </p:stCondLst>
                                  <p:iterate type="lt">
                                    <p:tmPct val="10000"/>
                                  </p:iterate>
                                  <p:childTnLst>
                                    <p:animMotion origin="layout" path="M 0.0 0.0 L 0.0 -0.07213" pathEditMode="relative" ptsTypes="">
                                      <p:cBhvr>
                                        <p:cTn id="12" dur="500" accel="50000" decel="50000" autoRev="1" fill="hold">
                                          <p:stCondLst>
                                            <p:cond delay="0"/>
                                          </p:stCondLst>
                                        </p:cTn>
                                        <p:tgtEl>
                                          <p:spTgt spid="3">
                                            <p:txEl>
                                              <p:pRg st="3" end="3"/>
                                            </p:txEl>
                                          </p:spTgt>
                                        </p:tgtEl>
                                        <p:attrNameLst>
                                          <p:attrName>ppt_x</p:attrName>
                                          <p:attrName>ppt_y</p:attrName>
                                        </p:attrNameLst>
                                      </p:cBhvr>
                                    </p:animMotion>
                                    <p:animRot by="1500000">
                                      <p:cBhvr>
                                        <p:cTn id="13" dur="250" fill="hold">
                                          <p:stCondLst>
                                            <p:cond delay="0"/>
                                          </p:stCondLst>
                                        </p:cTn>
                                        <p:tgtEl>
                                          <p:spTgt spid="3">
                                            <p:txEl>
                                              <p:pRg st="3" end="3"/>
                                            </p:txEl>
                                          </p:spTgt>
                                        </p:tgtEl>
                                        <p:attrNameLst>
                                          <p:attrName>r</p:attrName>
                                        </p:attrNameLst>
                                      </p:cBhvr>
                                    </p:animRot>
                                    <p:animRot by="-1500000">
                                      <p:cBhvr>
                                        <p:cTn id="14" dur="250" fill="hold">
                                          <p:stCondLst>
                                            <p:cond delay="250"/>
                                          </p:stCondLst>
                                        </p:cTn>
                                        <p:tgtEl>
                                          <p:spTgt spid="3">
                                            <p:txEl>
                                              <p:pRg st="3" end="3"/>
                                            </p:txEl>
                                          </p:spTgt>
                                        </p:tgtEl>
                                        <p:attrNameLst>
                                          <p:attrName>r</p:attrName>
                                        </p:attrNameLst>
                                      </p:cBhvr>
                                    </p:animRot>
                                    <p:animRot by="-1500000">
                                      <p:cBhvr>
                                        <p:cTn id="15" dur="250" fill="hold">
                                          <p:stCondLst>
                                            <p:cond delay="500"/>
                                          </p:stCondLst>
                                        </p:cTn>
                                        <p:tgtEl>
                                          <p:spTgt spid="3">
                                            <p:txEl>
                                              <p:pRg st="3" end="3"/>
                                            </p:txEl>
                                          </p:spTgt>
                                        </p:tgtEl>
                                        <p:attrNameLst>
                                          <p:attrName>r</p:attrName>
                                        </p:attrNameLst>
                                      </p:cBhvr>
                                    </p:animRot>
                                    <p:animRot by="1500000">
                                      <p:cBhvr>
                                        <p:cTn id="16" dur="250" fill="hold">
                                          <p:stCondLst>
                                            <p:cond delay="750"/>
                                          </p:stCondLst>
                                        </p:cTn>
                                        <p:tgtEl>
                                          <p:spTgt spid="3">
                                            <p:txEl>
                                              <p:pRg st="3" end="3"/>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remove" grpId="0" nodeType="clickEffect">
                                  <p:stCondLst>
                                    <p:cond delay="0"/>
                                  </p:stCondLst>
                                  <p:iterate type="lt">
                                    <p:tmPct val="10000"/>
                                  </p:iterate>
                                  <p:childTnLst>
                                    <p:animMotion origin="layout" path="M 0.0 0.0 L 0.0 -0.07213" pathEditMode="relative" ptsTypes="">
                                      <p:cBhvr>
                                        <p:cTn id="20" dur="500" accel="50000" decel="50000" autoRev="1" fill="hold">
                                          <p:stCondLst>
                                            <p:cond delay="0"/>
                                          </p:stCondLst>
                                        </p:cTn>
                                        <p:tgtEl>
                                          <p:spTgt spid="14"/>
                                        </p:tgtEl>
                                        <p:attrNameLst>
                                          <p:attrName>ppt_x</p:attrName>
                                          <p:attrName>ppt_y</p:attrName>
                                        </p:attrNameLst>
                                      </p:cBhvr>
                                    </p:animMotion>
                                    <p:animRot by="1500000">
                                      <p:cBhvr>
                                        <p:cTn id="21" dur="250" fill="hold">
                                          <p:stCondLst>
                                            <p:cond delay="0"/>
                                          </p:stCondLst>
                                        </p:cTn>
                                        <p:tgtEl>
                                          <p:spTgt spid="14"/>
                                        </p:tgtEl>
                                        <p:attrNameLst>
                                          <p:attrName>r</p:attrName>
                                        </p:attrNameLst>
                                      </p:cBhvr>
                                    </p:animRot>
                                    <p:animRot by="-1500000">
                                      <p:cBhvr>
                                        <p:cTn id="22" dur="250" fill="hold">
                                          <p:stCondLst>
                                            <p:cond delay="250"/>
                                          </p:stCondLst>
                                        </p:cTn>
                                        <p:tgtEl>
                                          <p:spTgt spid="14"/>
                                        </p:tgtEl>
                                        <p:attrNameLst>
                                          <p:attrName>r</p:attrName>
                                        </p:attrNameLst>
                                      </p:cBhvr>
                                    </p:animRot>
                                    <p:animRot by="-1500000">
                                      <p:cBhvr>
                                        <p:cTn id="23" dur="250" fill="hold">
                                          <p:stCondLst>
                                            <p:cond delay="500"/>
                                          </p:stCondLst>
                                        </p:cTn>
                                        <p:tgtEl>
                                          <p:spTgt spid="14"/>
                                        </p:tgtEl>
                                        <p:attrNameLst>
                                          <p:attrName>r</p:attrName>
                                        </p:attrNameLst>
                                      </p:cBhvr>
                                    </p:animRot>
                                    <p:animRot by="1500000">
                                      <p:cBhvr>
                                        <p:cTn id="24" dur="250" fill="hold">
                                          <p:stCondLst>
                                            <p:cond delay="750"/>
                                          </p:stCondLst>
                                        </p:cTn>
                                        <p:tgtEl>
                                          <p:spTgt spid="14"/>
                                        </p:tgtEl>
                                        <p:attrNameLst>
                                          <p:attrName>r</p:attrName>
                                        </p:attrNameLst>
                                      </p:cBhvr>
                                    </p:animRot>
                                  </p:childTnLst>
                                </p:cTn>
                              </p:par>
                              <p:par>
                                <p:cTn id="25" presetID="34" presetClass="emph" presetSubtype="0" fill="remove" nodeType="withEffect">
                                  <p:stCondLst>
                                    <p:cond delay="0"/>
                                  </p:stCondLst>
                                  <p:iterate type="lt">
                                    <p:tmPct val="10000"/>
                                  </p:iterate>
                                  <p:childTnLst>
                                    <p:animMotion origin="layout" path="M 0.0 0.0 L 0.0 -0.07213" pathEditMode="relative" ptsTypes="">
                                      <p:cBhvr>
                                        <p:cTn id="26" dur="500" accel="50000" decel="50000" autoRev="1" fill="hold">
                                          <p:stCondLst>
                                            <p:cond delay="0"/>
                                          </p:stCondLst>
                                        </p:cTn>
                                        <p:tgtEl>
                                          <p:spTgt spid="5">
                                            <p:txEl>
                                              <p:pRg st="2" end="2"/>
                                            </p:txEl>
                                          </p:spTgt>
                                        </p:tgtEl>
                                        <p:attrNameLst>
                                          <p:attrName>ppt_x</p:attrName>
                                          <p:attrName>ppt_y</p:attrName>
                                        </p:attrNameLst>
                                      </p:cBhvr>
                                    </p:animMotion>
                                    <p:animRot by="1500000">
                                      <p:cBhvr>
                                        <p:cTn id="27" dur="250" fill="hold">
                                          <p:stCondLst>
                                            <p:cond delay="0"/>
                                          </p:stCondLst>
                                        </p:cTn>
                                        <p:tgtEl>
                                          <p:spTgt spid="5">
                                            <p:txEl>
                                              <p:pRg st="2" end="2"/>
                                            </p:txEl>
                                          </p:spTgt>
                                        </p:tgtEl>
                                        <p:attrNameLst>
                                          <p:attrName>r</p:attrName>
                                        </p:attrNameLst>
                                      </p:cBhvr>
                                    </p:animRot>
                                    <p:animRot by="-1500000">
                                      <p:cBhvr>
                                        <p:cTn id="28" dur="250" fill="hold">
                                          <p:stCondLst>
                                            <p:cond delay="250"/>
                                          </p:stCondLst>
                                        </p:cTn>
                                        <p:tgtEl>
                                          <p:spTgt spid="5">
                                            <p:txEl>
                                              <p:pRg st="2" end="2"/>
                                            </p:txEl>
                                          </p:spTgt>
                                        </p:tgtEl>
                                        <p:attrNameLst>
                                          <p:attrName>r</p:attrName>
                                        </p:attrNameLst>
                                      </p:cBhvr>
                                    </p:animRot>
                                    <p:animRot by="-1500000">
                                      <p:cBhvr>
                                        <p:cTn id="29" dur="250" fill="hold">
                                          <p:stCondLst>
                                            <p:cond delay="500"/>
                                          </p:stCondLst>
                                        </p:cTn>
                                        <p:tgtEl>
                                          <p:spTgt spid="5">
                                            <p:txEl>
                                              <p:pRg st="2" end="2"/>
                                            </p:txEl>
                                          </p:spTgt>
                                        </p:tgtEl>
                                        <p:attrNameLst>
                                          <p:attrName>r</p:attrName>
                                        </p:attrNameLst>
                                      </p:cBhvr>
                                    </p:animRot>
                                    <p:animRot by="1500000">
                                      <p:cBhvr>
                                        <p:cTn id="30" dur="250" fill="hold">
                                          <p:stCondLst>
                                            <p:cond delay="750"/>
                                          </p:stCondLst>
                                        </p:cTn>
                                        <p:tgtEl>
                                          <p:spTgt spid="5">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remove" grpId="0" nodeType="clickEffect">
                                  <p:stCondLst>
                                    <p:cond delay="0"/>
                                  </p:stCondLst>
                                  <p:iterate type="lt">
                                    <p:tmPct val="10000"/>
                                  </p:iterate>
                                  <p:childTnLst>
                                    <p:animMotion origin="layout" path="M 0.0 0.0 L 0.0 -0.07213" pathEditMode="relative" ptsTypes="">
                                      <p:cBhvr>
                                        <p:cTn id="34" dur="500" accel="50000" decel="50000" autoRev="1" fill="hold">
                                          <p:stCondLst>
                                            <p:cond delay="0"/>
                                          </p:stCondLst>
                                        </p:cTn>
                                        <p:tgtEl>
                                          <p:spTgt spid="11"/>
                                        </p:tgtEl>
                                        <p:attrNameLst>
                                          <p:attrName>ppt_x</p:attrName>
                                          <p:attrName>ppt_y</p:attrName>
                                        </p:attrNameLst>
                                      </p:cBhvr>
                                    </p:animMotion>
                                    <p:animRot by="1500000">
                                      <p:cBhvr>
                                        <p:cTn id="35" dur="250" fill="hold">
                                          <p:stCondLst>
                                            <p:cond delay="0"/>
                                          </p:stCondLst>
                                        </p:cTn>
                                        <p:tgtEl>
                                          <p:spTgt spid="11"/>
                                        </p:tgtEl>
                                        <p:attrNameLst>
                                          <p:attrName>r</p:attrName>
                                        </p:attrNameLst>
                                      </p:cBhvr>
                                    </p:animRot>
                                    <p:animRot by="-1500000">
                                      <p:cBhvr>
                                        <p:cTn id="36" dur="250" fill="hold">
                                          <p:stCondLst>
                                            <p:cond delay="250"/>
                                          </p:stCondLst>
                                        </p:cTn>
                                        <p:tgtEl>
                                          <p:spTgt spid="11"/>
                                        </p:tgtEl>
                                        <p:attrNameLst>
                                          <p:attrName>r</p:attrName>
                                        </p:attrNameLst>
                                      </p:cBhvr>
                                    </p:animRot>
                                    <p:animRot by="-1500000">
                                      <p:cBhvr>
                                        <p:cTn id="37" dur="250" fill="hold">
                                          <p:stCondLst>
                                            <p:cond delay="500"/>
                                          </p:stCondLst>
                                        </p:cTn>
                                        <p:tgtEl>
                                          <p:spTgt spid="11"/>
                                        </p:tgtEl>
                                        <p:attrNameLst>
                                          <p:attrName>r</p:attrName>
                                        </p:attrNameLst>
                                      </p:cBhvr>
                                    </p:animRot>
                                    <p:animRot by="1500000">
                                      <p:cBhvr>
                                        <p:cTn id="38" dur="250" fill="hold">
                                          <p:stCondLst>
                                            <p:cond delay="750"/>
                                          </p:stCondLst>
                                        </p:cTn>
                                        <p:tgtEl>
                                          <p:spTgt spid="11"/>
                                        </p:tgtEl>
                                        <p:attrNameLst>
                                          <p:attrName>r</p:attrName>
                                        </p:attrNameLst>
                                      </p:cBhvr>
                                    </p:animRot>
                                  </p:childTnLst>
                                </p:cTn>
                              </p:par>
                              <p:par>
                                <p:cTn id="39" presetID="34" presetClass="emph" presetSubtype="0" fill="remove" nodeType="withEffect">
                                  <p:stCondLst>
                                    <p:cond delay="0"/>
                                  </p:stCondLst>
                                  <p:iterate type="lt">
                                    <p:tmPct val="10000"/>
                                  </p:iterate>
                                  <p:childTnLst>
                                    <p:animMotion origin="layout" path="M 0.0 0.0 L 0.0 -0.07213" pathEditMode="relative" ptsTypes="">
                                      <p:cBhvr>
                                        <p:cTn id="40" dur="500" accel="50000" decel="50000" autoRev="1" fill="hold">
                                          <p:stCondLst>
                                            <p:cond delay="0"/>
                                          </p:stCondLst>
                                        </p:cTn>
                                        <p:tgtEl>
                                          <p:spTgt spid="4">
                                            <p:txEl>
                                              <p:pRg st="2" end="2"/>
                                            </p:txEl>
                                          </p:spTgt>
                                        </p:tgtEl>
                                        <p:attrNameLst>
                                          <p:attrName>ppt_x</p:attrName>
                                          <p:attrName>ppt_y</p:attrName>
                                        </p:attrNameLst>
                                      </p:cBhvr>
                                    </p:animMotion>
                                    <p:animRot by="1500000">
                                      <p:cBhvr>
                                        <p:cTn id="41" dur="250" fill="hold">
                                          <p:stCondLst>
                                            <p:cond delay="0"/>
                                          </p:stCondLst>
                                        </p:cTn>
                                        <p:tgtEl>
                                          <p:spTgt spid="4">
                                            <p:txEl>
                                              <p:pRg st="2" end="2"/>
                                            </p:txEl>
                                          </p:spTgt>
                                        </p:tgtEl>
                                        <p:attrNameLst>
                                          <p:attrName>r</p:attrName>
                                        </p:attrNameLst>
                                      </p:cBhvr>
                                    </p:animRot>
                                    <p:animRot by="-1500000">
                                      <p:cBhvr>
                                        <p:cTn id="42" dur="250" fill="hold">
                                          <p:stCondLst>
                                            <p:cond delay="250"/>
                                          </p:stCondLst>
                                        </p:cTn>
                                        <p:tgtEl>
                                          <p:spTgt spid="4">
                                            <p:txEl>
                                              <p:pRg st="2" end="2"/>
                                            </p:txEl>
                                          </p:spTgt>
                                        </p:tgtEl>
                                        <p:attrNameLst>
                                          <p:attrName>r</p:attrName>
                                        </p:attrNameLst>
                                      </p:cBhvr>
                                    </p:animRot>
                                    <p:animRot by="-1500000">
                                      <p:cBhvr>
                                        <p:cTn id="43" dur="250" fill="hold">
                                          <p:stCondLst>
                                            <p:cond delay="500"/>
                                          </p:stCondLst>
                                        </p:cTn>
                                        <p:tgtEl>
                                          <p:spTgt spid="4">
                                            <p:txEl>
                                              <p:pRg st="2" end="2"/>
                                            </p:txEl>
                                          </p:spTgt>
                                        </p:tgtEl>
                                        <p:attrNameLst>
                                          <p:attrName>r</p:attrName>
                                        </p:attrNameLst>
                                      </p:cBhvr>
                                    </p:animRot>
                                    <p:animRot by="1500000">
                                      <p:cBhvr>
                                        <p:cTn id="44" dur="250" fill="hold">
                                          <p:stCondLst>
                                            <p:cond delay="750"/>
                                          </p:stCondLst>
                                        </p:cTn>
                                        <p:tgtEl>
                                          <p:spTgt spid="4">
                                            <p:txEl>
                                              <p:pRg st="2" end="2"/>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4" presetClass="emph" presetSubtype="0" fill="remove" grpId="0" nodeType="clickEffect">
                                  <p:stCondLst>
                                    <p:cond delay="0"/>
                                  </p:stCondLst>
                                  <p:iterate type="lt">
                                    <p:tmPct val="10000"/>
                                  </p:iterate>
                                  <p:childTnLst>
                                    <p:animMotion origin="layout" path="M 0.0 0.0 L 0.0 -0.07213" pathEditMode="relative" ptsTypes="">
                                      <p:cBhvr>
                                        <p:cTn id="48" dur="500" accel="50000" decel="50000" autoRev="1" fill="hold">
                                          <p:stCondLst>
                                            <p:cond delay="0"/>
                                          </p:stCondLst>
                                        </p:cTn>
                                        <p:tgtEl>
                                          <p:spTgt spid="16"/>
                                        </p:tgtEl>
                                        <p:attrNameLst>
                                          <p:attrName>ppt_x</p:attrName>
                                          <p:attrName>ppt_y</p:attrName>
                                        </p:attrNameLst>
                                      </p:cBhvr>
                                    </p:animMotion>
                                    <p:animRot by="1500000">
                                      <p:cBhvr>
                                        <p:cTn id="49" dur="250" fill="hold">
                                          <p:stCondLst>
                                            <p:cond delay="0"/>
                                          </p:stCondLst>
                                        </p:cTn>
                                        <p:tgtEl>
                                          <p:spTgt spid="16"/>
                                        </p:tgtEl>
                                        <p:attrNameLst>
                                          <p:attrName>r</p:attrName>
                                        </p:attrNameLst>
                                      </p:cBhvr>
                                    </p:animRot>
                                    <p:animRot by="-1500000">
                                      <p:cBhvr>
                                        <p:cTn id="50" dur="250" fill="hold">
                                          <p:stCondLst>
                                            <p:cond delay="250"/>
                                          </p:stCondLst>
                                        </p:cTn>
                                        <p:tgtEl>
                                          <p:spTgt spid="16"/>
                                        </p:tgtEl>
                                        <p:attrNameLst>
                                          <p:attrName>r</p:attrName>
                                        </p:attrNameLst>
                                      </p:cBhvr>
                                    </p:animRot>
                                    <p:animRot by="-1500000">
                                      <p:cBhvr>
                                        <p:cTn id="51" dur="250" fill="hold">
                                          <p:stCondLst>
                                            <p:cond delay="500"/>
                                          </p:stCondLst>
                                        </p:cTn>
                                        <p:tgtEl>
                                          <p:spTgt spid="16"/>
                                        </p:tgtEl>
                                        <p:attrNameLst>
                                          <p:attrName>r</p:attrName>
                                        </p:attrNameLst>
                                      </p:cBhvr>
                                    </p:animRot>
                                    <p:animRot by="1500000">
                                      <p:cBhvr>
                                        <p:cTn id="52" dur="250" fill="hold">
                                          <p:stCondLst>
                                            <p:cond delay="750"/>
                                          </p:stCondLst>
                                        </p:cTn>
                                        <p:tgtEl>
                                          <p:spTgt spid="16"/>
                                        </p:tgtEl>
                                        <p:attrNameLst>
                                          <p:attrName>r</p:attrName>
                                        </p:attrNameLst>
                                      </p:cBhvr>
                                    </p:animRot>
                                  </p:childTnLst>
                                </p:cTn>
                              </p:par>
                              <p:par>
                                <p:cTn id="53" presetID="34" presetClass="emph" presetSubtype="0" fill="remove" nodeType="withEffect">
                                  <p:stCondLst>
                                    <p:cond delay="0"/>
                                  </p:stCondLst>
                                  <p:iterate type="lt">
                                    <p:tmPct val="10000"/>
                                  </p:iterate>
                                  <p:childTnLst>
                                    <p:animMotion origin="layout" path="M 0.0 0.0 L 0.0 -0.07213" pathEditMode="relative" ptsTypes="">
                                      <p:cBhvr>
                                        <p:cTn id="54" dur="500" accel="50000" decel="50000" autoRev="1" fill="hold">
                                          <p:stCondLst>
                                            <p:cond delay="0"/>
                                          </p:stCondLst>
                                        </p:cTn>
                                        <p:tgtEl>
                                          <p:spTgt spid="6">
                                            <p:txEl>
                                              <p:pRg st="3" end="3"/>
                                            </p:txEl>
                                          </p:spTgt>
                                        </p:tgtEl>
                                        <p:attrNameLst>
                                          <p:attrName>ppt_x</p:attrName>
                                          <p:attrName>ppt_y</p:attrName>
                                        </p:attrNameLst>
                                      </p:cBhvr>
                                    </p:animMotion>
                                    <p:animRot by="1500000">
                                      <p:cBhvr>
                                        <p:cTn id="55" dur="250" fill="hold">
                                          <p:stCondLst>
                                            <p:cond delay="0"/>
                                          </p:stCondLst>
                                        </p:cTn>
                                        <p:tgtEl>
                                          <p:spTgt spid="6">
                                            <p:txEl>
                                              <p:pRg st="3" end="3"/>
                                            </p:txEl>
                                          </p:spTgt>
                                        </p:tgtEl>
                                        <p:attrNameLst>
                                          <p:attrName>r</p:attrName>
                                        </p:attrNameLst>
                                      </p:cBhvr>
                                    </p:animRot>
                                    <p:animRot by="-1500000">
                                      <p:cBhvr>
                                        <p:cTn id="56" dur="250" fill="hold">
                                          <p:stCondLst>
                                            <p:cond delay="250"/>
                                          </p:stCondLst>
                                        </p:cTn>
                                        <p:tgtEl>
                                          <p:spTgt spid="6">
                                            <p:txEl>
                                              <p:pRg st="3" end="3"/>
                                            </p:txEl>
                                          </p:spTgt>
                                        </p:tgtEl>
                                        <p:attrNameLst>
                                          <p:attrName>r</p:attrName>
                                        </p:attrNameLst>
                                      </p:cBhvr>
                                    </p:animRot>
                                    <p:animRot by="-1500000">
                                      <p:cBhvr>
                                        <p:cTn id="57" dur="250" fill="hold">
                                          <p:stCondLst>
                                            <p:cond delay="500"/>
                                          </p:stCondLst>
                                        </p:cTn>
                                        <p:tgtEl>
                                          <p:spTgt spid="6">
                                            <p:txEl>
                                              <p:pRg st="3" end="3"/>
                                            </p:txEl>
                                          </p:spTgt>
                                        </p:tgtEl>
                                        <p:attrNameLst>
                                          <p:attrName>r</p:attrName>
                                        </p:attrNameLst>
                                      </p:cBhvr>
                                    </p:animRot>
                                    <p:animRot by="1500000">
                                      <p:cBhvr>
                                        <p:cTn id="58" dur="250" fill="hold">
                                          <p:stCondLst>
                                            <p:cond delay="750"/>
                                          </p:stCondLst>
                                        </p:cTn>
                                        <p:tgtEl>
                                          <p:spTgt spid="6">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25</a:t>
            </a:fld>
            <a:endParaRPr lang="en-US" dirty="0">
              <a:solidFill>
                <a:prstClr val="black">
                  <a:tint val="75000"/>
                </a:prstClr>
              </a:solidFill>
            </a:endParaRPr>
          </a:p>
        </p:txBody>
      </p:sp>
      <p:sp>
        <p:nvSpPr>
          <p:cNvPr id="6" name="Title 1"/>
          <p:cNvSpPr txBox="1">
            <a:spLocks/>
          </p:cNvSpPr>
          <p:nvPr/>
        </p:nvSpPr>
        <p:spPr>
          <a:xfrm>
            <a:off x="457200" y="274638"/>
            <a:ext cx="8229600" cy="8762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Task Summary</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07" y="1457325"/>
            <a:ext cx="6042660" cy="475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53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06462"/>
          </a:xfrm>
        </p:spPr>
        <p:txBody>
          <a:bodyPr/>
          <a:lstStyle/>
          <a:p>
            <a:r>
              <a:rPr lang="en-US" b="1" dirty="0" smtClean="0"/>
              <a:t>Skills You Learn</a:t>
            </a:r>
            <a:endParaRPr lang="en-US" b="1" dirty="0"/>
          </a:p>
        </p:txBody>
      </p:sp>
      <p:sp>
        <p:nvSpPr>
          <p:cNvPr id="5" name="Content Placeholder 4"/>
          <p:cNvSpPr>
            <a:spLocks noGrp="1"/>
          </p:cNvSpPr>
          <p:nvPr>
            <p:ph idx="1"/>
          </p:nvPr>
        </p:nvSpPr>
        <p:spPr>
          <a:xfrm>
            <a:off x="457200" y="1805152"/>
            <a:ext cx="8229600" cy="4525963"/>
          </a:xfrm>
        </p:spPr>
        <p:txBody>
          <a:bodyPr>
            <a:normAutofit/>
          </a:bodyPr>
          <a:lstStyle/>
          <a:p>
            <a:r>
              <a:rPr lang="en-US" dirty="0" smtClean="0"/>
              <a:t>Turn on Review features</a:t>
            </a:r>
          </a:p>
          <a:p>
            <a:r>
              <a:rPr lang="en-US" dirty="0" smtClean="0"/>
              <a:t>Send a document via email</a:t>
            </a:r>
          </a:p>
          <a:p>
            <a:r>
              <a:rPr lang="en-US" dirty="0" smtClean="0"/>
              <a:t>Make changes and add comments</a:t>
            </a:r>
          </a:p>
          <a:p>
            <a:r>
              <a:rPr lang="en-US" dirty="0" smtClean="0"/>
              <a:t>Accept or reject changes and review comments</a:t>
            </a:r>
          </a:p>
          <a:p>
            <a:r>
              <a:rPr lang="en-US" dirty="0" smtClean="0"/>
              <a:t>Create a PDF document</a:t>
            </a:r>
          </a:p>
          <a:p>
            <a:r>
              <a:rPr lang="en-US" dirty="0" smtClean="0"/>
              <a:t>Publish to the Web</a:t>
            </a:r>
          </a:p>
        </p:txBody>
      </p:sp>
      <p:sp>
        <p:nvSpPr>
          <p:cNvPr id="2" name="Date Placeholder 1"/>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a:t>
            </a:fld>
            <a:endParaRPr lang="en-US" dirty="0"/>
          </a:p>
        </p:txBody>
      </p:sp>
    </p:spTree>
    <p:extLst>
      <p:ext uri="{BB962C8B-B14F-4D97-AF65-F5344CB8AC3E}">
        <p14:creationId xmlns:p14="http://schemas.microsoft.com/office/powerpoint/2010/main" val="62344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1" y="441434"/>
            <a:ext cx="8765628" cy="693684"/>
          </a:xfrm>
        </p:spPr>
        <p:txBody>
          <a:bodyPr>
            <a:normAutofit/>
          </a:bodyPr>
          <a:lstStyle/>
          <a:p>
            <a:r>
              <a:rPr lang="en-US" sz="3600" dirty="0"/>
              <a:t>Chapter 4</a:t>
            </a:r>
            <a:r>
              <a:rPr lang="en-US" sz="3600" dirty="0" smtClean="0"/>
              <a:t>: Finalizing and Sharing </a:t>
            </a:r>
            <a:r>
              <a:rPr lang="en-US" sz="3600" dirty="0"/>
              <a:t>Documents</a:t>
            </a:r>
          </a:p>
        </p:txBody>
      </p:sp>
      <p:sp>
        <p:nvSpPr>
          <p:cNvPr id="3" name="Content Placeholder 2"/>
          <p:cNvSpPr>
            <a:spLocks noGrp="1"/>
          </p:cNvSpPr>
          <p:nvPr>
            <p:ph idx="1"/>
          </p:nvPr>
        </p:nvSpPr>
        <p:spPr>
          <a:xfrm>
            <a:off x="457200" y="1805152"/>
            <a:ext cx="8229600" cy="4525963"/>
          </a:xfrm>
        </p:spPr>
        <p:txBody>
          <a:bodyPr>
            <a:normAutofit fontScale="92500" lnSpcReduction="20000"/>
          </a:bodyPr>
          <a:lstStyle/>
          <a:p>
            <a:r>
              <a:rPr lang="en-US" dirty="0" smtClean="0"/>
              <a:t>Finalizing</a:t>
            </a:r>
          </a:p>
          <a:p>
            <a:pPr lvl="1"/>
            <a:r>
              <a:rPr lang="en-US" dirty="0" smtClean="0"/>
              <a:t>Allows you to make changes in a document that can be tracked</a:t>
            </a:r>
          </a:p>
          <a:p>
            <a:pPr lvl="1"/>
            <a:r>
              <a:rPr lang="en-US" dirty="0" smtClean="0"/>
              <a:t>Tools enable you to insert comments with questions or suggestions</a:t>
            </a:r>
          </a:p>
          <a:p>
            <a:pPr marL="457200" lvl="1" indent="0">
              <a:buNone/>
            </a:pPr>
            <a:endParaRPr lang="en-US" dirty="0"/>
          </a:p>
          <a:p>
            <a:r>
              <a:rPr lang="en-US" dirty="0" smtClean="0"/>
              <a:t>Sharing</a:t>
            </a:r>
          </a:p>
          <a:p>
            <a:pPr lvl="1"/>
            <a:r>
              <a:rPr lang="en-US" dirty="0" smtClean="0"/>
              <a:t>Enables you to save a document in PDF format, which is easily read by others</a:t>
            </a:r>
          </a:p>
          <a:p>
            <a:pPr lvl="1"/>
            <a:r>
              <a:rPr lang="en-US" dirty="0" smtClean="0"/>
              <a:t>Allows you to send documents as email attachments or post them to the Web</a:t>
            </a:r>
            <a:endParaRPr lang="en-US" dirty="0"/>
          </a:p>
          <a:p>
            <a:pPr marL="457200" lvl="1" indent="0">
              <a:buNone/>
            </a:pPr>
            <a:endParaRPr lang="en-US" dirty="0" smtClean="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4</a:t>
            </a:fld>
            <a:endParaRPr lang="en-US" dirty="0"/>
          </a:p>
        </p:txBody>
      </p:sp>
    </p:spTree>
    <p:extLst>
      <p:ext uri="{BB962C8B-B14F-4D97-AF65-F5344CB8AC3E}">
        <p14:creationId xmlns:p14="http://schemas.microsoft.com/office/powerpoint/2010/main" val="941123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8134"/>
          </a:xfrm>
        </p:spPr>
        <p:txBody>
          <a:bodyPr/>
          <a:lstStyle/>
          <a:p>
            <a:r>
              <a:rPr lang="en-US" dirty="0" smtClean="0"/>
              <a:t>Skill 1: Turn on Review Features</a:t>
            </a:r>
            <a:endParaRPr lang="en-US" dirty="0"/>
          </a:p>
        </p:txBody>
      </p:sp>
      <p:sp>
        <p:nvSpPr>
          <p:cNvPr id="3" name="Content Placeholder 2"/>
          <p:cNvSpPr>
            <a:spLocks noGrp="1"/>
          </p:cNvSpPr>
          <p:nvPr>
            <p:ph idx="1"/>
          </p:nvPr>
        </p:nvSpPr>
        <p:spPr>
          <a:xfrm>
            <a:off x="835573" y="1655379"/>
            <a:ext cx="7126014" cy="4525963"/>
          </a:xfrm>
        </p:spPr>
        <p:txBody>
          <a:bodyPr>
            <a:normAutofit fontScale="92500"/>
          </a:bodyPr>
          <a:lstStyle/>
          <a:p>
            <a:r>
              <a:rPr lang="en-US" dirty="0" smtClean="0"/>
              <a:t>To turn on Review features</a:t>
            </a:r>
          </a:p>
          <a:p>
            <a:pPr lvl="1"/>
            <a:r>
              <a:rPr lang="en-US" dirty="0" smtClean="0"/>
              <a:t>Click the Review tab.</a:t>
            </a:r>
          </a:p>
          <a:p>
            <a:pPr lvl="1"/>
            <a:r>
              <a:rPr lang="en-US" dirty="0"/>
              <a:t>Click the Track Changes button in the Tracking group</a:t>
            </a:r>
            <a:r>
              <a:rPr lang="en-US" dirty="0" smtClean="0"/>
              <a:t>.</a:t>
            </a:r>
          </a:p>
          <a:p>
            <a:pPr lvl="1"/>
            <a:r>
              <a:rPr lang="en-US" dirty="0"/>
              <a:t>Confirm that the </a:t>
            </a:r>
            <a:r>
              <a:rPr lang="en-US" i="1" dirty="0"/>
              <a:t>Final: Show Markup </a:t>
            </a:r>
            <a:r>
              <a:rPr lang="en-US" dirty="0"/>
              <a:t>option is active in the Display for Review option box in the Tracking group. </a:t>
            </a:r>
            <a:r>
              <a:rPr lang="en-US" dirty="0" smtClean="0"/>
              <a:t>If </a:t>
            </a:r>
            <a:r>
              <a:rPr lang="en-US" dirty="0"/>
              <a:t>not, click the arrow at the right of the option box and select </a:t>
            </a:r>
            <a:r>
              <a:rPr lang="en-US" i="1" dirty="0"/>
              <a:t>Final: Show Markup </a:t>
            </a:r>
            <a:r>
              <a:rPr lang="en-US" dirty="0"/>
              <a:t>from the drop-down list. </a:t>
            </a:r>
            <a:endParaRPr lang="en-US" dirty="0" smtClean="0"/>
          </a:p>
          <a:p>
            <a:pPr lvl="1"/>
            <a:r>
              <a:rPr lang="en-US" dirty="0" smtClean="0"/>
              <a:t>Save the file.</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dirty="0"/>
              <a:t>© Paradigm Publishing, Inc.</a:t>
            </a:r>
          </a:p>
        </p:txBody>
      </p:sp>
      <p:sp>
        <p:nvSpPr>
          <p:cNvPr id="6" name="Slide Number Placeholder 5"/>
          <p:cNvSpPr>
            <a:spLocks noGrp="1"/>
          </p:cNvSpPr>
          <p:nvPr>
            <p:ph type="sldNum" sz="quarter" idx="12"/>
          </p:nvPr>
        </p:nvSpPr>
        <p:spPr/>
        <p:txBody>
          <a:bodyPr/>
          <a:lstStyle/>
          <a:p>
            <a:fld id="{C1881F87-F1D1-4E82-B161-792A900F0BBC}" type="slidenum">
              <a:rPr lang="en-US" smtClean="0"/>
              <a:pPr/>
              <a:t>5</a:t>
            </a:fld>
            <a:endParaRPr lang="en-US" dirty="0"/>
          </a:p>
        </p:txBody>
      </p:sp>
    </p:spTree>
    <p:extLst>
      <p:ext uri="{BB962C8B-B14F-4D97-AF65-F5344CB8AC3E}">
        <p14:creationId xmlns:p14="http://schemas.microsoft.com/office/powerpoint/2010/main" val="368880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28017"/>
            <a:ext cx="8874093" cy="635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6332404" y="693727"/>
            <a:ext cx="1560786" cy="536027"/>
          </a:xfrm>
          <a:prstGeom prst="accentCallout2">
            <a:avLst>
              <a:gd name="adj1" fmla="val 18750"/>
              <a:gd name="adj2" fmla="val -8333"/>
              <a:gd name="adj3" fmla="val 18750"/>
              <a:gd name="adj4" fmla="val -16667"/>
              <a:gd name="adj5" fmla="val 18382"/>
              <a:gd name="adj6" fmla="val -587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Final: Show Markup</a:t>
            </a:r>
            <a:endParaRPr lang="en-US" dirty="0"/>
          </a:p>
        </p:txBody>
      </p:sp>
      <p:sp>
        <p:nvSpPr>
          <p:cNvPr id="6" name="Line Callout 2 (Accent Bar) 5"/>
          <p:cNvSpPr/>
          <p:nvPr/>
        </p:nvSpPr>
        <p:spPr>
          <a:xfrm>
            <a:off x="2496049" y="1150905"/>
            <a:ext cx="1560786" cy="536027"/>
          </a:xfrm>
          <a:prstGeom prst="accentCallout2">
            <a:avLst>
              <a:gd name="adj1" fmla="val 18750"/>
              <a:gd name="adj2" fmla="val -8333"/>
              <a:gd name="adj3" fmla="val 18750"/>
              <a:gd name="adj4" fmla="val -16667"/>
              <a:gd name="adj5" fmla="val -116912"/>
              <a:gd name="adj6" fmla="val 452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Review tab selected</a:t>
            </a:r>
            <a:endParaRPr lang="en-US" dirty="0"/>
          </a:p>
        </p:txBody>
      </p:sp>
      <p:sp>
        <p:nvSpPr>
          <p:cNvPr id="7" name="Line Callout 2 (Accent Bar) 6"/>
          <p:cNvSpPr/>
          <p:nvPr/>
        </p:nvSpPr>
        <p:spPr>
          <a:xfrm>
            <a:off x="4960646" y="1686932"/>
            <a:ext cx="1560786" cy="536027"/>
          </a:xfrm>
          <a:prstGeom prst="accentCallout2">
            <a:avLst>
              <a:gd name="adj1" fmla="val 18750"/>
              <a:gd name="adj2" fmla="val -8333"/>
              <a:gd name="adj3" fmla="val 18750"/>
              <a:gd name="adj4" fmla="val -16667"/>
              <a:gd name="adj5" fmla="val -125736"/>
              <a:gd name="adj6" fmla="val -557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Track Changes</a:t>
            </a:r>
            <a:endParaRPr lang="en-US" dirty="0"/>
          </a:p>
        </p:txBody>
      </p:sp>
    </p:spTree>
    <p:extLst>
      <p:ext uri="{BB962C8B-B14F-4D97-AF65-F5344CB8AC3E}">
        <p14:creationId xmlns:p14="http://schemas.microsoft.com/office/powerpoint/2010/main" val="1031233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7</a:t>
            </a:fld>
            <a:endParaRPr lang="en-US" dirty="0"/>
          </a:p>
        </p:txBody>
      </p:sp>
      <p:sp>
        <p:nvSpPr>
          <p:cNvPr id="10" name="Rounded Rectangle 9"/>
          <p:cNvSpPr/>
          <p:nvPr/>
        </p:nvSpPr>
        <p:spPr>
          <a:xfrm>
            <a:off x="442889"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20000"/>
              </a:lnSpc>
            </a:pPr>
            <a:endParaRPr lang="en-US" sz="3200" b="1" dirty="0" smtClean="0">
              <a:solidFill>
                <a:srgbClr val="0070C0"/>
              </a:solidFill>
            </a:endParaRPr>
          </a:p>
          <a:p>
            <a:pPr lvl="0" algn="ctr">
              <a:spcBef>
                <a:spcPct val="20000"/>
              </a:spcBef>
            </a:pPr>
            <a:r>
              <a:rPr lang="en-US" sz="3200" b="1" dirty="0">
                <a:solidFill>
                  <a:srgbClr val="0070C0"/>
                </a:solidFill>
              </a:rPr>
              <a:t>Comparing Documents  </a:t>
            </a:r>
            <a:r>
              <a:rPr lang="en-US" sz="3200" dirty="0">
                <a:solidFill>
                  <a:prstClr val="black">
                    <a:tint val="75000"/>
                  </a:prstClr>
                </a:solidFill>
              </a:rPr>
              <a:t>The Compare feature on the Review tab is useful if you want to compare two versions of a document but have not turned on Track Changes</a:t>
            </a:r>
            <a:r>
              <a:rPr lang="en-US" sz="2800" dirty="0">
                <a:solidFill>
                  <a:prstClr val="black">
                    <a:tint val="75000"/>
                  </a:prstClr>
                </a:solidFill>
              </a:rPr>
              <a:t>.</a:t>
            </a:r>
          </a:p>
          <a:p>
            <a:pPr lvl="0" algn="ctr">
              <a:spcBef>
                <a:spcPct val="20000"/>
              </a:spcBef>
            </a:pPr>
            <a:endParaRPr lang="en-US" sz="28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2050028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307"/>
          </a:xfrm>
        </p:spPr>
        <p:txBody>
          <a:bodyPr/>
          <a:lstStyle/>
          <a:p>
            <a:r>
              <a:rPr lang="en-US" dirty="0" smtClean="0"/>
              <a:t>Skill 2: Send a Document via Email</a:t>
            </a:r>
            <a:endParaRPr lang="en-US" dirty="0"/>
          </a:p>
        </p:txBody>
      </p:sp>
      <p:sp>
        <p:nvSpPr>
          <p:cNvPr id="3" name="Content Placeholder 2"/>
          <p:cNvSpPr>
            <a:spLocks noGrp="1"/>
          </p:cNvSpPr>
          <p:nvPr>
            <p:ph idx="1"/>
          </p:nvPr>
        </p:nvSpPr>
        <p:spPr>
          <a:xfrm>
            <a:off x="457200" y="1805152"/>
            <a:ext cx="8229600" cy="4525963"/>
          </a:xfrm>
        </p:spPr>
        <p:txBody>
          <a:bodyPr>
            <a:normAutofit lnSpcReduction="10000"/>
          </a:bodyPr>
          <a:lstStyle/>
          <a:p>
            <a:r>
              <a:rPr lang="en-US" dirty="0" smtClean="0"/>
              <a:t>Click the File tab.</a:t>
            </a:r>
          </a:p>
          <a:p>
            <a:r>
              <a:rPr lang="en-US" dirty="0" smtClean="0"/>
              <a:t>Click the Save and Send tab.</a:t>
            </a:r>
          </a:p>
          <a:p>
            <a:r>
              <a:rPr lang="en-US" dirty="0"/>
              <a:t>Click the </a:t>
            </a:r>
            <a:r>
              <a:rPr lang="en-US" i="1" dirty="0"/>
              <a:t>Send Using E-mail </a:t>
            </a:r>
            <a:r>
              <a:rPr lang="en-US" dirty="0"/>
              <a:t>option in the Save &amp; Send category</a:t>
            </a:r>
            <a:r>
              <a:rPr lang="en-US" dirty="0" smtClean="0"/>
              <a:t>.</a:t>
            </a:r>
          </a:p>
          <a:p>
            <a:r>
              <a:rPr lang="en-US" dirty="0"/>
              <a:t>Click the </a:t>
            </a:r>
            <a:r>
              <a:rPr lang="en-US" i="1" dirty="0"/>
              <a:t>Send as Attachment </a:t>
            </a:r>
            <a:r>
              <a:rPr lang="en-US" dirty="0"/>
              <a:t>option in the Send Using E-mail category. </a:t>
            </a:r>
            <a:r>
              <a:rPr lang="en-US" dirty="0" smtClean="0"/>
              <a:t> An email </a:t>
            </a:r>
            <a:r>
              <a:rPr lang="en-US" dirty="0"/>
              <a:t>form appears</a:t>
            </a:r>
            <a:r>
              <a:rPr lang="en-US" dirty="0" smtClean="0"/>
              <a:t>.</a:t>
            </a:r>
          </a:p>
          <a:p>
            <a:r>
              <a:rPr lang="en-US" dirty="0"/>
              <a:t>Enter your </a:t>
            </a:r>
            <a:r>
              <a:rPr lang="en-US" dirty="0" smtClean="0"/>
              <a:t>email information in the appropriate fields and click the Send button.</a:t>
            </a:r>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8</a:t>
            </a:fld>
            <a:endParaRPr lang="en-US" dirty="0"/>
          </a:p>
        </p:txBody>
      </p:sp>
    </p:spTree>
    <p:extLst>
      <p:ext uri="{BB962C8B-B14F-4D97-AF65-F5344CB8AC3E}">
        <p14:creationId xmlns:p14="http://schemas.microsoft.com/office/powerpoint/2010/main" val="2702779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1" y="146728"/>
            <a:ext cx="8812924" cy="652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1545019" y="3409397"/>
            <a:ext cx="1718441" cy="898635"/>
          </a:xfrm>
          <a:prstGeom prst="accentCallout1">
            <a:avLst>
              <a:gd name="adj1" fmla="val 18750"/>
              <a:gd name="adj2" fmla="val -8333"/>
              <a:gd name="adj3" fmla="val -27851"/>
              <a:gd name="adj4" fmla="val -520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Save and Send tab</a:t>
            </a:r>
            <a:endParaRPr lang="en-US" dirty="0"/>
          </a:p>
        </p:txBody>
      </p:sp>
      <p:sp>
        <p:nvSpPr>
          <p:cNvPr id="3" name="Line Callout 1 (Accent Bar) 2"/>
          <p:cNvSpPr/>
          <p:nvPr/>
        </p:nvSpPr>
        <p:spPr>
          <a:xfrm>
            <a:off x="3097921" y="1939157"/>
            <a:ext cx="2459421" cy="977464"/>
          </a:xfrm>
          <a:prstGeom prst="accentCallout1">
            <a:avLst>
              <a:gd name="adj1" fmla="val 18750"/>
              <a:gd name="adj2" fmla="val -8333"/>
              <a:gd name="adj3" fmla="val -62049"/>
              <a:gd name="adj4" fmla="val -255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Send Using Email option</a:t>
            </a:r>
            <a:endParaRPr lang="en-US" dirty="0"/>
          </a:p>
        </p:txBody>
      </p:sp>
      <p:sp>
        <p:nvSpPr>
          <p:cNvPr id="6" name="Line Callout 1 (Accent Bar) 5"/>
          <p:cNvSpPr/>
          <p:nvPr/>
        </p:nvSpPr>
        <p:spPr>
          <a:xfrm>
            <a:off x="5307721" y="676707"/>
            <a:ext cx="1718441" cy="898635"/>
          </a:xfrm>
          <a:prstGeom prst="accentCallout1">
            <a:avLst>
              <a:gd name="adj1" fmla="val 18750"/>
              <a:gd name="adj2" fmla="val -8333"/>
              <a:gd name="adj3" fmla="val 49342"/>
              <a:gd name="adj4" fmla="val -851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Send as Attachment option</a:t>
            </a:r>
            <a:endParaRPr lang="en-US" dirty="0"/>
          </a:p>
        </p:txBody>
      </p:sp>
    </p:spTree>
    <p:extLst>
      <p:ext uri="{BB962C8B-B14F-4D97-AF65-F5344CB8AC3E}">
        <p14:creationId xmlns:p14="http://schemas.microsoft.com/office/powerpoint/2010/main" val="3900649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TotalTime>
  <Words>3003</Words>
  <Application>Microsoft Office PowerPoint</Application>
  <PresentationFormat>On-screen Show (4:3)</PresentationFormat>
  <Paragraphs>275</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Microsoft Word 2010</vt:lpstr>
      <vt:lpstr>FINALIZING AND SHARING Documents</vt:lpstr>
      <vt:lpstr>Skills You Learn</vt:lpstr>
      <vt:lpstr>Chapter 4: Finalizing and Sharing Documents</vt:lpstr>
      <vt:lpstr>Skill 1: Turn on Review Features</vt:lpstr>
      <vt:lpstr>PowerPoint Presentation</vt:lpstr>
      <vt:lpstr>PowerPoint Presentation</vt:lpstr>
      <vt:lpstr>Skill 2: Send a Document via Email</vt:lpstr>
      <vt:lpstr>PowerPoint Presentation</vt:lpstr>
      <vt:lpstr>PowerPoint Presentation</vt:lpstr>
      <vt:lpstr>Skill 3: Make Changes and Add Comments</vt:lpstr>
      <vt:lpstr>PowerPoint Presentation</vt:lpstr>
      <vt:lpstr>PowerPoint Presentation</vt:lpstr>
      <vt:lpstr>Skill 4: Accept or Reject Changes and Review Comments</vt:lpstr>
      <vt:lpstr>PowerPoint Presentation</vt:lpstr>
      <vt:lpstr>PowerPoint Presentation</vt:lpstr>
      <vt:lpstr>PowerPoint Presentation</vt:lpstr>
      <vt:lpstr>Skill 5: Create a PDF Document</vt:lpstr>
      <vt:lpstr>PowerPoint Presentation</vt:lpstr>
      <vt:lpstr>PowerPoint Presentation</vt:lpstr>
      <vt:lpstr>Skill 6: Publish to the Web</vt:lpstr>
      <vt:lpstr>Skill 6: Publish to the Web</vt:lpstr>
      <vt:lpstr>PowerPoint Presentation</vt:lpstr>
      <vt:lpstr>PowerPoint Presentation</vt:lpstr>
      <vt:lpstr>PowerPoint Presentation</vt:lpstr>
    </vt:vector>
  </TitlesOfParts>
  <Company>EMC Paradigm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a</dc:creator>
  <cp:lastModifiedBy>BOwens</cp:lastModifiedBy>
  <cp:revision>145</cp:revision>
  <cp:lastPrinted>2010-11-04T13:58:23Z</cp:lastPrinted>
  <dcterms:created xsi:type="dcterms:W3CDTF">2010-10-15T16:57:22Z</dcterms:created>
  <dcterms:modified xsi:type="dcterms:W3CDTF">2011-01-24T16:29:07Z</dcterms:modified>
</cp:coreProperties>
</file>