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307" r:id="rId3"/>
    <p:sldId id="258" r:id="rId4"/>
    <p:sldId id="261" r:id="rId5"/>
    <p:sldId id="321" r:id="rId6"/>
    <p:sldId id="264" r:id="rId7"/>
    <p:sldId id="260" r:id="rId8"/>
    <p:sldId id="257" r:id="rId9"/>
    <p:sldId id="259" r:id="rId10"/>
    <p:sldId id="318" r:id="rId11"/>
    <p:sldId id="268" r:id="rId12"/>
    <p:sldId id="269" r:id="rId13"/>
    <p:sldId id="270" r:id="rId14"/>
    <p:sldId id="323" r:id="rId15"/>
    <p:sldId id="317" r:id="rId16"/>
    <p:sldId id="273" r:id="rId17"/>
    <p:sldId id="274" r:id="rId18"/>
    <p:sldId id="275" r:id="rId19"/>
    <p:sldId id="316" r:id="rId20"/>
    <p:sldId id="277" r:id="rId21"/>
    <p:sldId id="278" r:id="rId22"/>
    <p:sldId id="279" r:id="rId23"/>
    <p:sldId id="315" r:id="rId24"/>
    <p:sldId id="324" r:id="rId25"/>
    <p:sldId id="282" r:id="rId26"/>
    <p:sldId id="281" r:id="rId27"/>
    <p:sldId id="314" r:id="rId28"/>
    <p:sldId id="285" r:id="rId29"/>
    <p:sldId id="284" r:id="rId30"/>
    <p:sldId id="286" r:id="rId31"/>
    <p:sldId id="313" r:id="rId32"/>
    <p:sldId id="290" r:id="rId33"/>
    <p:sldId id="291" r:id="rId34"/>
    <p:sldId id="312" r:id="rId35"/>
    <p:sldId id="295" r:id="rId36"/>
    <p:sldId id="296" r:id="rId37"/>
    <p:sldId id="311" r:id="rId38"/>
    <p:sldId id="299" r:id="rId39"/>
    <p:sldId id="301" r:id="rId40"/>
    <p:sldId id="310" r:id="rId41"/>
    <p:sldId id="303" r:id="rId42"/>
    <p:sldId id="304" r:id="rId43"/>
    <p:sldId id="308" r:id="rId44"/>
    <p:sldId id="319" r:id="rId45"/>
    <p:sldId id="30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CP" initials="EMCP" lastIdx="2" clrIdx="0"/>
  <p:cmAuthor id="1" name="Nancy Muir" initials="N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6" autoAdjust="0"/>
  </p:normalViewPr>
  <p:slideViewPr>
    <p:cSldViewPr>
      <p:cViewPr>
        <p:scale>
          <a:sx n="64" d="100"/>
          <a:sy n="64" d="100"/>
        </p:scale>
        <p:origin x="-68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0CA9C-8684-4080-96A7-22FE9D0BB8BD}"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33C29-BBFA-4973-B8FA-B0117DD0421E}" type="slidenum">
              <a:rPr lang="en-US" smtClean="0"/>
              <a:pPr/>
              <a:t>‹#›</a:t>
            </a:fld>
            <a:endParaRPr lang="en-US"/>
          </a:p>
        </p:txBody>
      </p:sp>
    </p:spTree>
    <p:extLst>
      <p:ext uri="{BB962C8B-B14F-4D97-AF65-F5344CB8AC3E}">
        <p14:creationId xmlns:p14="http://schemas.microsoft.com/office/powerpoint/2010/main" val="207653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a:t>
            </a:r>
            <a:r>
              <a:rPr lang="en-US" baseline="0" dirty="0" smtClean="0"/>
              <a:t> 5, you learn about Microsoft Word 2010. Chapter 1 covers creating documents including entering and editing text. Chapter 2 deals with formatting tools that help improve the look of your documents. In Chapter 3, you work with tables to help organize information and objects to add visual appeal. Finally, Chapter 4 covers features for reviewing and finalizing your document and printing it or publishing it online.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a:t>
            </a:fld>
            <a:endParaRPr lang="en-US" dirty="0"/>
          </a:p>
        </p:txBody>
      </p:sp>
    </p:spTree>
    <p:extLst>
      <p:ext uri="{BB962C8B-B14F-4D97-AF65-F5344CB8AC3E}">
        <p14:creationId xmlns:p14="http://schemas.microsoft.com/office/powerpoint/2010/main" val="354273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t>If you have entered text outside of a table, you can</a:t>
            </a:r>
            <a:r>
              <a:rPr lang="en-US" sz="1200" baseline="0" dirty="0" smtClean="0"/>
              <a:t> </a:t>
            </a:r>
            <a:r>
              <a:rPr lang="en-US" sz="1200" dirty="0" smtClean="0"/>
              <a:t>convert that information into table form. You must provide an indicator to mark where each new column begins. For these indicators, or separators, people often use tabs, but you can also use commas, paragraphs, or single characters such as hyphens.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10</a:t>
            </a:fld>
            <a:endParaRPr lang="en-US"/>
          </a:p>
        </p:txBody>
      </p:sp>
    </p:spTree>
    <p:extLst>
      <p:ext uri="{BB962C8B-B14F-4D97-AF65-F5344CB8AC3E}">
        <p14:creationId xmlns:p14="http://schemas.microsoft.com/office/powerpoint/2010/main" val="383741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smtClean="0"/>
              <a:t>Notice in</a:t>
            </a:r>
            <a:r>
              <a:rPr lang="en-US" sz="1200" baseline="0" dirty="0" smtClean="0"/>
              <a:t> </a:t>
            </a:r>
            <a:r>
              <a:rPr lang="en-US" sz="1200" b="1" dirty="0" smtClean="0"/>
              <a:t>M5-C3-S1-HCRecipe.docx</a:t>
            </a:r>
            <a:r>
              <a:rPr lang="en-US" sz="1200" b="0" dirty="0" smtClean="0"/>
              <a:t>,</a:t>
            </a:r>
            <a:r>
              <a:rPr lang="en-US" sz="1200" b="1" dirty="0" smtClean="0"/>
              <a:t>  </a:t>
            </a:r>
            <a:r>
              <a:rPr lang="en-US" sz="1200" dirty="0" smtClean="0"/>
              <a:t>the text under the heading </a:t>
            </a:r>
            <a:r>
              <a:rPr lang="en-US" sz="1200" i="1" dirty="0" smtClean="0"/>
              <a:t>Steps</a:t>
            </a:r>
            <a:r>
              <a:rPr lang="en-US" sz="1200" baseline="0" dirty="0" smtClean="0"/>
              <a:t> is selected</a:t>
            </a:r>
            <a:r>
              <a:rPr lang="en-US" sz="1200" dirty="0" smtClean="0"/>
              <a:t> from the start of Step 1 through the end of Step 7. The step list includes tabs to separate the step numbers from the step descriptions.  Click the Insert tab and then click the Table button. Click </a:t>
            </a:r>
            <a:r>
              <a:rPr lang="en-US" sz="1200" i="1" dirty="0" smtClean="0"/>
              <a:t>Convert Text to Table</a:t>
            </a:r>
            <a:r>
              <a:rPr lang="en-US" sz="1200" dirty="0" smtClean="0"/>
              <a:t>.</a:t>
            </a:r>
          </a:p>
          <a:p>
            <a:endParaRPr lang="en-US" dirty="0" smtClean="0"/>
          </a:p>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Before using the Convert Text to Table feature, verify that you have inserted column and row separators. Click the Show/Hide button in the Paragraph group on the Home tab to display the arrows that represent tabs and the paragraph symbols that indicate paragraph breaks.</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11</a:t>
            </a:fld>
            <a:endParaRPr lang="en-US"/>
          </a:p>
        </p:txBody>
      </p:sp>
    </p:spTree>
    <p:extLst>
      <p:ext uri="{BB962C8B-B14F-4D97-AF65-F5344CB8AC3E}">
        <p14:creationId xmlns:p14="http://schemas.microsoft.com/office/powerpoint/2010/main" val="281214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smtClean="0"/>
              <a:t>In the Convert Text to Table dialog box, be sure that the correct option is selected under the </a:t>
            </a:r>
            <a:r>
              <a:rPr lang="en-US" sz="1200" i="1" dirty="0" smtClean="0"/>
              <a:t>Separate text at</a:t>
            </a:r>
            <a:r>
              <a:rPr lang="en-US" sz="1200" dirty="0" smtClean="0"/>
              <a:t> section. Click the OK button to set the options selected.</a:t>
            </a:r>
            <a:r>
              <a:rPr lang="en-US" sz="1200" baseline="0" dirty="0" smtClean="0"/>
              <a:t> </a:t>
            </a:r>
          </a:p>
          <a:p>
            <a:pPr marL="0" indent="0">
              <a:buFont typeface="+mj-lt"/>
              <a:buNone/>
            </a:pPr>
            <a:endParaRPr lang="en-US" sz="1200" baseline="0" dirty="0" smtClean="0"/>
          </a:p>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Note that the </a:t>
            </a:r>
            <a:r>
              <a:rPr lang="en-US" sz="1200" b="0" i="1" u="none" strike="noStrike" kern="1200" baseline="0" dirty="0" smtClean="0">
                <a:solidFill>
                  <a:schemeClr val="tx1"/>
                </a:solidFill>
                <a:latin typeface="+mn-lt"/>
                <a:ea typeface="+mn-ea"/>
                <a:cs typeface="+mn-cs"/>
              </a:rPr>
              <a:t>AutoFit behavior </a:t>
            </a:r>
            <a:r>
              <a:rPr lang="en-US" sz="1200" b="0" i="0" u="none" strike="noStrike" kern="1200" baseline="0" dirty="0" smtClean="0">
                <a:solidFill>
                  <a:schemeClr val="tx1"/>
                </a:solidFill>
                <a:latin typeface="+mn-lt"/>
                <a:ea typeface="+mn-ea"/>
                <a:cs typeface="+mn-cs"/>
              </a:rPr>
              <a:t>section of the Convert Text to Table dialog box defaults to </a:t>
            </a:r>
            <a:r>
              <a:rPr lang="en-US" sz="1200" b="0" i="1" u="none" strike="noStrike" kern="1200" baseline="0" dirty="0" smtClean="0">
                <a:solidFill>
                  <a:schemeClr val="tx1"/>
                </a:solidFill>
                <a:latin typeface="+mn-lt"/>
                <a:ea typeface="+mn-ea"/>
                <a:cs typeface="+mn-cs"/>
              </a:rPr>
              <a:t>Auto </a:t>
            </a:r>
            <a:r>
              <a:rPr lang="en-US" sz="1200" b="0" i="0" u="none" strike="noStrike" kern="1200" baseline="0" dirty="0" smtClean="0">
                <a:solidFill>
                  <a:schemeClr val="tx1"/>
                </a:solidFill>
                <a:latin typeface="+mn-lt"/>
                <a:ea typeface="+mn-ea"/>
                <a:cs typeface="+mn-cs"/>
              </a:rPr>
              <a:t>in the </a:t>
            </a:r>
            <a:r>
              <a:rPr lang="en-US" sz="1200" b="0" i="1" u="none" strike="noStrike" kern="1200" baseline="0" dirty="0" smtClean="0">
                <a:solidFill>
                  <a:schemeClr val="tx1"/>
                </a:solidFill>
                <a:latin typeface="+mn-lt"/>
                <a:ea typeface="+mn-ea"/>
                <a:cs typeface="+mn-cs"/>
              </a:rPr>
              <a:t>Fixed column width </a:t>
            </a:r>
            <a:r>
              <a:rPr lang="en-US" sz="1200" b="0" i="0" u="none" strike="noStrike" kern="1200" baseline="0" dirty="0" smtClean="0">
                <a:solidFill>
                  <a:schemeClr val="tx1"/>
                </a:solidFill>
                <a:latin typeface="+mn-lt"/>
                <a:ea typeface="+mn-ea"/>
                <a:cs typeface="+mn-cs"/>
              </a:rPr>
              <a:t>option. The </a:t>
            </a:r>
            <a:r>
              <a:rPr lang="en-US" sz="1200" b="0" i="1" u="none" strike="noStrike" kern="1200" baseline="0" dirty="0" smtClean="0">
                <a:solidFill>
                  <a:schemeClr val="tx1"/>
                </a:solidFill>
                <a:latin typeface="+mn-lt"/>
                <a:ea typeface="+mn-ea"/>
                <a:cs typeface="+mn-cs"/>
              </a:rPr>
              <a:t>Auto </a:t>
            </a:r>
            <a:r>
              <a:rPr lang="en-US" sz="1200" b="0" i="0" u="none" strike="noStrike" kern="1200" baseline="0" dirty="0" smtClean="0">
                <a:solidFill>
                  <a:schemeClr val="tx1"/>
                </a:solidFill>
                <a:latin typeface="+mn-lt"/>
                <a:ea typeface="+mn-ea"/>
                <a:cs typeface="+mn-cs"/>
              </a:rPr>
              <a:t>setting will adjust column widths to fit the text in them, as shown in the images on the next slide.</a:t>
            </a:r>
            <a:endParaRPr lang="en-US" sz="1200" dirty="0" smtClean="0"/>
          </a:p>
        </p:txBody>
      </p:sp>
      <p:sp>
        <p:nvSpPr>
          <p:cNvPr id="4" name="Slide Number Placeholder 3"/>
          <p:cNvSpPr>
            <a:spLocks noGrp="1"/>
          </p:cNvSpPr>
          <p:nvPr>
            <p:ph type="sldNum" sz="quarter" idx="10"/>
          </p:nvPr>
        </p:nvSpPr>
        <p:spPr/>
        <p:txBody>
          <a:bodyPr/>
          <a:lstStyle/>
          <a:p>
            <a:fld id="{B4433C29-BBFA-4973-B8FA-B0117DD0421E}" type="slidenum">
              <a:rPr lang="en-US" smtClean="0"/>
              <a:pPr/>
              <a:t>12</a:t>
            </a:fld>
            <a:endParaRPr lang="en-US"/>
          </a:p>
        </p:txBody>
      </p:sp>
    </p:spTree>
    <p:extLst>
      <p:ext uri="{BB962C8B-B14F-4D97-AF65-F5344CB8AC3E}">
        <p14:creationId xmlns:p14="http://schemas.microsoft.com/office/powerpoint/2010/main" val="380364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that t</a:t>
            </a:r>
            <a:r>
              <a:rPr lang="en-US" dirty="0" smtClean="0"/>
              <a:t>he text has been converted to a table.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13</a:t>
            </a:fld>
            <a:endParaRPr lang="en-US"/>
          </a:p>
        </p:txBody>
      </p:sp>
    </p:spTree>
    <p:extLst>
      <p:ext uri="{BB962C8B-B14F-4D97-AF65-F5344CB8AC3E}">
        <p14:creationId xmlns:p14="http://schemas.microsoft.com/office/powerpoint/2010/main" val="324956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20000"/>
              </a:spcBef>
            </a:pPr>
            <a:r>
              <a:rPr lang="en-US" sz="1200" dirty="0" smtClean="0">
                <a:solidFill>
                  <a:prstClr val="black">
                    <a:tint val="75000"/>
                  </a:prstClr>
                </a:solidFill>
              </a:rPr>
              <a:t>To convert a table back to text you click the Convert to Text button in the Data group in the Table Tools Layout tab. You will then get a choice of what to use as a separator in the text (tabs, paragraphs, commas, or another symbol you indicate).</a:t>
            </a:r>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14</a:t>
            </a:fld>
            <a:endParaRPr lang="en-US"/>
          </a:p>
        </p:txBody>
      </p:sp>
    </p:spTree>
    <p:extLst>
      <p:ext uri="{BB962C8B-B14F-4D97-AF65-F5344CB8AC3E}">
        <p14:creationId xmlns:p14="http://schemas.microsoft.com/office/powerpoint/2010/main" val="158391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t>Sometimes in order to fit more text on a page or improve the design, you may want to change the page orientation of a document. Word offers two types</a:t>
            </a:r>
            <a:r>
              <a:rPr lang="en-US" sz="1200" baseline="0" dirty="0" smtClean="0"/>
              <a:t> of document orientations. By default, Word documents are set up in portrait orientation, where the height of a page is greater than the width. You can change this to landscape orientation, where the width of a page is greater than the height.</a:t>
            </a:r>
            <a:endParaRPr lang="en-US" sz="1200" dirty="0" smtClean="0"/>
          </a:p>
          <a:p>
            <a:pPr marL="0" indent="0">
              <a:buFont typeface="Arial" pitchFamily="34" charset="0"/>
              <a:buNone/>
            </a:pPr>
            <a:endParaRPr lang="en-US" sz="1200" dirty="0" smtClean="0"/>
          </a:p>
          <a:p>
            <a:pPr marL="0" indent="0">
              <a:buFont typeface="Arial" pitchFamily="34" charset="0"/>
              <a:buNone/>
            </a:pPr>
            <a:r>
              <a:rPr lang="en-US" sz="1200" dirty="0" smtClean="0"/>
              <a:t>Although you should try to set the page orientation before entering content, you may need to make a change once the content is entered.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Apply the correct page orientation as early as you can while building a document so there are no surprises about how text or inserted objects, such as pictures, might shift on the page once the new margin settings are applied.</a:t>
            </a:r>
            <a:endParaRPr lang="en-US" sz="1200" dirty="0" smtClean="0"/>
          </a:p>
          <a:p>
            <a:pPr marL="0" indent="0">
              <a:buFont typeface="Arial" pitchFamily="34" charset="0"/>
              <a:buNone/>
            </a:pPr>
            <a:endParaRPr lang="en-US" sz="1200" dirty="0" smtClean="0"/>
          </a:p>
        </p:txBody>
      </p:sp>
      <p:sp>
        <p:nvSpPr>
          <p:cNvPr id="4" name="Slide Number Placeholder 3"/>
          <p:cNvSpPr>
            <a:spLocks noGrp="1"/>
          </p:cNvSpPr>
          <p:nvPr>
            <p:ph type="sldNum" sz="quarter" idx="10"/>
          </p:nvPr>
        </p:nvSpPr>
        <p:spPr/>
        <p:txBody>
          <a:bodyPr/>
          <a:lstStyle/>
          <a:p>
            <a:fld id="{B4433C29-BBFA-4973-B8FA-B0117DD0421E}" type="slidenum">
              <a:rPr lang="en-US" smtClean="0"/>
              <a:pPr/>
              <a:t>15</a:t>
            </a:fld>
            <a:endParaRPr lang="en-US"/>
          </a:p>
        </p:txBody>
      </p:sp>
    </p:spTree>
    <p:extLst>
      <p:ext uri="{BB962C8B-B14F-4D97-AF65-F5344CB8AC3E}">
        <p14:creationId xmlns:p14="http://schemas.microsoft.com/office/powerpoint/2010/main" val="16202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a:t>
            </a:r>
            <a:r>
              <a:rPr lang="en-US" sz="1200" baseline="0" dirty="0" smtClean="0"/>
              <a:t> is </a:t>
            </a:r>
            <a:r>
              <a:rPr lang="en-US" sz="1200" b="1" dirty="0" smtClean="0"/>
              <a:t>M5-C3-S3-HCRecipe.docx</a:t>
            </a:r>
            <a:r>
              <a:rPr lang="en-US" sz="1200" dirty="0" smtClean="0"/>
              <a:t>, in Portrait orientation. To change to Landscape</a:t>
            </a:r>
            <a:r>
              <a:rPr lang="en-US" sz="1200" baseline="0" dirty="0" smtClean="0"/>
              <a:t> orientation, go to the Page Layout tab and select the Orientation button in the Page Setup group.</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16</a:t>
            </a:fld>
            <a:endParaRPr lang="en-US"/>
          </a:p>
        </p:txBody>
      </p:sp>
    </p:spTree>
    <p:extLst>
      <p:ext uri="{BB962C8B-B14F-4D97-AF65-F5344CB8AC3E}">
        <p14:creationId xmlns:p14="http://schemas.microsoft.com/office/powerpoint/2010/main" val="3590682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the same document in Landscape orientation.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should view how your text balances on a page once you change the page orientation. Use the Print Preview feature (click the File tab and then Print) to see how your printed document will look. Check it over carefully and make necessary adjustments before printing.</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17</a:t>
            </a:fld>
            <a:endParaRPr lang="en-US"/>
          </a:p>
        </p:txBody>
      </p:sp>
    </p:spTree>
    <p:extLst>
      <p:ext uri="{BB962C8B-B14F-4D97-AF65-F5344CB8AC3E}">
        <p14:creationId xmlns:p14="http://schemas.microsoft.com/office/powerpoint/2010/main" val="179968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tint val="75000"/>
                  </a:prstClr>
                </a:solidFill>
              </a:rPr>
              <a:t>The standard page size for most documents is 8½” × 11”. Sometimes you may have a landscape orientation document that runs slightly longer than a single page. To fit it on one page, consider printing to another paper size, such as 8½” × 14”.  See Module 5 Chapter 1 for more about adjusting margins in Word.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18</a:t>
            </a:fld>
            <a:endParaRPr lang="en-US"/>
          </a:p>
        </p:txBody>
      </p:sp>
    </p:spTree>
    <p:extLst>
      <p:ext uri="{BB962C8B-B14F-4D97-AF65-F5344CB8AC3E}">
        <p14:creationId xmlns:p14="http://schemas.microsoft.com/office/powerpoint/2010/main" val="306805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times you will need to add more data to an already-created table. To accommodate the additional data, you can easily insert new columns or rows.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it is not already open, open </a:t>
            </a:r>
            <a:r>
              <a:rPr lang="en-US" sz="1200" b="1" dirty="0" smtClean="0"/>
              <a:t>M5-C3-S3-HCRecipe.docx</a:t>
            </a:r>
            <a:r>
              <a:rPr lang="en-US" sz="1200" b="0" dirty="0" smtClean="0"/>
              <a:t>,</a:t>
            </a:r>
            <a:r>
              <a:rPr lang="en-US" sz="1200" dirty="0" smtClean="0"/>
              <a:t> the file you saved in the previous skill, and save the file as </a:t>
            </a:r>
            <a:r>
              <a:rPr lang="en-US" sz="1200" b="1" dirty="0" smtClean="0"/>
              <a:t>M5-C3-S4-HCRecipe</a:t>
            </a:r>
            <a:r>
              <a:rPr lang="en-US" sz="1200"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19</a:t>
            </a:fld>
            <a:endParaRPr lang="en-US"/>
          </a:p>
        </p:txBody>
      </p:sp>
    </p:spTree>
    <p:extLst>
      <p:ext uri="{BB962C8B-B14F-4D97-AF65-F5344CB8AC3E}">
        <p14:creationId xmlns:p14="http://schemas.microsoft.com/office/powerpoint/2010/main" val="249801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chapter in the Word module deals with working with tables and objects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9074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skill, you will insert a heading row in one of your tables. Using</a:t>
            </a:r>
            <a:r>
              <a:rPr lang="en-US" baseline="0" dirty="0" smtClean="0"/>
              <a:t> </a:t>
            </a:r>
            <a:r>
              <a:rPr lang="en-US" sz="1200" b="1" dirty="0" smtClean="0"/>
              <a:t>M5-C3-S3-HCRecipe.docx</a:t>
            </a:r>
            <a:r>
              <a:rPr lang="en-US" sz="1200" b="0" dirty="0" smtClean="0"/>
              <a:t>,</a:t>
            </a:r>
            <a:r>
              <a:rPr lang="en-US" sz="1200" b="1" dirty="0" smtClean="0"/>
              <a:t> </a:t>
            </a:r>
            <a:r>
              <a:rPr lang="en-US" sz="1200" b="0" dirty="0" smtClean="0"/>
              <a:t>we will insert a row above the selected row.</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insert a column rather than a row, simply select a column and then click the Insert Left or Insert Right button in the Table Tools Layout tab.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20</a:t>
            </a:fld>
            <a:endParaRPr lang="en-US"/>
          </a:p>
        </p:txBody>
      </p:sp>
    </p:spTree>
    <p:extLst>
      <p:ext uri="{BB962C8B-B14F-4D97-AF65-F5344CB8AC3E}">
        <p14:creationId xmlns:p14="http://schemas.microsoft.com/office/powerpoint/2010/main" val="166691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When you insert a new column, you may find that the column width does not accommodate the data within it very well. You can resize columns by placing your cursor over a column dividing line until the cursor turns into two vertical lines with arrows facing left and right. Click and drag the divider to the right or left to adjust column widths.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21</a:t>
            </a:fld>
            <a:endParaRPr lang="en-US"/>
          </a:p>
        </p:txBody>
      </p:sp>
    </p:spTree>
    <p:extLst>
      <p:ext uri="{BB962C8B-B14F-4D97-AF65-F5344CB8AC3E}">
        <p14:creationId xmlns:p14="http://schemas.microsoft.com/office/powerpoint/2010/main" val="25845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tint val="75000"/>
                  </a:prstClr>
                </a:solidFill>
              </a:rPr>
              <a:t>If you need to delete a row or column, there are a couple of ways to do so. Place your mouse pointer at the top of the column(s) or to the left of a row(s) until the pointer turns to a solid black arrow and click to select it. You may need to double-click to select a row. Right-click, and in the shortcut menu that appears, select either </a:t>
            </a:r>
            <a:r>
              <a:rPr lang="en-US" sz="1200" i="1" dirty="0" smtClean="0">
                <a:solidFill>
                  <a:prstClr val="black">
                    <a:tint val="75000"/>
                  </a:prstClr>
                </a:solidFill>
              </a:rPr>
              <a:t>Delete Rows</a:t>
            </a:r>
            <a:r>
              <a:rPr lang="en-US" sz="1200" dirty="0" smtClean="0">
                <a:solidFill>
                  <a:prstClr val="black">
                    <a:tint val="75000"/>
                  </a:prstClr>
                </a:solidFill>
              </a:rPr>
              <a:t> or </a:t>
            </a:r>
            <a:r>
              <a:rPr lang="en-US" sz="1200" i="1" dirty="0" smtClean="0">
                <a:solidFill>
                  <a:prstClr val="black">
                    <a:tint val="75000"/>
                  </a:prstClr>
                </a:solidFill>
              </a:rPr>
              <a:t>Delete Columns</a:t>
            </a:r>
            <a:r>
              <a:rPr lang="en-US" sz="1200" dirty="0" smtClean="0">
                <a:solidFill>
                  <a:prstClr val="black">
                    <a:tint val="75000"/>
                  </a:prstClr>
                </a:solidFill>
              </a:rPr>
              <a:t>.</a:t>
            </a:r>
            <a:r>
              <a:rPr lang="en-US" sz="1200" baseline="0" dirty="0" smtClean="0">
                <a:solidFill>
                  <a:prstClr val="black">
                    <a:tint val="75000"/>
                  </a:prstClr>
                </a:solidFill>
              </a:rPr>
              <a:t> </a:t>
            </a:r>
            <a:endParaRPr lang="en-US" sz="1200" dirty="0" smtClean="0">
              <a:solidFill>
                <a:prstClr val="black">
                  <a:tint val="75000"/>
                </a:prstClr>
              </a:solidFill>
            </a:endParaRPr>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22</a:t>
            </a:fld>
            <a:endParaRPr lang="en-US"/>
          </a:p>
        </p:txBody>
      </p:sp>
    </p:spTree>
    <p:extLst>
      <p:ext uri="{BB962C8B-B14F-4D97-AF65-F5344CB8AC3E}">
        <p14:creationId xmlns:p14="http://schemas.microsoft.com/office/powerpoint/2010/main" val="93688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the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23</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tables are made up of consistent sets of rows and columns. Some may combine the top row into a single cell that contains a table title. In other cases, you may want to combine a set of cells so they create a larger block in a table based form, just as a passport has a large square for the person’s picture and other lines containing personal data. The process of combining rows or columns is called merging.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it is not already open, open </a:t>
            </a:r>
            <a:r>
              <a:rPr lang="en-US" sz="1200" b="1" dirty="0" smtClean="0"/>
              <a:t>M5-C3-S4-HCRecipe.docx</a:t>
            </a:r>
            <a:r>
              <a:rPr lang="en-US" sz="1200" dirty="0" smtClean="0"/>
              <a:t>, the file you saved in the previous skill, and save the file as </a:t>
            </a:r>
            <a:r>
              <a:rPr lang="en-US" sz="1200" b="1" dirty="0" smtClean="0"/>
              <a:t>M5-C3-S5-HCRecipe</a:t>
            </a:r>
            <a:r>
              <a:rPr lang="en-US" sz="1200" dirty="0" smtClean="0"/>
              <a:t>. </a:t>
            </a:r>
          </a:p>
        </p:txBody>
      </p:sp>
      <p:sp>
        <p:nvSpPr>
          <p:cNvPr id="4" name="Slide Number Placeholder 3"/>
          <p:cNvSpPr>
            <a:spLocks noGrp="1"/>
          </p:cNvSpPr>
          <p:nvPr>
            <p:ph type="sldNum" sz="quarter" idx="10"/>
          </p:nvPr>
        </p:nvSpPr>
        <p:spPr/>
        <p:txBody>
          <a:bodyPr/>
          <a:lstStyle/>
          <a:p>
            <a:fld id="{B4433C29-BBFA-4973-B8FA-B0117DD0421E}" type="slidenum">
              <a:rPr lang="en-US" smtClean="0"/>
              <a:pPr/>
              <a:t>24</a:t>
            </a:fld>
            <a:endParaRPr lang="en-US"/>
          </a:p>
        </p:txBody>
      </p:sp>
    </p:spTree>
    <p:extLst>
      <p:ext uri="{BB962C8B-B14F-4D97-AF65-F5344CB8AC3E}">
        <p14:creationId xmlns:p14="http://schemas.microsoft.com/office/powerpoint/2010/main" val="210496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 in </a:t>
            </a:r>
            <a:r>
              <a:rPr lang="en-US" sz="1200" b="1" dirty="0" smtClean="0"/>
              <a:t>M5-C3-S4-HCRecipe.docx</a:t>
            </a:r>
            <a:r>
              <a:rPr lang="en-US" sz="1200" b="0" dirty="0" smtClean="0"/>
              <a:t>,</a:t>
            </a:r>
            <a:r>
              <a:rPr lang="en-US" sz="1200" dirty="0" smtClean="0"/>
              <a:t>  you will notice that the text in the first row of the second table is selected.  Clicking</a:t>
            </a:r>
            <a:r>
              <a:rPr lang="en-US" sz="1200" baseline="0" dirty="0" smtClean="0"/>
              <a:t> the Layout tab and the Merge Cell button will merge the selected cells.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merge rows, columns, or rows and columns, based on the combination of rows and/or columns you select before clicking Merge Cells.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25</a:t>
            </a:fld>
            <a:endParaRPr lang="en-US"/>
          </a:p>
        </p:txBody>
      </p:sp>
    </p:spTree>
    <p:extLst>
      <p:ext uri="{BB962C8B-B14F-4D97-AF65-F5344CB8AC3E}">
        <p14:creationId xmlns:p14="http://schemas.microsoft.com/office/powerpoint/2010/main" val="424715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tint val="75000"/>
                  </a:prstClr>
                </a:solidFill>
              </a:rPr>
              <a:t>Use a table and the merge function to build forms or documents such as resumes.</a:t>
            </a:r>
            <a:r>
              <a:rPr lang="en-US" sz="1200" baseline="0" dirty="0" smtClean="0">
                <a:solidFill>
                  <a:prstClr val="black">
                    <a:tint val="75000"/>
                  </a:prstClr>
                </a:solidFill>
              </a:rPr>
              <a:t>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26</a:t>
            </a:fld>
            <a:endParaRPr lang="en-US"/>
          </a:p>
        </p:txBody>
      </p:sp>
    </p:spTree>
    <p:extLst>
      <p:ext uri="{BB962C8B-B14F-4D97-AF65-F5344CB8AC3E}">
        <p14:creationId xmlns:p14="http://schemas.microsoft.com/office/powerpoint/2010/main" val="3085436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variety of ways you can format a table. You can add shading or modify the thickness or color of the lines that define the table cells. You can also specify which border lines should be displayed and which should not.  </a:t>
            </a:r>
            <a:endParaRPr lang="en-US" b="0" dirty="0" smtClean="0"/>
          </a:p>
        </p:txBody>
      </p:sp>
      <p:sp>
        <p:nvSpPr>
          <p:cNvPr id="4" name="Slide Number Placeholder 3"/>
          <p:cNvSpPr>
            <a:spLocks noGrp="1"/>
          </p:cNvSpPr>
          <p:nvPr>
            <p:ph type="sldNum" sz="quarter" idx="10"/>
          </p:nvPr>
        </p:nvSpPr>
        <p:spPr/>
        <p:txBody>
          <a:bodyPr/>
          <a:lstStyle/>
          <a:p>
            <a:fld id="{B4433C29-BBFA-4973-B8FA-B0117DD0421E}" type="slidenum">
              <a:rPr lang="en-US" smtClean="0"/>
              <a:pPr/>
              <a:t>27</a:t>
            </a:fld>
            <a:endParaRPr lang="en-US"/>
          </a:p>
        </p:txBody>
      </p:sp>
    </p:spTree>
    <p:extLst>
      <p:ext uri="{BB962C8B-B14F-4D97-AF65-F5344CB8AC3E}">
        <p14:creationId xmlns:p14="http://schemas.microsoft.com/office/powerpoint/2010/main" val="791716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skill (using </a:t>
            </a:r>
            <a:r>
              <a:rPr lang="en-US" sz="1200" b="1" dirty="0" smtClean="0"/>
              <a:t>M5-C3-S5-HCRecipe.docx</a:t>
            </a:r>
            <a:r>
              <a:rPr lang="en-US" sz="1200" b="0" dirty="0" smtClean="0"/>
              <a:t>),</a:t>
            </a:r>
            <a:r>
              <a:rPr lang="en-US" sz="1200" b="1" dirty="0" smtClean="0"/>
              <a:t> </a:t>
            </a:r>
            <a:r>
              <a:rPr lang="en-US" dirty="0" smtClean="0"/>
              <a:t>you will learn how to alter a table so that it has no borders showing at all.  To select the table,</a:t>
            </a:r>
            <a:r>
              <a:rPr lang="en-US" baseline="0" dirty="0" smtClean="0"/>
              <a:t> right-click within the table, point to Select, and then click Table.  </a:t>
            </a:r>
          </a:p>
          <a:p>
            <a:endParaRPr lang="en-US" b="1" baseline="0" dirty="0" smtClean="0"/>
          </a:p>
          <a:p>
            <a:r>
              <a:rPr lang="en-US" b="1" dirty="0" smtClean="0"/>
              <a:t>Another way: </a:t>
            </a:r>
            <a:r>
              <a:rPr lang="en-US" dirty="0" smtClean="0"/>
              <a:t>Click and drag to select all the cells of the table.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28</a:t>
            </a:fld>
            <a:endParaRPr lang="en-US"/>
          </a:p>
        </p:txBody>
      </p:sp>
    </p:spTree>
    <p:extLst>
      <p:ext uri="{BB962C8B-B14F-4D97-AF65-F5344CB8AC3E}">
        <p14:creationId xmlns:p14="http://schemas.microsoft.com/office/powerpoint/2010/main" val="797841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Using the arrow on the Borders</a:t>
            </a:r>
            <a:r>
              <a:rPr lang="en-US" b="0" baseline="0" dirty="0" smtClean="0"/>
              <a:t> button in the Table Tools Design tab, select the appropriate formatting.</a:t>
            </a:r>
            <a:endParaRPr lang="en-US" b="0" dirty="0" smtClean="0"/>
          </a:p>
          <a:p>
            <a:endParaRPr lang="en-US" b="1" dirty="0" smtClean="0"/>
          </a:p>
          <a:p>
            <a:r>
              <a:rPr lang="en-US" b="1" dirty="0" smtClean="0"/>
              <a:t>Tip: </a:t>
            </a:r>
            <a:r>
              <a:rPr lang="en-US" dirty="0" smtClean="0"/>
              <a:t>You can apply shading to individual cells of your table to help visually separate cell contents instead of relying on borders to do so. </a:t>
            </a:r>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29</a:t>
            </a:fld>
            <a:endParaRPr lang="en-US"/>
          </a:p>
        </p:txBody>
      </p:sp>
    </p:spTree>
    <p:extLst>
      <p:ext uri="{BB962C8B-B14F-4D97-AF65-F5344CB8AC3E}">
        <p14:creationId xmlns:p14="http://schemas.microsoft.com/office/powerpoint/2010/main" val="47235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several features in Word that help you organize information and add visual appeal to your documents. Tables organize information into rows and columns, allowing you to convey a great deal of data in a small, neat space. You can also insert visual objects, including photos, illustrations, and shapes to better illustrate a point or make your document more attractive. </a:t>
            </a:r>
            <a:endParaRPr lang="en-US" sz="1600"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89761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tint val="75000"/>
                  </a:prstClr>
                </a:solidFill>
              </a:rPr>
              <a:t>The gallery of table styles is found on the Table Tools Design tab. Just click in a table and move your pointing device over the various style options in the gallery, which are simultaneously previewed on your table. When you see one that you like, click on it and the style is applied to your table instantly!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30</a:t>
            </a:fld>
            <a:endParaRPr lang="en-US"/>
          </a:p>
        </p:txBody>
      </p:sp>
    </p:spTree>
    <p:extLst>
      <p:ext uri="{BB962C8B-B14F-4D97-AF65-F5344CB8AC3E}">
        <p14:creationId xmlns:p14="http://schemas.microsoft.com/office/powerpoint/2010/main" val="3811795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includes a feature called Shapes that lets you easily draw a variety of shapes in your documents, from lines to stars and arrows. You can use these shapes to build flow charts or simple illustrations to help you make a point or add visual appeal. </a:t>
            </a:r>
          </a:p>
          <a:p>
            <a:endParaRPr lang="en-US" dirty="0" smtClean="0"/>
          </a:p>
          <a:p>
            <a:r>
              <a:rPr lang="en-US" dirty="0" smtClean="0"/>
              <a:t>Open </a:t>
            </a:r>
            <a:r>
              <a:rPr lang="en-US" b="1" dirty="0" smtClean="0"/>
              <a:t>M5-C3-S7-HCRecipe.docx</a:t>
            </a:r>
            <a:r>
              <a:rPr lang="en-US" dirty="0" smtClean="0"/>
              <a:t>, the student data file, and save the file as </a:t>
            </a:r>
            <a:r>
              <a:rPr lang="en-US" b="1" dirty="0" smtClean="0"/>
              <a:t>M5-C3-S7-HCRecipe</a:t>
            </a:r>
            <a:r>
              <a:rPr lang="en-US" dirty="0" smtClean="0"/>
              <a:t> in your Module 5 working folder.</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31</a:t>
            </a:fld>
            <a:endParaRPr lang="en-US"/>
          </a:p>
        </p:txBody>
      </p:sp>
    </p:spTree>
    <p:extLst>
      <p:ext uri="{BB962C8B-B14F-4D97-AF65-F5344CB8AC3E}">
        <p14:creationId xmlns:p14="http://schemas.microsoft.com/office/powerpoint/2010/main" val="3902647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Using</a:t>
            </a:r>
            <a:r>
              <a:rPr lang="en-US" b="1" dirty="0" smtClean="0"/>
              <a:t> M5-C3-S7-HCRecipe.docx</a:t>
            </a:r>
            <a:r>
              <a:rPr lang="en-US" b="0" dirty="0" smtClean="0"/>
              <a:t>,</a:t>
            </a:r>
            <a:r>
              <a:rPr lang="en-US" b="1" dirty="0" smtClean="0"/>
              <a:t> </a:t>
            </a:r>
            <a:r>
              <a:rPr lang="en-US" b="0" dirty="0" smtClean="0"/>
              <a:t>a shape has been selected from the Shapes</a:t>
            </a:r>
            <a:r>
              <a:rPr lang="en-US" b="0" baseline="0" dirty="0" smtClean="0"/>
              <a:t> button on the Insert tab.</a:t>
            </a: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Another Way:</a:t>
            </a:r>
            <a:r>
              <a:rPr lang="en-US" sz="1200" b="0" i="0" u="none" strike="noStrike" kern="1200" baseline="0" dirty="0" smtClean="0">
                <a:solidFill>
                  <a:schemeClr val="tx1"/>
                </a:solidFill>
                <a:latin typeface="+mn-lt"/>
                <a:ea typeface="+mn-ea"/>
                <a:cs typeface="+mn-cs"/>
              </a:rPr>
              <a:t> Right-click an object and choose </a:t>
            </a:r>
            <a:r>
              <a:rPr lang="en-US" sz="1200" b="0" i="1" u="none" strike="noStrike" kern="1200" baseline="0" dirty="0" smtClean="0">
                <a:solidFill>
                  <a:schemeClr val="tx1"/>
                </a:solidFill>
                <a:latin typeface="+mn-lt"/>
                <a:ea typeface="+mn-ea"/>
                <a:cs typeface="+mn-cs"/>
              </a:rPr>
              <a:t>Format AutoShape</a:t>
            </a:r>
            <a:r>
              <a:rPr lang="en-US" sz="1200" b="0" i="0" u="none" strike="noStrike" kern="1200" baseline="0" dirty="0" smtClean="0">
                <a:solidFill>
                  <a:schemeClr val="tx1"/>
                </a:solidFill>
                <a:latin typeface="+mn-lt"/>
                <a:ea typeface="+mn-ea"/>
                <a:cs typeface="+mn-cs"/>
              </a:rPr>
              <a:t> to choose a fill color from the Format AutoShape dialog box.</a:t>
            </a:r>
            <a:endParaRPr lang="en-US" i="0"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32</a:t>
            </a:fld>
            <a:endParaRPr lang="en-US"/>
          </a:p>
        </p:txBody>
      </p:sp>
    </p:spTree>
    <p:extLst>
      <p:ext uri="{BB962C8B-B14F-4D97-AF65-F5344CB8AC3E}">
        <p14:creationId xmlns:p14="http://schemas.microsoft.com/office/powerpoint/2010/main" val="2565615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tint val="75000"/>
                  </a:prstClr>
                </a:solidFill>
              </a:rPr>
              <a:t>Use the SmartArt feature in the Illustrations group in the Insert tab to insert certain types of diagrams, such as an organizational chart or pyramid diagram. Once you have drawn a SmartArt object, you can click in individual elements of the diagram and enter</a:t>
            </a:r>
            <a:r>
              <a:rPr lang="en-US" sz="1200" baseline="0" dirty="0" smtClean="0">
                <a:solidFill>
                  <a:prstClr val="black">
                    <a:tint val="75000"/>
                  </a:prstClr>
                </a:solidFill>
              </a:rPr>
              <a:t> </a:t>
            </a:r>
            <a:r>
              <a:rPr lang="en-US" sz="1200" dirty="0" smtClean="0">
                <a:solidFill>
                  <a:prstClr val="black">
                    <a:tint val="75000"/>
                  </a:prstClr>
                </a:solidFill>
              </a:rPr>
              <a:t>text labels</a:t>
            </a:r>
            <a:r>
              <a:rPr lang="en-US" dirty="0" smtClean="0"/>
              <a:t>.</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33</a:t>
            </a:fld>
            <a:endParaRPr lang="en-US"/>
          </a:p>
        </p:txBody>
      </p:sp>
    </p:spTree>
    <p:extLst>
      <p:ext uri="{BB962C8B-B14F-4D97-AF65-F5344CB8AC3E}">
        <p14:creationId xmlns:p14="http://schemas.microsoft.com/office/powerpoint/2010/main" val="1502185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provides a rich repository of illustrations, pictures, and audio and video clips for use in your documents. These items can help you pack a design punch with very little effort. You use the Clip Art task pane to locate and insert objects installed with the Office program and from Office.com.</a:t>
            </a:r>
          </a:p>
        </p:txBody>
      </p:sp>
      <p:sp>
        <p:nvSpPr>
          <p:cNvPr id="4" name="Slide Number Placeholder 3"/>
          <p:cNvSpPr>
            <a:spLocks noGrp="1"/>
          </p:cNvSpPr>
          <p:nvPr>
            <p:ph type="sldNum" sz="quarter" idx="10"/>
          </p:nvPr>
        </p:nvSpPr>
        <p:spPr/>
        <p:txBody>
          <a:bodyPr/>
          <a:lstStyle/>
          <a:p>
            <a:fld id="{B4433C29-BBFA-4973-B8FA-B0117DD0421E}" type="slidenum">
              <a:rPr lang="en-US" smtClean="0"/>
              <a:pPr/>
              <a:t>34</a:t>
            </a:fld>
            <a:endParaRPr lang="en-US"/>
          </a:p>
        </p:txBody>
      </p:sp>
    </p:spTree>
    <p:extLst>
      <p:ext uri="{BB962C8B-B14F-4D97-AF65-F5344CB8AC3E}">
        <p14:creationId xmlns:p14="http://schemas.microsoft.com/office/powerpoint/2010/main" val="808454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you see the</a:t>
            </a:r>
            <a:r>
              <a:rPr lang="en-US" dirty="0" smtClean="0"/>
              <a:t> </a:t>
            </a:r>
            <a:r>
              <a:rPr lang="en-US" b="1" dirty="0" smtClean="0"/>
              <a:t>M5-C3-S7-HCRecipe.docx</a:t>
            </a:r>
            <a:r>
              <a:rPr lang="en-US" b="0" baseline="0" dirty="0" smtClean="0"/>
              <a:t> document with the Clip Art button selected. Make sure there is a check mark in the </a:t>
            </a:r>
            <a:r>
              <a:rPr lang="en-US" b="0" i="1" baseline="0" dirty="0" smtClean="0"/>
              <a:t>Include Office.com content</a:t>
            </a:r>
            <a:r>
              <a:rPr lang="en-US" b="0" baseline="0" dirty="0" smtClean="0"/>
              <a:t> check box and click the Go button to see the clip art images. Click the image to insert it in your document.</a:t>
            </a:r>
            <a:r>
              <a:rPr lang="en-US" dirty="0" smtClean="0"/>
              <a:t> </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4433C29-BBFA-4973-B8FA-B0117DD0421E}" type="slidenum">
              <a:rPr lang="en-US" smtClean="0"/>
              <a:pPr/>
              <a:t>35</a:t>
            </a:fld>
            <a:endParaRPr lang="en-US"/>
          </a:p>
        </p:txBody>
      </p:sp>
    </p:spTree>
    <p:extLst>
      <p:ext uri="{BB962C8B-B14F-4D97-AF65-F5344CB8AC3E}">
        <p14:creationId xmlns:p14="http://schemas.microsoft.com/office/powerpoint/2010/main" val="1010344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documents can benefit from these clips if they will be published online where viewers can click on links to play audio and video content. </a:t>
            </a:r>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36</a:t>
            </a:fld>
            <a:endParaRPr lang="en-US"/>
          </a:p>
        </p:txBody>
      </p:sp>
    </p:spTree>
    <p:extLst>
      <p:ext uri="{BB962C8B-B14F-4D97-AF65-F5344CB8AC3E}">
        <p14:creationId xmlns:p14="http://schemas.microsoft.com/office/powerpoint/2010/main" val="1758972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Objects do not always appear in a size that suits your document. You can easily resize graphic objects by using the handles located in each corner or along the sides of the selected object. If you need to maintain the object’s original proportions, resize by dragging a corner handle. If you don’t want to retain the object’s original proportions, resize the image by dragging a side handle. </a:t>
            </a:r>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37</a:t>
            </a:fld>
            <a:endParaRPr lang="en-US"/>
          </a:p>
        </p:txBody>
      </p:sp>
    </p:spTree>
    <p:extLst>
      <p:ext uri="{BB962C8B-B14F-4D97-AF65-F5344CB8AC3E}">
        <p14:creationId xmlns:p14="http://schemas.microsoft.com/office/powerpoint/2010/main" val="1479212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a:t>
            </a:r>
            <a:r>
              <a:rPr lang="en-US" b="1" dirty="0" smtClean="0"/>
              <a:t>M5-C3-S8-HCRecipe.docx</a:t>
            </a:r>
            <a:r>
              <a:rPr lang="en-US" dirty="0" smtClean="0"/>
              <a:t>, you can resize the object by clicking and dragging</a:t>
            </a:r>
            <a:r>
              <a:rPr lang="en-US" baseline="0" dirty="0" smtClean="0"/>
              <a:t> one of the corner or side handles. Use the alignment buttons in the Paragraph group on the Home tab to align the object on the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Another Way:</a:t>
            </a:r>
            <a:r>
              <a:rPr lang="en-US" sz="1200" b="0" i="0" u="none" strike="noStrike" kern="1200" baseline="0" dirty="0" smtClean="0">
                <a:solidFill>
                  <a:schemeClr val="tx1"/>
                </a:solidFill>
                <a:latin typeface="+mn-lt"/>
                <a:ea typeface="+mn-ea"/>
                <a:cs typeface="+mn-cs"/>
              </a:rPr>
              <a:t> Right-click the object and select </a:t>
            </a:r>
            <a:r>
              <a:rPr lang="en-US" sz="1200" b="0" i="1" u="none" strike="noStrike" kern="1200" baseline="0" dirty="0" smtClean="0">
                <a:solidFill>
                  <a:schemeClr val="tx1"/>
                </a:solidFill>
                <a:latin typeface="+mn-lt"/>
                <a:ea typeface="+mn-ea"/>
                <a:cs typeface="+mn-cs"/>
              </a:rPr>
              <a:t>Format Picture</a:t>
            </a:r>
            <a:r>
              <a:rPr lang="en-US" sz="1200" b="0" i="0" u="none" strike="noStrike" kern="1200" baseline="0" dirty="0" smtClean="0">
                <a:solidFill>
                  <a:schemeClr val="tx1"/>
                </a:solidFill>
                <a:latin typeface="+mn-lt"/>
                <a:ea typeface="+mn-ea"/>
                <a:cs typeface="+mn-cs"/>
              </a:rPr>
              <a:t>. Change the settings in the </a:t>
            </a:r>
            <a:r>
              <a:rPr lang="en-US" sz="1200" b="0" i="1" u="none" strike="noStrike" kern="1200" baseline="0" dirty="0" smtClean="0">
                <a:solidFill>
                  <a:schemeClr val="tx1"/>
                </a:solidFill>
                <a:latin typeface="+mn-lt"/>
                <a:ea typeface="+mn-ea"/>
                <a:cs typeface="+mn-cs"/>
              </a:rPr>
              <a:t>Height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Width </a:t>
            </a:r>
            <a:r>
              <a:rPr lang="en-US" sz="1200" b="0" i="0" u="none" strike="noStrike" kern="1200" baseline="0" dirty="0" smtClean="0">
                <a:solidFill>
                  <a:schemeClr val="tx1"/>
                </a:solidFill>
                <a:latin typeface="+mn-lt"/>
                <a:ea typeface="+mn-ea"/>
                <a:cs typeface="+mn-cs"/>
              </a:rPr>
              <a:t>fields in the </a:t>
            </a:r>
            <a:r>
              <a:rPr lang="en-US" sz="1200" b="0" i="1" u="none" strike="noStrike" kern="1200" baseline="0" dirty="0" smtClean="0">
                <a:solidFill>
                  <a:schemeClr val="tx1"/>
                </a:solidFill>
                <a:latin typeface="+mn-lt"/>
                <a:ea typeface="+mn-ea"/>
                <a:cs typeface="+mn-cs"/>
              </a:rPr>
              <a:t>Crop </a:t>
            </a:r>
            <a:r>
              <a:rPr lang="en-US" sz="1200" b="0" i="0" u="none" strike="noStrike" kern="1200" baseline="0" dirty="0" smtClean="0">
                <a:solidFill>
                  <a:schemeClr val="tx1"/>
                </a:solidFill>
                <a:latin typeface="+mn-lt"/>
                <a:ea typeface="+mn-ea"/>
                <a:cs typeface="+mn-cs"/>
              </a:rPr>
              <a:t>section to half of the original number values. </a:t>
            </a:r>
            <a:endParaRPr lang="en-US" dirty="0" smtClean="0"/>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38</a:t>
            </a:fld>
            <a:endParaRPr lang="en-US"/>
          </a:p>
        </p:txBody>
      </p:sp>
    </p:spTree>
    <p:extLst>
      <p:ext uri="{BB962C8B-B14F-4D97-AF65-F5344CB8AC3E}">
        <p14:creationId xmlns:p14="http://schemas.microsoft.com/office/powerpoint/2010/main" val="3754451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tint val="75000"/>
                  </a:prstClr>
                </a:solidFill>
              </a:rPr>
              <a:t>When you place an object in a document, the object is by default set off, or separated, from the text. Thus, you may have text above and below the object, but not next to or behind it.  To adjust how the object and text are arranged, select the picture, then click the Wrap Text button in the Arrange group on the Picture Tools Format tab.  In this drop-down menu you have many arrangement options such as placing the picture behind the text, in front of the text, or in line with the text.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39</a:t>
            </a:fld>
            <a:endParaRPr lang="en-US"/>
          </a:p>
        </p:txBody>
      </p:sp>
    </p:spTree>
    <p:extLst>
      <p:ext uri="{BB962C8B-B14F-4D97-AF65-F5344CB8AC3E}">
        <p14:creationId xmlns:p14="http://schemas.microsoft.com/office/powerpoint/2010/main" val="265204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In this chapter, you will also learn how to build tables and insert and manipulate objects.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89761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objects will contribute more clearly to your document’s message if they are rotated from their original orientation, either to fit with your page design and with other objects or to suggest a relationship between objects.  You can also rotate an object to suggest movement. It is easy to rotate objects by using the rotation handle, which displays as a green circle above a selected object. </a:t>
            </a:r>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40</a:t>
            </a:fld>
            <a:endParaRPr lang="en-US"/>
          </a:p>
        </p:txBody>
      </p:sp>
    </p:spTree>
    <p:extLst>
      <p:ext uri="{BB962C8B-B14F-4D97-AF65-F5344CB8AC3E}">
        <p14:creationId xmlns:p14="http://schemas.microsoft.com/office/powerpoint/2010/main" val="2791866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document (</a:t>
            </a:r>
            <a:r>
              <a:rPr lang="en-US" b="1" dirty="0" smtClean="0"/>
              <a:t>M5-C3-S9-HCRecipe.docx</a:t>
            </a:r>
            <a:r>
              <a:rPr lang="en-US" b="0" dirty="0" smtClean="0"/>
              <a:t>)</a:t>
            </a:r>
            <a:r>
              <a:rPr lang="en-US" dirty="0" smtClean="0"/>
              <a:t>, the saucepan is inserted as if it’s sitting flat on a stove. However, rotating it to bring the handle upward suggests that you are pouring the contents into cups, which is the result described in the recipe text. </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Another way: </a:t>
            </a:r>
            <a:r>
              <a:rPr lang="en-US" sz="1200" b="0" i="0" u="none" strike="noStrike" kern="1200" baseline="0" dirty="0" smtClean="0">
                <a:solidFill>
                  <a:schemeClr val="tx1"/>
                </a:solidFill>
                <a:latin typeface="+mn-lt"/>
                <a:ea typeface="+mn-ea"/>
                <a:cs typeface="+mn-cs"/>
              </a:rPr>
              <a:t>Select an object and click the Rotate button in the Arrange group on the Picture Tools Format tab.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Tip:</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Rotating the object in this way may cause it to jump to the next page. You can fix or prevent this by either deleting any extra spacing before the object or resizing the object to be smaller. </a:t>
            </a:r>
            <a:endParaRPr lang="en-US" i="0"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41</a:t>
            </a:fld>
            <a:endParaRPr lang="en-US"/>
          </a:p>
        </p:txBody>
      </p:sp>
    </p:spTree>
    <p:extLst>
      <p:ext uri="{BB962C8B-B14F-4D97-AF65-F5344CB8AC3E}">
        <p14:creationId xmlns:p14="http://schemas.microsoft.com/office/powerpoint/2010/main" val="602675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the WordArt button in the Text group on the Home tab and select a WordArt style to insert a text box that reads </a:t>
            </a:r>
            <a:r>
              <a:rPr lang="en-US" i="1" dirty="0" smtClean="0"/>
              <a:t>Your text here</a:t>
            </a:r>
            <a:r>
              <a:rPr lang="en-US" dirty="0" smtClean="0"/>
              <a:t>. Select the placeholder text and type to customize the text. Make further formatting changes to the WordArt text by clicking options in the Drawing Tools Format tab, which is available when the WordArt object is active.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the answer will appear. Continue repeating these steps for all four questions in order. When complete, click the Next Slide button.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43</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 is a summary of the Word </a:t>
            </a:r>
            <a:r>
              <a:rPr lang="en-US" sz="1200" b="0" i="0" u="none" strike="noStrike" kern="1200" baseline="0" smtClean="0">
                <a:solidFill>
                  <a:schemeClr val="tx1"/>
                </a:solidFill>
                <a:latin typeface="+mn-lt"/>
                <a:ea typeface="+mn-ea"/>
                <a:cs typeface="+mn-cs"/>
              </a:rPr>
              <a:t>Chapter 3 </a:t>
            </a:r>
            <a:r>
              <a:rPr lang="en-US" sz="1200" b="0" i="0" u="none" strike="noStrike" kern="1200" baseline="0" dirty="0" smtClean="0">
                <a:solidFill>
                  <a:schemeClr val="tx1"/>
                </a:solidFill>
                <a:latin typeface="+mn-lt"/>
                <a:ea typeface="+mn-ea"/>
                <a:cs typeface="+mn-cs"/>
              </a:rPr>
              <a:t>tasks.</a:t>
            </a:r>
            <a:endParaRPr lang="en-US" dirty="0" smtClean="0"/>
          </a:p>
          <a:p>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44</a:t>
            </a:fld>
            <a:endParaRPr lang="en-US"/>
          </a:p>
        </p:txBody>
      </p:sp>
    </p:spTree>
    <p:extLst>
      <p:ext uri="{BB962C8B-B14F-4D97-AF65-F5344CB8AC3E}">
        <p14:creationId xmlns:p14="http://schemas.microsoft.com/office/powerpoint/2010/main" val="266215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are helping to organize an open house to celebrate The Chocolate Museum’s 10th year in operation. The Museum will give each guest a small tote bag containing a pad and pen stamped with the Museum’s logo, a bar of chocolate from a local chocolate company, and a recipe for Mexican Hot Chocolate. Your boss has asked you to create the recipe document, including a table of ingredients, fun illustrations and pictures of hot chocolate, and recipe instructions.</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5</a:t>
            </a:fld>
            <a:endParaRPr lang="en-US"/>
          </a:p>
        </p:txBody>
      </p:sp>
    </p:spTree>
    <p:extLst>
      <p:ext uri="{BB962C8B-B14F-4D97-AF65-F5344CB8AC3E}">
        <p14:creationId xmlns:p14="http://schemas.microsoft.com/office/powerpoint/2010/main" val="196177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Tables use columns and rows to help organize sets of information and show relationships among separate pieces of information. For example, imagine a table used to compare the nutritional information for types of snacks. The first column of the table lists the name of each snack. The second column lists the quantity of calories in each snack. The third column lists the quantity of carbohydrates in each snack. The fourth column lists the quantity of fats in each snack. By reading down the table’s columns you could compare the nutritional ingredients of each type of snack, and might use that information to help you select which snack to eat.  </a:t>
            </a:r>
          </a:p>
        </p:txBody>
      </p:sp>
      <p:sp>
        <p:nvSpPr>
          <p:cNvPr id="4" name="Slide Number Placeholder 3"/>
          <p:cNvSpPr>
            <a:spLocks noGrp="1"/>
          </p:cNvSpPr>
          <p:nvPr>
            <p:ph type="sldNum" sz="quarter" idx="10"/>
          </p:nvPr>
        </p:nvSpPr>
        <p:spPr/>
        <p:txBody>
          <a:bodyPr/>
          <a:lstStyle/>
          <a:p>
            <a:fld id="{B4433C29-BBFA-4973-B8FA-B0117DD0421E}" type="slidenum">
              <a:rPr lang="en-US" smtClean="0"/>
              <a:pPr/>
              <a:t>6</a:t>
            </a:fld>
            <a:endParaRPr lang="en-US"/>
          </a:p>
        </p:txBody>
      </p:sp>
    </p:spTree>
    <p:extLst>
      <p:ext uri="{BB962C8B-B14F-4D97-AF65-F5344CB8AC3E}">
        <p14:creationId xmlns:p14="http://schemas.microsoft.com/office/powerpoint/2010/main" val="175613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In this skill,  y</a:t>
            </a:r>
            <a:r>
              <a:rPr lang="en-US" sz="1200" dirty="0" smtClean="0"/>
              <a:t>ou will use </a:t>
            </a:r>
            <a:r>
              <a:rPr lang="en-US" sz="1200" b="1" dirty="0" smtClean="0"/>
              <a:t>M5-C3-S1-HCRecipe.docx </a:t>
            </a:r>
            <a:r>
              <a:rPr lang="en-US" sz="1200" b="0" dirty="0" smtClean="0"/>
              <a:t>to</a:t>
            </a:r>
            <a:r>
              <a:rPr lang="en-US" sz="1200" b="1" dirty="0" smtClean="0"/>
              <a:t> </a:t>
            </a:r>
            <a:r>
              <a:rPr lang="en-US" sz="1200" dirty="0" smtClean="0"/>
              <a:t>create a table to list</a:t>
            </a:r>
            <a:r>
              <a:rPr lang="en-US" sz="1200" baseline="0" dirty="0" smtClean="0"/>
              <a:t> t</a:t>
            </a:r>
            <a:r>
              <a:rPr lang="en-US" sz="1200" dirty="0" smtClean="0"/>
              <a:t>he amounts of each recipe ingredient in the first column and the type of ingredient in the second column. </a:t>
            </a:r>
            <a:r>
              <a:rPr lang="en-US" dirty="0" smtClean="0"/>
              <a:t>Click in</a:t>
            </a:r>
            <a:r>
              <a:rPr lang="en-US" baseline="0" dirty="0" smtClean="0"/>
              <a:t> the blank line between the words </a:t>
            </a:r>
            <a:r>
              <a:rPr lang="en-US" i="1" baseline="0" dirty="0" smtClean="0"/>
              <a:t>Ingredients</a:t>
            </a:r>
            <a:r>
              <a:rPr lang="en-US" baseline="0" dirty="0" smtClean="0"/>
              <a:t> and </a:t>
            </a:r>
            <a:r>
              <a:rPr lang="en-US" i="1" baseline="0" dirty="0" smtClean="0"/>
              <a:t>Steps. </a:t>
            </a:r>
            <a:r>
              <a:rPr lang="en-US" baseline="0" dirty="0" smtClean="0"/>
              <a:t>T</a:t>
            </a:r>
            <a:r>
              <a:rPr lang="en-US" dirty="0" smtClean="0"/>
              <a:t>he insertion point will</a:t>
            </a:r>
            <a:r>
              <a:rPr lang="en-US" baseline="0" dirty="0" smtClean="0"/>
              <a:t> be</a:t>
            </a:r>
            <a:r>
              <a:rPr lang="en-US" dirty="0" smtClean="0"/>
              <a:t> resting where you</a:t>
            </a:r>
            <a:r>
              <a:rPr lang="en-US" baseline="0" dirty="0" smtClean="0"/>
              <a:t> want</a:t>
            </a:r>
            <a:r>
              <a:rPr lang="en-US" dirty="0" smtClean="0"/>
              <a:t> the table to be inserted. </a:t>
            </a:r>
          </a:p>
          <a:p>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Another Way: </a:t>
            </a:r>
            <a:r>
              <a:rPr lang="en-US" sz="1200" b="0" i="0" u="none" strike="noStrike" kern="1200" baseline="0" dirty="0" smtClean="0">
                <a:solidFill>
                  <a:schemeClr val="tx1"/>
                </a:solidFill>
                <a:latin typeface="+mn-lt"/>
                <a:ea typeface="+mn-ea"/>
                <a:cs typeface="+mn-cs"/>
              </a:rPr>
              <a:t>You can also click the boxes that appear in order to insert a table containing up to eight rows and columns.</a:t>
            </a:r>
            <a:endParaRPr lang="en-US" b="0"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7</a:t>
            </a:fld>
            <a:endParaRPr lang="en-US"/>
          </a:p>
        </p:txBody>
      </p:sp>
    </p:spTree>
    <p:extLst>
      <p:ext uri="{BB962C8B-B14F-4D97-AF65-F5344CB8AC3E}">
        <p14:creationId xmlns:p14="http://schemas.microsoft.com/office/powerpoint/2010/main" val="271773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Enter the desired number in to the Number of columns field and the Number of rows field. Click the OK button to create the table in your document.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Another Way: </a:t>
            </a:r>
            <a:r>
              <a:rPr lang="en-US" sz="1200" b="0" i="0" u="none" strike="noStrike" kern="1200" baseline="0" dirty="0" smtClean="0">
                <a:solidFill>
                  <a:schemeClr val="tx1"/>
                </a:solidFill>
                <a:latin typeface="+mn-lt"/>
                <a:ea typeface="+mn-ea"/>
                <a:cs typeface="+mn-cs"/>
              </a:rPr>
              <a:t>Click the arrows on the right side of each of the number fields to change the number of rows and columns.</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8</a:t>
            </a:fld>
            <a:endParaRPr lang="en-US"/>
          </a:p>
        </p:txBody>
      </p:sp>
    </p:spTree>
    <p:extLst>
      <p:ext uri="{BB962C8B-B14F-4D97-AF65-F5344CB8AC3E}">
        <p14:creationId xmlns:p14="http://schemas.microsoft.com/office/powerpoint/2010/main" val="230532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tint val="75000"/>
                  </a:schemeClr>
                </a:solidFill>
              </a:rPr>
              <a:t>You can access Quick Tables from the Table button in the Insert tab. Quick Tables includes common table styles that you might find useful, such as two column lists or calendars. </a:t>
            </a:r>
            <a:endParaRPr lang="en-US" dirty="0"/>
          </a:p>
        </p:txBody>
      </p:sp>
      <p:sp>
        <p:nvSpPr>
          <p:cNvPr id="4" name="Slide Number Placeholder 3"/>
          <p:cNvSpPr>
            <a:spLocks noGrp="1"/>
          </p:cNvSpPr>
          <p:nvPr>
            <p:ph type="sldNum" sz="quarter" idx="10"/>
          </p:nvPr>
        </p:nvSpPr>
        <p:spPr/>
        <p:txBody>
          <a:bodyPr/>
          <a:lstStyle/>
          <a:p>
            <a:fld id="{B4433C29-BBFA-4973-B8FA-B0117DD0421E}" type="slidenum">
              <a:rPr lang="en-US" smtClean="0"/>
              <a:pPr/>
              <a:t>9</a:t>
            </a:fld>
            <a:endParaRPr lang="en-US"/>
          </a:p>
        </p:txBody>
      </p:sp>
    </p:spTree>
    <p:extLst>
      <p:ext uri="{BB962C8B-B14F-4D97-AF65-F5344CB8AC3E}">
        <p14:creationId xmlns:p14="http://schemas.microsoft.com/office/powerpoint/2010/main" val="241234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255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9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97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128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481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0506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094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997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7426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216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3542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7708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322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1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2351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80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70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9209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381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27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435239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 © Paradigm Publishing, Inc. </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914542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5</a:t>
            </a:r>
            <a:endParaRPr lang="en-US" sz="4500" b="1" dirty="0">
              <a:solidFill>
                <a:schemeClr val="bg1"/>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smtClean="0"/>
              <a:t>Microsoft Word 2010</a:t>
            </a:r>
            <a:endParaRPr lang="en-US" dirty="0"/>
          </a:p>
        </p:txBody>
      </p:sp>
      <p:sp>
        <p:nvSpPr>
          <p:cNvPr id="3" name="Content Placeholder 2"/>
          <p:cNvSpPr>
            <a:spLocks noGrp="1"/>
          </p:cNvSpPr>
          <p:nvPr>
            <p:ph idx="1"/>
          </p:nvPr>
        </p:nvSpPr>
        <p:spPr>
          <a:xfrm>
            <a:off x="725213" y="1820916"/>
            <a:ext cx="7961585" cy="4525963"/>
          </a:xfrm>
        </p:spPr>
        <p:txBody>
          <a:bodyPr/>
          <a:lstStyle/>
          <a:p>
            <a:pPr marL="0" indent="0">
              <a:buNone/>
            </a:pPr>
            <a:r>
              <a:rPr lang="en-US" dirty="0" smtClean="0"/>
              <a:t>Chapter 1: Creating Documents</a:t>
            </a:r>
          </a:p>
          <a:p>
            <a:pPr marL="0" indent="0">
              <a:buNone/>
            </a:pPr>
            <a:r>
              <a:rPr lang="en-US" dirty="0" smtClean="0"/>
              <a:t>Chapter 2: Formatting Documents</a:t>
            </a:r>
          </a:p>
          <a:p>
            <a:pPr marL="0" indent="0">
              <a:buNone/>
            </a:pPr>
            <a:r>
              <a:rPr lang="en-US" dirty="0" smtClean="0"/>
              <a:t>Chapter 3: Working with Tables and Objects</a:t>
            </a:r>
          </a:p>
          <a:p>
            <a:pPr marL="0" indent="0">
              <a:buNone/>
            </a:pPr>
            <a:r>
              <a:rPr lang="en-US" dirty="0" smtClean="0"/>
              <a:t>Chapter 4: Polishing and Publishing Your 							Documents</a:t>
            </a:r>
            <a:endParaRPr lang="en-US" dirty="0"/>
          </a:p>
        </p:txBody>
      </p:sp>
      <p:sp>
        <p:nvSpPr>
          <p:cNvPr id="9" name="Date Placeholder 8"/>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C1881F87-F1D1-4E82-B161-792A900F0BBC}"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053469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Skill 2: Convert Text to </a:t>
            </a:r>
            <a:r>
              <a:rPr lang="en-US" sz="3600" dirty="0" smtClean="0"/>
              <a:t>Tables</a:t>
            </a:r>
            <a:endParaRPr lang="en-US" sz="3600" dirty="0"/>
          </a:p>
        </p:txBody>
      </p:sp>
      <p:sp>
        <p:nvSpPr>
          <p:cNvPr id="4" name="Rectangle 3"/>
          <p:cNvSpPr/>
          <p:nvPr/>
        </p:nvSpPr>
        <p:spPr>
          <a:xfrm>
            <a:off x="463062" y="1752600"/>
            <a:ext cx="8229600" cy="4524315"/>
          </a:xfrm>
          <a:prstGeom prst="rect">
            <a:avLst/>
          </a:prstGeom>
        </p:spPr>
        <p:txBody>
          <a:bodyPr wrap="square">
            <a:spAutoFit/>
          </a:bodyPr>
          <a:lstStyle/>
          <a:p>
            <a:pPr marL="457200" indent="-457200">
              <a:buFont typeface="Arial" pitchFamily="34" charset="0"/>
              <a:buChar char="•"/>
            </a:pPr>
            <a:r>
              <a:rPr lang="en-US" sz="3200" dirty="0" smtClean="0"/>
              <a:t>Select the text to be converted. </a:t>
            </a:r>
          </a:p>
          <a:p>
            <a:pPr marL="457200" indent="-457200">
              <a:buFont typeface="Arial" pitchFamily="34" charset="0"/>
              <a:buChar char="•"/>
            </a:pPr>
            <a:r>
              <a:rPr lang="en-US" sz="3200" dirty="0" smtClean="0"/>
              <a:t>Click the Insert tab and then click the Table button.</a:t>
            </a:r>
          </a:p>
          <a:p>
            <a:pPr marL="457200" indent="-457200">
              <a:buFont typeface="Arial" pitchFamily="34" charset="0"/>
              <a:buChar char="•"/>
            </a:pPr>
            <a:r>
              <a:rPr lang="en-US" sz="3200" dirty="0" smtClean="0"/>
              <a:t>Click </a:t>
            </a:r>
            <a:r>
              <a:rPr lang="en-US" sz="3200" i="1" dirty="0" smtClean="0"/>
              <a:t>Convert Text to Table</a:t>
            </a:r>
            <a:r>
              <a:rPr lang="en-US" sz="3200" dirty="0" smtClean="0"/>
              <a:t>.</a:t>
            </a:r>
          </a:p>
          <a:p>
            <a:pPr marL="457200" indent="-457200">
              <a:buFont typeface="Arial" pitchFamily="34" charset="0"/>
              <a:buChar char="•"/>
            </a:pPr>
            <a:r>
              <a:rPr lang="en-US" sz="3200" dirty="0" smtClean="0"/>
              <a:t>In the Convert Text to Table dialog box, be sure that the correct option is selected under the </a:t>
            </a:r>
            <a:r>
              <a:rPr lang="en-US" sz="3200" i="1" dirty="0" smtClean="0"/>
              <a:t>Separate text at </a:t>
            </a:r>
            <a:r>
              <a:rPr lang="en-US" sz="3200" dirty="0" smtClean="0"/>
              <a:t>section.</a:t>
            </a:r>
          </a:p>
          <a:p>
            <a:pPr marL="457200" indent="-457200">
              <a:buFont typeface="Arial" pitchFamily="34" charset="0"/>
              <a:buChar char="•"/>
            </a:pPr>
            <a:r>
              <a:rPr lang="en-US" sz="3200" dirty="0" smtClean="0"/>
              <a:t>Click OK.</a:t>
            </a:r>
          </a:p>
          <a:p>
            <a:pPr marL="457200" indent="-457200">
              <a:buFont typeface="Arial" pitchFamily="34" charset="0"/>
              <a:buChar char="•"/>
            </a:pPr>
            <a:r>
              <a:rPr lang="en-US" sz="3200" dirty="0" smtClean="0"/>
              <a:t>Save the file</a:t>
            </a:r>
            <a:r>
              <a:rPr lang="en-US" sz="2900" dirty="0" smtClean="0"/>
              <a:t>.</a:t>
            </a:r>
            <a:endParaRPr lang="en-US" sz="2900"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999418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ernie\Desktop\Ch 03 EMCP JPAG\WD3-Sk2-Fig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 y="0"/>
            <a:ext cx="9123921"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1 (Border and Accent Bar) 2"/>
          <p:cNvSpPr/>
          <p:nvPr/>
        </p:nvSpPr>
        <p:spPr>
          <a:xfrm>
            <a:off x="2286000" y="304800"/>
            <a:ext cx="2133600" cy="1066800"/>
          </a:xfrm>
          <a:prstGeom prst="accentBorderCallout1">
            <a:avLst>
              <a:gd name="adj1" fmla="val 18750"/>
              <a:gd name="adj2" fmla="val -8333"/>
              <a:gd name="adj3" fmla="val 38874"/>
              <a:gd name="adj4" fmla="val -487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dirty="0" smtClean="0"/>
              <a:t>. Click the Insert tab and then click the Table button.</a:t>
            </a:r>
            <a:endParaRPr lang="en-US" dirty="0"/>
          </a:p>
        </p:txBody>
      </p:sp>
      <p:sp>
        <p:nvSpPr>
          <p:cNvPr id="4" name="Line Callout 1 (Border and Accent Bar) 3"/>
          <p:cNvSpPr/>
          <p:nvPr/>
        </p:nvSpPr>
        <p:spPr>
          <a:xfrm>
            <a:off x="2590800" y="2164842"/>
            <a:ext cx="1524000" cy="918972"/>
          </a:xfrm>
          <a:prstGeom prst="accentBorderCallout1">
            <a:avLst>
              <a:gd name="adj1" fmla="val 18750"/>
              <a:gd name="adj2" fmla="val -8333"/>
              <a:gd name="adj3" fmla="val 80608"/>
              <a:gd name="adj4" fmla="val -329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r>
              <a:rPr lang="en-US" dirty="0" smtClean="0"/>
              <a:t>. Click Convert Text to Table.</a:t>
            </a:r>
            <a:endParaRPr lang="en-US" dirty="0"/>
          </a:p>
        </p:txBody>
      </p:sp>
      <p:sp>
        <p:nvSpPr>
          <p:cNvPr id="5" name="Line Callout 1 (Border and Accent Bar) 4"/>
          <p:cNvSpPr/>
          <p:nvPr/>
        </p:nvSpPr>
        <p:spPr>
          <a:xfrm>
            <a:off x="7162800" y="2510028"/>
            <a:ext cx="1371600" cy="1147572"/>
          </a:xfrm>
          <a:prstGeom prst="accentBorderCallout1">
            <a:avLst>
              <a:gd name="adj1" fmla="val 18750"/>
              <a:gd name="adj2" fmla="val -8333"/>
              <a:gd name="adj3" fmla="val 56192"/>
              <a:gd name="adj4" fmla="val -349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r>
              <a:rPr lang="en-US" dirty="0" smtClean="0"/>
              <a:t>. Select the text under the heading Steps.</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219413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5575" y="1331259"/>
            <a:ext cx="37528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Border and Accent Bar) 1"/>
          <p:cNvSpPr/>
          <p:nvPr/>
        </p:nvSpPr>
        <p:spPr>
          <a:xfrm>
            <a:off x="5029200" y="2971800"/>
            <a:ext cx="2514600" cy="1371600"/>
          </a:xfrm>
          <a:prstGeom prst="accentBorderCallout1">
            <a:avLst>
              <a:gd name="adj1" fmla="val 18750"/>
              <a:gd name="adj2" fmla="val -8333"/>
              <a:gd name="adj3" fmla="val 99533"/>
              <a:gd name="adj4" fmla="val -350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Make sure the correct option is selected under the Separate text at section.</a:t>
            </a:r>
            <a:endParaRPr lang="en-US" dirty="0"/>
          </a:p>
        </p:txBody>
      </p:sp>
      <p:sp>
        <p:nvSpPr>
          <p:cNvPr id="3" name="Line Callout 1 (Border and Accent Bar) 2"/>
          <p:cNvSpPr/>
          <p:nvPr/>
        </p:nvSpPr>
        <p:spPr>
          <a:xfrm>
            <a:off x="5257800" y="5714999"/>
            <a:ext cx="1524000" cy="457201"/>
          </a:xfrm>
          <a:prstGeom prst="accentBorderCallout1">
            <a:avLst>
              <a:gd name="adj1" fmla="val 18750"/>
              <a:gd name="adj2" fmla="val -8333"/>
              <a:gd name="adj3" fmla="val -7245"/>
              <a:gd name="adj4" fmla="val -367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Click OK.</a:t>
            </a:r>
            <a:endParaRPr lang="en-US" dirty="0"/>
          </a:p>
        </p:txBody>
      </p:sp>
      <p:sp>
        <p:nvSpPr>
          <p:cNvPr id="4" name="TextBox 3"/>
          <p:cNvSpPr txBox="1"/>
          <p:nvPr/>
        </p:nvSpPr>
        <p:spPr>
          <a:xfrm>
            <a:off x="1307123" y="304800"/>
            <a:ext cx="6400800" cy="769441"/>
          </a:xfrm>
          <a:prstGeom prst="rect">
            <a:avLst/>
          </a:prstGeom>
          <a:noFill/>
        </p:spPr>
        <p:txBody>
          <a:bodyPr wrap="square" rtlCol="0">
            <a:spAutoFit/>
          </a:bodyPr>
          <a:lstStyle/>
          <a:p>
            <a:pPr lvl="0" algn="ctr"/>
            <a:r>
              <a:rPr lang="en-US" sz="4400" dirty="0">
                <a:solidFill>
                  <a:prstClr val="black"/>
                </a:solidFill>
              </a:rPr>
              <a:t>The Insert Table Dialog Box</a:t>
            </a:r>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499518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Bernie\Desktop\Ch 03 EMCP JPAG\WD3-Sk3-NEW 10-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 y="0"/>
            <a:ext cx="9123921"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1 (Border and Accent Bar) 2"/>
          <p:cNvSpPr/>
          <p:nvPr/>
        </p:nvSpPr>
        <p:spPr>
          <a:xfrm>
            <a:off x="5638800" y="1220724"/>
            <a:ext cx="76200" cy="45719"/>
          </a:xfrm>
          <a:prstGeom prst="accentBorder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25402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8317" y="3429000"/>
            <a:ext cx="8243911" cy="275611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600" b="1" dirty="0">
                <a:solidFill>
                  <a:srgbClr val="0070C0"/>
                </a:solidFill>
              </a:rPr>
              <a:t>Converting a Table to Text </a:t>
            </a:r>
            <a:r>
              <a:rPr lang="en-US" sz="3600" b="1" dirty="0" smtClean="0">
                <a:solidFill>
                  <a:srgbClr val="0070C0"/>
                </a:solidFill>
              </a:rPr>
              <a:t> </a:t>
            </a:r>
            <a:r>
              <a:rPr lang="en-US" sz="3600" dirty="0" smtClean="0">
                <a:solidFill>
                  <a:prstClr val="black">
                    <a:tint val="75000"/>
                  </a:prstClr>
                </a:solidFill>
              </a:rPr>
              <a:t>You </a:t>
            </a:r>
            <a:r>
              <a:rPr lang="en-US" sz="3600" dirty="0">
                <a:solidFill>
                  <a:prstClr val="black">
                    <a:tint val="75000"/>
                  </a:prstClr>
                </a:solidFill>
              </a:rPr>
              <a:t>may also select the text in a table and convert it back to plain text. </a:t>
            </a:r>
            <a:endParaRPr lang="en-US" sz="3600" dirty="0"/>
          </a:p>
        </p:txBody>
      </p:sp>
      <p:pic>
        <p:nvPicPr>
          <p:cNvPr id="6" name="Picture 5" descr="taking-it-further.png"/>
          <p:cNvPicPr>
            <a:picLocks noChangeAspect="1"/>
          </p:cNvPicPr>
          <p:nvPr/>
        </p:nvPicPr>
        <p:blipFill>
          <a:blip r:embed="rId4" cstate="print"/>
          <a:stretch>
            <a:fillRect/>
          </a:stretch>
        </p:blipFill>
        <p:spPr>
          <a:xfrm>
            <a:off x="481764" y="2845526"/>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Skill 3: Change Page Orientation</a:t>
            </a:r>
          </a:p>
        </p:txBody>
      </p:sp>
      <p:sp>
        <p:nvSpPr>
          <p:cNvPr id="3" name="Rectangle 2"/>
          <p:cNvSpPr/>
          <p:nvPr/>
        </p:nvSpPr>
        <p:spPr>
          <a:xfrm>
            <a:off x="381000" y="1752600"/>
            <a:ext cx="8382000" cy="4524315"/>
          </a:xfrm>
          <a:prstGeom prst="rect">
            <a:avLst/>
          </a:prstGeom>
        </p:spPr>
        <p:txBody>
          <a:bodyPr wrap="square">
            <a:spAutoFit/>
          </a:bodyPr>
          <a:lstStyle/>
          <a:p>
            <a:pPr marL="571500" indent="-571500">
              <a:buFont typeface="Arial" pitchFamily="34" charset="0"/>
              <a:buChar char="•"/>
            </a:pPr>
            <a:r>
              <a:rPr lang="en-US" sz="3600" dirty="0" smtClean="0"/>
              <a:t>Click the Page Layout tab.</a:t>
            </a:r>
          </a:p>
          <a:p>
            <a:pPr marL="571500" indent="-571500">
              <a:buFont typeface="Arial" pitchFamily="34" charset="0"/>
              <a:buChar char="•"/>
            </a:pPr>
            <a:r>
              <a:rPr lang="en-US" sz="3600" dirty="0" smtClean="0"/>
              <a:t>Click the Orientation button in the Page Setup group.</a:t>
            </a:r>
          </a:p>
          <a:p>
            <a:pPr marL="571500" indent="-571500">
              <a:buFont typeface="Arial" pitchFamily="34" charset="0"/>
              <a:buChar char="•"/>
            </a:pPr>
            <a:r>
              <a:rPr lang="en-US" sz="3600" dirty="0" smtClean="0"/>
              <a:t>Click the appropriate orientation. The text in the document shifts to accommodate the margins of a new orientation. </a:t>
            </a:r>
          </a:p>
          <a:p>
            <a:pPr marL="571500" indent="-571500">
              <a:buFont typeface="Arial" pitchFamily="34" charset="0"/>
              <a:buChar char="•"/>
            </a:pPr>
            <a:r>
              <a:rPr lang="en-US" sz="3600" dirty="0" smtClean="0"/>
              <a:t>Save the file.</a:t>
            </a:r>
            <a:endParaRPr lang="en-US" sz="3600"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51003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Bernie\Desktop\Ch 03 EMCP JPAG\WD3-Sk3-NEW 10-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 y="0"/>
            <a:ext cx="9123921"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Border and Accent Bar) 1"/>
          <p:cNvSpPr/>
          <p:nvPr/>
        </p:nvSpPr>
        <p:spPr>
          <a:xfrm>
            <a:off x="2895600" y="381000"/>
            <a:ext cx="1905000" cy="885443"/>
          </a:xfrm>
          <a:prstGeom prst="accentBorderCallout1">
            <a:avLst>
              <a:gd name="adj1" fmla="val 18750"/>
              <a:gd name="adj2" fmla="val -8333"/>
              <a:gd name="adj3" fmla="val -1686"/>
              <a:gd name="adj4" fmla="val -567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Click the Page Layout tab.</a:t>
            </a:r>
            <a:endParaRPr lang="en-US" dirty="0"/>
          </a:p>
        </p:txBody>
      </p:sp>
      <p:sp>
        <p:nvSpPr>
          <p:cNvPr id="3" name="Line Callout 1 (Border and Accent Bar) 2"/>
          <p:cNvSpPr/>
          <p:nvPr/>
        </p:nvSpPr>
        <p:spPr>
          <a:xfrm>
            <a:off x="5638800" y="1220724"/>
            <a:ext cx="76200" cy="45719"/>
          </a:xfrm>
          <a:prstGeom prst="accentBorder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ine Callout 1 (Border and Accent Bar) 4"/>
          <p:cNvSpPr/>
          <p:nvPr/>
        </p:nvSpPr>
        <p:spPr>
          <a:xfrm>
            <a:off x="2743200" y="1676400"/>
            <a:ext cx="3200400" cy="914400"/>
          </a:xfrm>
          <a:prstGeom prst="accentBorderCallout1">
            <a:avLst>
              <a:gd name="adj1" fmla="val 18750"/>
              <a:gd name="adj2" fmla="val -8333"/>
              <a:gd name="adj3" fmla="val -101455"/>
              <a:gd name="adj4" fmla="val -380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the Orientation button in the Page Setup group.</a:t>
            </a:r>
            <a:endParaRPr lang="en-US" dirty="0"/>
          </a:p>
        </p:txBody>
      </p:sp>
      <p:sp>
        <p:nvSpPr>
          <p:cNvPr id="8" name="Date Placeholder 7"/>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068246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ernie\Desktop\Ch 03 EMCP JPAG\WD3-Sk4-Fig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8" y="35169"/>
            <a:ext cx="9185935" cy="636563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694552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838200" y="3429000"/>
            <a:ext cx="7391400" cy="24384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Fitting Text on a </a:t>
            </a:r>
            <a:r>
              <a:rPr lang="en-US" sz="3200" b="1" dirty="0" smtClean="0">
                <a:solidFill>
                  <a:srgbClr val="0070C0"/>
                </a:solidFill>
              </a:rPr>
              <a:t>Page  </a:t>
            </a:r>
            <a:r>
              <a:rPr lang="en-US" sz="3200" dirty="0" smtClean="0">
                <a:solidFill>
                  <a:prstClr val="black">
                    <a:tint val="75000"/>
                  </a:prstClr>
                </a:solidFill>
              </a:rPr>
              <a:t>You </a:t>
            </a:r>
            <a:r>
              <a:rPr lang="en-US" sz="3200" dirty="0">
                <a:solidFill>
                  <a:prstClr val="black">
                    <a:tint val="75000"/>
                  </a:prstClr>
                </a:solidFill>
              </a:rPr>
              <a:t>may also fit more text on a page by narrowing the margins in the </a:t>
            </a:r>
            <a:r>
              <a:rPr lang="en-US" sz="3200" dirty="0" smtClean="0">
                <a:solidFill>
                  <a:prstClr val="black">
                    <a:tint val="75000"/>
                  </a:prstClr>
                </a:solidFill>
              </a:rPr>
              <a:t>document.</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990599" y="2819400"/>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Skill </a:t>
            </a:r>
            <a:r>
              <a:rPr lang="en-US" dirty="0" smtClean="0"/>
              <a:t>4</a:t>
            </a:r>
            <a:r>
              <a:rPr lang="en-US" dirty="0"/>
              <a:t>: Insert a Row in a Table</a:t>
            </a:r>
          </a:p>
        </p:txBody>
      </p:sp>
      <p:sp>
        <p:nvSpPr>
          <p:cNvPr id="3" name="Rectangle 2"/>
          <p:cNvSpPr/>
          <p:nvPr/>
        </p:nvSpPr>
        <p:spPr>
          <a:xfrm>
            <a:off x="609600" y="2133600"/>
            <a:ext cx="7848600" cy="3970318"/>
          </a:xfrm>
          <a:prstGeom prst="rect">
            <a:avLst/>
          </a:prstGeom>
        </p:spPr>
        <p:txBody>
          <a:bodyPr wrap="square">
            <a:spAutoFit/>
          </a:bodyPr>
          <a:lstStyle/>
          <a:p>
            <a:pPr marL="571500" indent="-571500">
              <a:buFont typeface="Arial" pitchFamily="34" charset="0"/>
              <a:buChar char="•"/>
            </a:pPr>
            <a:r>
              <a:rPr lang="en-US" sz="3600" dirty="0" smtClean="0"/>
              <a:t>Click </a:t>
            </a:r>
            <a:r>
              <a:rPr lang="en-US" sz="3600" dirty="0"/>
              <a:t>in the </a:t>
            </a:r>
            <a:r>
              <a:rPr lang="en-US" sz="3600" dirty="0" smtClean="0"/>
              <a:t>row </a:t>
            </a:r>
            <a:r>
              <a:rPr lang="en-US" sz="3600" dirty="0"/>
              <a:t>of the </a:t>
            </a:r>
            <a:r>
              <a:rPr lang="en-US" sz="3600" dirty="0" smtClean="0"/>
              <a:t>table below where you wish a row inserted.</a:t>
            </a:r>
            <a:endParaRPr lang="en-US" sz="3600" dirty="0"/>
          </a:p>
          <a:p>
            <a:pPr marL="571500" indent="-571500">
              <a:buFont typeface="Arial" pitchFamily="34" charset="0"/>
              <a:buChar char="•"/>
            </a:pPr>
            <a:r>
              <a:rPr lang="en-US" sz="3600" dirty="0" smtClean="0"/>
              <a:t>Click </a:t>
            </a:r>
            <a:r>
              <a:rPr lang="en-US" sz="3600" dirty="0"/>
              <a:t>the Table Tools Layout tab.</a:t>
            </a:r>
          </a:p>
          <a:p>
            <a:pPr marL="571500" indent="-571500">
              <a:buFont typeface="Arial" pitchFamily="34" charset="0"/>
              <a:buChar char="•"/>
            </a:pPr>
            <a:r>
              <a:rPr lang="en-US" sz="3600" dirty="0" smtClean="0"/>
              <a:t>Click </a:t>
            </a:r>
            <a:r>
              <a:rPr lang="en-US" sz="3600" dirty="0"/>
              <a:t>the Insert Above button in the Rows &amp; Columns group. A row </a:t>
            </a:r>
            <a:r>
              <a:rPr lang="en-US" sz="3600" dirty="0" smtClean="0"/>
              <a:t>is inserted </a:t>
            </a:r>
            <a:r>
              <a:rPr lang="en-US" sz="3600" dirty="0"/>
              <a:t>above the selected row.</a:t>
            </a:r>
          </a:p>
          <a:p>
            <a:pPr marL="571500" indent="-571500">
              <a:buFont typeface="Arial" pitchFamily="34" charset="0"/>
              <a:buChar char="•"/>
            </a:pPr>
            <a:r>
              <a:rPr lang="en-US" sz="3600" dirty="0" smtClean="0"/>
              <a:t>Save the file. </a:t>
            </a:r>
            <a:endParaRPr lang="en-US" sz="3600"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22632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181600"/>
            <a:ext cx="5305370" cy="1362075"/>
          </a:xfrm>
        </p:spPr>
        <p:txBody>
          <a:bodyPr>
            <a:normAutofit/>
          </a:bodyPr>
          <a:lstStyle/>
          <a:p>
            <a:r>
              <a:rPr lang="en-US" dirty="0"/>
              <a:t>Working with Tables and Objects </a:t>
            </a:r>
          </a:p>
        </p:txBody>
      </p:sp>
      <p:sp>
        <p:nvSpPr>
          <p:cNvPr id="5" name="Text Placeholder 4"/>
          <p:cNvSpPr>
            <a:spLocks noGrp="1"/>
          </p:cNvSpPr>
          <p:nvPr>
            <p:ph type="body" idx="1"/>
          </p:nvPr>
        </p:nvSpPr>
        <p:spPr>
          <a:xfrm>
            <a:off x="485830" y="3978775"/>
            <a:ext cx="7772400" cy="1202826"/>
          </a:xfrm>
        </p:spPr>
        <p:txBody>
          <a:bodyPr>
            <a:normAutofit/>
          </a:bodyPr>
          <a:lstStyle/>
          <a:p>
            <a:r>
              <a:rPr lang="en-US" sz="2800" b="1" dirty="0" smtClean="0">
                <a:solidFill>
                  <a:schemeClr val="tx1"/>
                </a:solidFill>
              </a:rPr>
              <a:t>Chapter 3</a:t>
            </a:r>
            <a:endParaRPr lang="en-US" sz="2800" b="1" dirty="0">
              <a:solidFill>
                <a:schemeClr val="tx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828800"/>
            <a:ext cx="4162425" cy="2333625"/>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123102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ernie\Desktop\Ch 03 EMCP JPAG\WD3-Sk4-Fig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618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Border and Accent Bar) 1"/>
          <p:cNvSpPr/>
          <p:nvPr/>
        </p:nvSpPr>
        <p:spPr>
          <a:xfrm>
            <a:off x="2514599" y="381000"/>
            <a:ext cx="2286001" cy="1905000"/>
          </a:xfrm>
          <a:prstGeom prst="accentBorderCallout1">
            <a:avLst>
              <a:gd name="adj1" fmla="val 18750"/>
              <a:gd name="adj2" fmla="val -8333"/>
              <a:gd name="adj3" fmla="val 10290"/>
              <a:gd name="adj4" fmla="val -371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Click the Insert Above button in the Rows &amp; Columns group. A row is inserted above the selected row.</a:t>
            </a:r>
            <a:endParaRPr lang="en-US" dirty="0"/>
          </a:p>
        </p:txBody>
      </p:sp>
      <p:sp>
        <p:nvSpPr>
          <p:cNvPr id="4" name="Line Callout 1 (Border and Accent Bar) 3"/>
          <p:cNvSpPr/>
          <p:nvPr/>
        </p:nvSpPr>
        <p:spPr>
          <a:xfrm>
            <a:off x="2470004" y="2590800"/>
            <a:ext cx="2330595" cy="838200"/>
          </a:xfrm>
          <a:prstGeom prst="accentBorderCallout1">
            <a:avLst>
              <a:gd name="adj1" fmla="val 18750"/>
              <a:gd name="adj2" fmla="val -8333"/>
              <a:gd name="adj3" fmla="val 43968"/>
              <a:gd name="adj4" fmla="val -350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Click in the first row of the first table.</a:t>
            </a:r>
            <a:endParaRPr lang="en-US" dirty="0"/>
          </a:p>
        </p:txBody>
      </p:sp>
      <p:sp>
        <p:nvSpPr>
          <p:cNvPr id="5" name="Line Callout 1 (Border and Accent Bar) 4"/>
          <p:cNvSpPr/>
          <p:nvPr/>
        </p:nvSpPr>
        <p:spPr>
          <a:xfrm>
            <a:off x="6324600" y="647700"/>
            <a:ext cx="1981200" cy="1143000"/>
          </a:xfrm>
          <a:prstGeom prst="accentBorderCallout1">
            <a:avLst>
              <a:gd name="adj1" fmla="val 18750"/>
              <a:gd name="adj2" fmla="val -8333"/>
              <a:gd name="adj3" fmla="val -21859"/>
              <a:gd name="adj4" fmla="val -580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a:t>
            </a:r>
            <a:r>
              <a:rPr lang="en-US" dirty="0"/>
              <a:t>Click the Table Tools Layout </a:t>
            </a:r>
            <a:r>
              <a:rPr lang="en-US" dirty="0" smtClean="0"/>
              <a:t>tab.</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796775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ernie\Desktop\Ch 03 EMCP JPAG\WD3-Sk4-Fig3-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60127"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Border and Accent Bar) 1"/>
          <p:cNvSpPr/>
          <p:nvPr/>
        </p:nvSpPr>
        <p:spPr>
          <a:xfrm>
            <a:off x="2133600" y="1828800"/>
            <a:ext cx="2133600" cy="838200"/>
          </a:xfrm>
          <a:prstGeom prst="accentBorderCallout1">
            <a:avLst>
              <a:gd name="adj1" fmla="val 18750"/>
              <a:gd name="adj2" fmla="val -8333"/>
              <a:gd name="adj3" fmla="val -64375"/>
              <a:gd name="adj4" fmla="val 628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the divider to adjust column widths.</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644617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342900" y="3733800"/>
            <a:ext cx="8458200" cy="2286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3600" b="1" dirty="0">
                <a:solidFill>
                  <a:srgbClr val="0070C0"/>
                </a:solidFill>
              </a:rPr>
              <a:t>Deleting Table </a:t>
            </a:r>
            <a:r>
              <a:rPr lang="en-US" sz="3600" b="1" dirty="0" smtClean="0">
                <a:solidFill>
                  <a:srgbClr val="0070C0"/>
                </a:solidFill>
              </a:rPr>
              <a:t>Content  </a:t>
            </a:r>
            <a:r>
              <a:rPr lang="en-US" sz="3600" dirty="0" smtClean="0">
                <a:solidFill>
                  <a:prstClr val="black">
                    <a:tint val="75000"/>
                  </a:prstClr>
                </a:solidFill>
              </a:rPr>
              <a:t>You </a:t>
            </a:r>
            <a:r>
              <a:rPr lang="en-US" sz="3600" dirty="0">
                <a:solidFill>
                  <a:prstClr val="black">
                    <a:tint val="75000"/>
                  </a:prstClr>
                </a:solidFill>
              </a:rPr>
              <a:t>can also use the Delete Table button in the Table Tools Layout tab to perform the same </a:t>
            </a:r>
            <a:r>
              <a:rPr lang="en-US" sz="3600" dirty="0" smtClean="0">
                <a:solidFill>
                  <a:prstClr val="black">
                    <a:tint val="75000"/>
                  </a:prstClr>
                </a:solidFill>
              </a:rPr>
              <a:t>action.</a:t>
            </a:r>
            <a:endParaRPr lang="en-US" sz="3600" dirty="0">
              <a:solidFill>
                <a:prstClr val="black">
                  <a:tint val="75000"/>
                </a:prstClr>
              </a:solidFill>
            </a:endParaRPr>
          </a:p>
          <a:p>
            <a:endParaRPr lang="en-US" sz="3200" dirty="0"/>
          </a:p>
        </p:txBody>
      </p:sp>
      <p:pic>
        <p:nvPicPr>
          <p:cNvPr id="6" name="Picture 5" descr="taking-it-further.png"/>
          <p:cNvPicPr>
            <a:picLocks noChangeAspect="1"/>
          </p:cNvPicPr>
          <p:nvPr/>
        </p:nvPicPr>
        <p:blipFill>
          <a:blip r:embed="rId4" cstate="print"/>
          <a:stretch>
            <a:fillRect/>
          </a:stretch>
        </p:blipFill>
        <p:spPr>
          <a:xfrm>
            <a:off x="457200" y="2819400"/>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3" name="Content Placeholder 5"/>
          <p:cNvSpPr txBox="1">
            <a:spLocks/>
          </p:cNvSpPr>
          <p:nvPr/>
        </p:nvSpPr>
        <p:spPr>
          <a:xfrm>
            <a:off x="428596" y="601725"/>
            <a:ext cx="4186238" cy="2472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a:pPr>
            <a:r>
              <a:rPr lang="en-US" sz="1800" dirty="0"/>
              <a:t>Tables are made up of</a:t>
            </a:r>
          </a:p>
          <a:p>
            <a:pPr lvl="1">
              <a:buClr>
                <a:schemeClr val="accent1"/>
              </a:buClr>
              <a:buSzPct val="80000"/>
              <a:buFont typeface="+mj-lt"/>
              <a:buAutoNum type="alphaLcPeriod"/>
            </a:pPr>
            <a:r>
              <a:rPr lang="en-US" sz="1800" dirty="0" smtClean="0"/>
              <a:t>numbered </a:t>
            </a:r>
            <a:r>
              <a:rPr lang="en-US" sz="1800" dirty="0"/>
              <a:t>lists.</a:t>
            </a:r>
          </a:p>
          <a:p>
            <a:pPr lvl="1">
              <a:buClr>
                <a:schemeClr val="accent1"/>
              </a:buClr>
              <a:buSzPct val="80000"/>
              <a:buFont typeface="+mj-lt"/>
              <a:buAutoNum type="alphaLcPeriod"/>
            </a:pPr>
            <a:r>
              <a:rPr lang="en-US" sz="1800" dirty="0" smtClean="0"/>
              <a:t>bulleted </a:t>
            </a:r>
            <a:r>
              <a:rPr lang="en-US" sz="1800" dirty="0"/>
              <a:t>lists.</a:t>
            </a:r>
          </a:p>
          <a:p>
            <a:pPr lvl="1">
              <a:buClr>
                <a:schemeClr val="accent1"/>
              </a:buClr>
              <a:buSzPct val="80000"/>
              <a:buFont typeface="+mj-lt"/>
              <a:buAutoNum type="alphaLcPeriod"/>
            </a:pPr>
            <a:r>
              <a:rPr lang="en-US" sz="1800" dirty="0" smtClean="0"/>
              <a:t>rows </a:t>
            </a:r>
            <a:r>
              <a:rPr lang="en-US" sz="1800" dirty="0"/>
              <a:t>and columns.</a:t>
            </a:r>
          </a:p>
          <a:p>
            <a:pPr lvl="1">
              <a:buClr>
                <a:schemeClr val="accent1"/>
              </a:buClr>
              <a:buSzPct val="80000"/>
              <a:buFont typeface="+mj-lt"/>
              <a:buAutoNum type="alphaLcPeriod"/>
            </a:pPr>
            <a:r>
              <a:rPr lang="en-US" sz="1800" dirty="0" smtClean="0"/>
              <a:t>formulas</a:t>
            </a:r>
            <a:r>
              <a:rPr lang="en-US" sz="1800" dirty="0"/>
              <a:t>.</a:t>
            </a:r>
            <a:endParaRPr lang="en-CA" sz="1800" dirty="0" smtClean="0"/>
          </a:p>
        </p:txBody>
      </p:sp>
      <p:sp>
        <p:nvSpPr>
          <p:cNvPr id="4" name="Content Placeholder 6"/>
          <p:cNvSpPr txBox="1">
            <a:spLocks/>
          </p:cNvSpPr>
          <p:nvPr/>
        </p:nvSpPr>
        <p:spPr>
          <a:xfrm>
            <a:off x="4687858" y="601725"/>
            <a:ext cx="4184651" cy="2472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3"/>
            </a:pPr>
            <a:r>
              <a:rPr lang="en-US" sz="1800" dirty="0">
                <a:latin typeface="Calibri" pitchFamily="34" charset="0"/>
                <a:cs typeface="Calibri" pitchFamily="34" charset="0"/>
              </a:rPr>
              <a:t>Which orientation has the shorter side of </a:t>
            </a:r>
            <a:r>
              <a:rPr lang="en-US" sz="1800" dirty="0" smtClean="0">
                <a:latin typeface="Calibri" pitchFamily="34" charset="0"/>
                <a:cs typeface="Calibri" pitchFamily="34" charset="0"/>
              </a:rPr>
              <a:t>the document </a:t>
            </a:r>
            <a:r>
              <a:rPr lang="en-US" sz="1800" dirty="0">
                <a:latin typeface="Calibri" pitchFamily="34" charset="0"/>
                <a:cs typeface="Calibri" pitchFamily="34" charset="0"/>
              </a:rPr>
              <a:t>running across the top and bottom</a:t>
            </a:r>
            <a:r>
              <a:rPr lang="en-US" sz="1800" dirty="0" smtClean="0">
                <a:latin typeface="Calibri" pitchFamily="34" charset="0"/>
                <a:cs typeface="Calibri" pitchFamily="34" charset="0"/>
              </a:rPr>
              <a:t>?</a:t>
            </a:r>
          </a:p>
          <a:p>
            <a:pPr marL="857250" lvl="1" indent="-457200">
              <a:buClr>
                <a:schemeClr val="accent1"/>
              </a:buClr>
              <a:buSzPct val="80000"/>
              <a:buFont typeface="+mj-lt"/>
              <a:buAutoNum type="alphaLcPeriod"/>
            </a:pPr>
            <a:r>
              <a:rPr lang="en-US" sz="1800" dirty="0"/>
              <a:t>landscape</a:t>
            </a:r>
          </a:p>
          <a:p>
            <a:pPr marL="857250" lvl="1" indent="-457200">
              <a:buClr>
                <a:schemeClr val="accent1"/>
              </a:buClr>
              <a:buSzPct val="80000"/>
              <a:buFont typeface="+mj-lt"/>
              <a:buAutoNum type="alphaLcPeriod"/>
            </a:pPr>
            <a:r>
              <a:rPr lang="en-US" sz="1800" dirty="0" smtClean="0"/>
              <a:t>portrait</a:t>
            </a:r>
            <a:endParaRPr lang="en-US" sz="1800" dirty="0"/>
          </a:p>
          <a:p>
            <a:pPr marL="857250" lvl="1" indent="-457200">
              <a:buClr>
                <a:schemeClr val="accent1"/>
              </a:buClr>
              <a:buSzPct val="80000"/>
              <a:buFont typeface="+mj-lt"/>
              <a:buAutoNum type="alphaLcPeriod"/>
            </a:pPr>
            <a:r>
              <a:rPr lang="en-US" sz="1800" dirty="0" smtClean="0"/>
              <a:t>horizontal</a:t>
            </a:r>
            <a:endParaRPr lang="en-US" sz="1800" dirty="0"/>
          </a:p>
          <a:p>
            <a:pPr marL="857250" lvl="1" indent="-457200">
              <a:buClr>
                <a:schemeClr val="accent1"/>
              </a:buClr>
              <a:buSzPct val="80000"/>
              <a:buFont typeface="+mj-lt"/>
              <a:buAutoNum type="alphaLcPeriod"/>
            </a:pPr>
            <a:r>
              <a:rPr lang="en-US" sz="1800" dirty="0" smtClean="0"/>
              <a:t>None </a:t>
            </a:r>
            <a:r>
              <a:rPr lang="en-US" sz="1800" dirty="0"/>
              <a:t>of the above</a:t>
            </a:r>
            <a:endParaRPr lang="en-CA" sz="1800" dirty="0" smtClean="0"/>
          </a:p>
          <a:p>
            <a:pPr>
              <a:buFont typeface="+mj-lt"/>
              <a:buAutoNum type="arabicParenR" startAt="3"/>
            </a:pPr>
            <a:endParaRPr lang="en-CA" sz="1800" dirty="0"/>
          </a:p>
        </p:txBody>
      </p:sp>
      <p:sp>
        <p:nvSpPr>
          <p:cNvPr id="5" name="Content Placeholder 5"/>
          <p:cNvSpPr txBox="1">
            <a:spLocks/>
          </p:cNvSpPr>
          <p:nvPr/>
        </p:nvSpPr>
        <p:spPr>
          <a:xfrm>
            <a:off x="428596" y="3200401"/>
            <a:ext cx="4186238" cy="31466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2"/>
            </a:pPr>
            <a:r>
              <a:rPr lang="en-US" sz="1800" dirty="0"/>
              <a:t>The following can indicate where a new </a:t>
            </a:r>
            <a:r>
              <a:rPr lang="en-US" sz="1800" dirty="0" smtClean="0"/>
              <a:t>column begins </a:t>
            </a:r>
            <a:r>
              <a:rPr lang="en-US" sz="1800" dirty="0"/>
              <a:t>when converting text to a </a:t>
            </a:r>
            <a:r>
              <a:rPr lang="en-US" sz="1800" dirty="0" smtClean="0"/>
              <a:t>table.</a:t>
            </a:r>
          </a:p>
          <a:p>
            <a:pPr lvl="1"/>
            <a:r>
              <a:rPr lang="en-US" dirty="0" smtClean="0"/>
              <a:t> tab</a:t>
            </a:r>
          </a:p>
          <a:p>
            <a:pPr lvl="1"/>
            <a:r>
              <a:rPr lang="en-US" dirty="0" smtClean="0"/>
              <a:t>comma</a:t>
            </a:r>
            <a:endParaRPr lang="en-US" dirty="0"/>
          </a:p>
          <a:p>
            <a:pPr lvl="1"/>
            <a:r>
              <a:rPr lang="en-US" dirty="0" smtClean="0"/>
              <a:t>paragraph</a:t>
            </a:r>
            <a:endParaRPr lang="en-US" dirty="0"/>
          </a:p>
          <a:p>
            <a:pPr lvl="1"/>
            <a:r>
              <a:rPr lang="en-US" dirty="0" smtClean="0"/>
              <a:t>All </a:t>
            </a:r>
            <a:r>
              <a:rPr lang="en-US" dirty="0"/>
              <a:t>of the above</a:t>
            </a:r>
            <a:endParaRPr lang="en-CA" dirty="0"/>
          </a:p>
        </p:txBody>
      </p:sp>
      <p:sp>
        <p:nvSpPr>
          <p:cNvPr id="6" name="Content Placeholder 5"/>
          <p:cNvSpPr txBox="1">
            <a:spLocks/>
          </p:cNvSpPr>
          <p:nvPr/>
        </p:nvSpPr>
        <p:spPr>
          <a:xfrm>
            <a:off x="4686272" y="3200401"/>
            <a:ext cx="4186238" cy="309784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332"/>
              </a:spcBef>
              <a:buNone/>
            </a:pPr>
            <a:endParaRPr lang="en-CA" sz="1600" dirty="0"/>
          </a:p>
        </p:txBody>
      </p:sp>
      <p:sp>
        <p:nvSpPr>
          <p:cNvPr id="2" name="Rectangle 1"/>
          <p:cNvSpPr/>
          <p:nvPr/>
        </p:nvSpPr>
        <p:spPr>
          <a:xfrm>
            <a:off x="428596" y="78505"/>
            <a:ext cx="2124171" cy="523220"/>
          </a:xfrm>
          <a:prstGeom prst="rect">
            <a:avLst/>
          </a:prstGeom>
        </p:spPr>
        <p:txBody>
          <a:bodyPr wrap="none">
            <a:spAutoFit/>
          </a:bodyPr>
          <a:lstStyle/>
          <a:p>
            <a:r>
              <a:rPr lang="en-US" sz="2800" b="1" dirty="0"/>
              <a:t>Checkpoint 1</a:t>
            </a:r>
          </a:p>
        </p:txBody>
      </p:sp>
      <p:sp>
        <p:nvSpPr>
          <p:cNvPr id="9" name="TextBox 8"/>
          <p:cNvSpPr txBox="1"/>
          <p:nvPr/>
        </p:nvSpPr>
        <p:spPr>
          <a:xfrm>
            <a:off x="3305030" y="2755205"/>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2755205"/>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9113" y="603788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17" name="Slide Number Placeholder 16"/>
          <p:cNvSpPr>
            <a:spLocks noGrp="1"/>
          </p:cNvSpPr>
          <p:nvPr>
            <p:ph type="sldNum" sz="quarter" idx="12"/>
          </p:nvPr>
        </p:nvSpPr>
        <p:spPr/>
        <p:txBody>
          <a:bodyPr/>
          <a:lstStyle/>
          <a:p>
            <a:fld id="{C1881F87-F1D1-4E82-B161-792A900F0BBC}" type="slidenum">
              <a:rPr lang="en-US" smtClean="0"/>
              <a:pPr/>
              <a:t>23</a:t>
            </a:fld>
            <a:endParaRPr lang="en-US" dirty="0"/>
          </a:p>
        </p:txBody>
      </p:sp>
      <p:sp>
        <p:nvSpPr>
          <p:cNvPr id="19" name="Content Placeholder 5"/>
          <p:cNvSpPr txBox="1">
            <a:spLocks/>
          </p:cNvSpPr>
          <p:nvPr/>
        </p:nvSpPr>
        <p:spPr>
          <a:xfrm>
            <a:off x="4686271" y="3240742"/>
            <a:ext cx="4186238" cy="31197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4"/>
            </a:pPr>
            <a:r>
              <a:rPr lang="en-US" sz="1700" dirty="0"/>
              <a:t>You can insert a new row above the </a:t>
            </a:r>
            <a:r>
              <a:rPr lang="en-US" sz="1700" dirty="0" smtClean="0"/>
              <a:t>selected row by </a:t>
            </a:r>
            <a:endParaRPr lang="en-CA" sz="1700" dirty="0" smtClean="0"/>
          </a:p>
          <a:p>
            <a:pPr marL="693738" lvl="1" indent="-236538"/>
            <a:r>
              <a:rPr lang="en-US" sz="1700" dirty="0" smtClean="0"/>
              <a:t>displaying the Table Tools Layout tab and clicking the Insert Above button.</a:t>
            </a:r>
          </a:p>
          <a:p>
            <a:pPr marL="693738" lvl="1" indent="-236538"/>
            <a:r>
              <a:rPr lang="en-US" sz="1700" dirty="0" smtClean="0"/>
              <a:t>displaying </a:t>
            </a:r>
            <a:r>
              <a:rPr lang="en-US" sz="1700" dirty="0"/>
              <a:t>the Table </a:t>
            </a:r>
            <a:r>
              <a:rPr lang="en-US" sz="1700" dirty="0" smtClean="0"/>
              <a:t>Tools </a:t>
            </a:r>
            <a:r>
              <a:rPr lang="en-US" sz="1700" dirty="0"/>
              <a:t>Layout tab </a:t>
            </a:r>
            <a:r>
              <a:rPr lang="en-US" sz="1700" dirty="0" smtClean="0"/>
              <a:t>and clicking </a:t>
            </a:r>
            <a:r>
              <a:rPr lang="en-US" sz="1700" dirty="0"/>
              <a:t>the Insert Below button.</a:t>
            </a:r>
          </a:p>
          <a:p>
            <a:pPr marL="693738" lvl="1" indent="-236538"/>
            <a:r>
              <a:rPr lang="en-US" sz="1700" dirty="0" smtClean="0"/>
              <a:t>pressing </a:t>
            </a:r>
            <a:r>
              <a:rPr lang="en-US" sz="1700" dirty="0"/>
              <a:t>Ctrl + Alt + A.</a:t>
            </a:r>
          </a:p>
          <a:p>
            <a:pPr marL="693738" lvl="1" indent="-236538"/>
            <a:r>
              <a:rPr lang="en-US" sz="1700" dirty="0" smtClean="0"/>
              <a:t>You cannot </a:t>
            </a:r>
            <a:r>
              <a:rPr lang="en-US" sz="1700" dirty="0"/>
              <a:t>add rows </a:t>
            </a:r>
            <a:r>
              <a:rPr lang="en-US" sz="1700" dirty="0" smtClean="0"/>
              <a:t>to tables </a:t>
            </a:r>
            <a:r>
              <a:rPr lang="en-US" sz="1700" dirty="0"/>
              <a:t>after you’ve created them.</a:t>
            </a:r>
            <a:endParaRPr lang="en-CA" sz="1700" dirty="0"/>
          </a:p>
        </p:txBody>
      </p:sp>
      <p:sp>
        <p:nvSpPr>
          <p:cNvPr id="16" name="TextBox 15"/>
          <p:cNvSpPr txBox="1"/>
          <p:nvPr/>
        </p:nvSpPr>
        <p:spPr>
          <a:xfrm>
            <a:off x="7605540" y="569866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40" y="6017590"/>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29286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9"/>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3" end="3"/>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4"/>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5">
                                            <p:txEl>
                                              <p:pRg st="4" end="4"/>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1"/>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4">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6"/>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9">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 y="216023"/>
            <a:ext cx="8763000" cy="868362"/>
          </a:xfrm>
        </p:spPr>
        <p:txBody>
          <a:bodyPr>
            <a:normAutofit fontScale="90000"/>
          </a:bodyPr>
          <a:lstStyle/>
          <a:p>
            <a:r>
              <a:rPr lang="en-US" dirty="0"/>
              <a:t>Skill </a:t>
            </a:r>
            <a:r>
              <a:rPr lang="en-US" dirty="0" smtClean="0"/>
              <a:t>5: </a:t>
            </a:r>
            <a:r>
              <a:rPr lang="en-US" dirty="0"/>
              <a:t>Merge Rows or Columns in a Table</a:t>
            </a:r>
          </a:p>
        </p:txBody>
      </p:sp>
      <p:sp>
        <p:nvSpPr>
          <p:cNvPr id="3" name="Rectangle 2"/>
          <p:cNvSpPr/>
          <p:nvPr/>
        </p:nvSpPr>
        <p:spPr>
          <a:xfrm>
            <a:off x="459738" y="1905000"/>
            <a:ext cx="8153400" cy="3785652"/>
          </a:xfrm>
          <a:prstGeom prst="rect">
            <a:avLst/>
          </a:prstGeom>
        </p:spPr>
        <p:txBody>
          <a:bodyPr wrap="square">
            <a:spAutoFit/>
          </a:bodyPr>
          <a:lstStyle/>
          <a:p>
            <a:pPr marL="571500" indent="-571500">
              <a:buFont typeface="Arial" pitchFamily="34" charset="0"/>
              <a:buChar char="•"/>
            </a:pPr>
            <a:r>
              <a:rPr lang="en-US" sz="4000" dirty="0" smtClean="0"/>
              <a:t>Select </a:t>
            </a:r>
            <a:r>
              <a:rPr lang="en-US" sz="4000" dirty="0"/>
              <a:t>the </a:t>
            </a:r>
            <a:r>
              <a:rPr lang="en-US" sz="4000" dirty="0" smtClean="0"/>
              <a:t>row you wish to merge.</a:t>
            </a:r>
            <a:endParaRPr lang="en-US" sz="4000" dirty="0"/>
          </a:p>
          <a:p>
            <a:pPr marL="571500" indent="-571500">
              <a:buFont typeface="Arial" pitchFamily="34" charset="0"/>
              <a:buChar char="•"/>
            </a:pPr>
            <a:r>
              <a:rPr lang="en-US" sz="4000" dirty="0" smtClean="0"/>
              <a:t>Click </a:t>
            </a:r>
            <a:r>
              <a:rPr lang="en-US" sz="4000" dirty="0"/>
              <a:t>the Table Tools Layout tab.</a:t>
            </a:r>
          </a:p>
          <a:p>
            <a:pPr marL="571500" indent="-571500">
              <a:buFont typeface="Arial" pitchFamily="34" charset="0"/>
              <a:buChar char="•"/>
            </a:pPr>
            <a:r>
              <a:rPr lang="en-US" sz="4000" dirty="0" smtClean="0"/>
              <a:t>Click </a:t>
            </a:r>
            <a:r>
              <a:rPr lang="en-US" sz="4000" dirty="0"/>
              <a:t>the Merge Cells button in the Merge group. Clicking this </a:t>
            </a:r>
            <a:r>
              <a:rPr lang="en-US" sz="4000" dirty="0" smtClean="0"/>
              <a:t>button merges all of the selected </a:t>
            </a:r>
            <a:r>
              <a:rPr lang="en-US" sz="4000" dirty="0"/>
              <a:t>cells.</a:t>
            </a:r>
          </a:p>
          <a:p>
            <a:pPr marL="571500" indent="-571500">
              <a:buFont typeface="Arial" pitchFamily="34" charset="0"/>
              <a:buChar char="•"/>
            </a:pPr>
            <a:r>
              <a:rPr lang="en-US" sz="4000" dirty="0" smtClean="0"/>
              <a:t>Save </a:t>
            </a:r>
            <a:r>
              <a:rPr lang="en-US" sz="4000" dirty="0"/>
              <a:t>the file</a:t>
            </a:r>
            <a:r>
              <a:rPr lang="en-US" sz="3600" dirty="0" smtClean="0"/>
              <a:t>. </a:t>
            </a:r>
            <a:endParaRPr lang="en-US" sz="3600"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669481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ernie\Desktop\Ch 03 EMCP JPAG\WD3-Sk5-Fig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1533"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Accent Bar) 4"/>
          <p:cNvSpPr/>
          <p:nvPr/>
        </p:nvSpPr>
        <p:spPr>
          <a:xfrm>
            <a:off x="5791200" y="609600"/>
            <a:ext cx="2057400" cy="903440"/>
          </a:xfrm>
          <a:prstGeom prst="accentCallout1">
            <a:avLst>
              <a:gd name="adj1" fmla="val 18750"/>
              <a:gd name="adj2" fmla="val -8333"/>
              <a:gd name="adj3" fmla="val -26556"/>
              <a:gd name="adj4" fmla="val -474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a:t>
            </a:r>
            <a:r>
              <a:rPr lang="en-US" dirty="0"/>
              <a:t>Click the Table Tools Layout </a:t>
            </a:r>
            <a:r>
              <a:rPr lang="en-US" dirty="0" smtClean="0"/>
              <a:t>tab.</a:t>
            </a:r>
            <a:endParaRPr lang="en-US" dirty="0"/>
          </a:p>
        </p:txBody>
      </p:sp>
      <p:sp>
        <p:nvSpPr>
          <p:cNvPr id="6" name="Line Callout 1 (Accent Bar) 5"/>
          <p:cNvSpPr/>
          <p:nvPr/>
        </p:nvSpPr>
        <p:spPr>
          <a:xfrm>
            <a:off x="3276600" y="1513040"/>
            <a:ext cx="2286000" cy="990600"/>
          </a:xfrm>
          <a:prstGeom prst="accentCallout1">
            <a:avLst>
              <a:gd name="adj1" fmla="val 18750"/>
              <a:gd name="adj2" fmla="val -8333"/>
              <a:gd name="adj3" fmla="val -62676"/>
              <a:gd name="adj4" fmla="val -135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a:t>
            </a:r>
            <a:r>
              <a:rPr lang="en-US" dirty="0"/>
              <a:t>Click the Merge Cells button in the Merge </a:t>
            </a:r>
            <a:r>
              <a:rPr lang="en-US" dirty="0" smtClean="0"/>
              <a:t>group.</a:t>
            </a:r>
            <a:endParaRPr lang="en-US" dirty="0"/>
          </a:p>
        </p:txBody>
      </p:sp>
      <p:sp>
        <p:nvSpPr>
          <p:cNvPr id="7" name="Line Callout 1 (Accent Bar) 6"/>
          <p:cNvSpPr/>
          <p:nvPr/>
        </p:nvSpPr>
        <p:spPr>
          <a:xfrm>
            <a:off x="4267200" y="3657600"/>
            <a:ext cx="2209800" cy="914400"/>
          </a:xfrm>
          <a:prstGeom prst="accentCallout1">
            <a:avLst>
              <a:gd name="adj1" fmla="val 18750"/>
              <a:gd name="adj2" fmla="val -8333"/>
              <a:gd name="adj3" fmla="val 80449"/>
              <a:gd name="adj4" fmla="val -363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a:t>
            </a:r>
            <a:r>
              <a:rPr lang="en-US" dirty="0"/>
              <a:t>Select </a:t>
            </a:r>
            <a:r>
              <a:rPr lang="en-US" dirty="0" smtClean="0"/>
              <a:t>the cells to be merged.</a:t>
            </a:r>
            <a:endParaRPr lang="en-US" dirty="0"/>
          </a:p>
        </p:txBody>
      </p:sp>
      <p:sp>
        <p:nvSpPr>
          <p:cNvPr id="10" name="Date Placeholder 9"/>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C1881F87-F1D1-4E82-B161-792A900F0BBC}"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4130821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50044" y="1752600"/>
            <a:ext cx="8243911" cy="21336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000" b="1" dirty="0">
                <a:solidFill>
                  <a:srgbClr val="0070C0"/>
                </a:solidFill>
              </a:rPr>
              <a:t>Formatting with </a:t>
            </a:r>
            <a:r>
              <a:rPr lang="en-US" sz="3000" b="1" dirty="0" smtClean="0">
                <a:solidFill>
                  <a:srgbClr val="0070C0"/>
                </a:solidFill>
              </a:rPr>
              <a:t>Tables  </a:t>
            </a:r>
            <a:r>
              <a:rPr lang="en-US" sz="3000" dirty="0" smtClean="0">
                <a:solidFill>
                  <a:prstClr val="black">
                    <a:tint val="75000"/>
                  </a:prstClr>
                </a:solidFill>
              </a:rPr>
              <a:t>The </a:t>
            </a:r>
            <a:r>
              <a:rPr lang="en-US" sz="3000" dirty="0">
                <a:solidFill>
                  <a:prstClr val="black">
                    <a:tint val="75000"/>
                  </a:prstClr>
                </a:solidFill>
              </a:rPr>
              <a:t>following table is an example of a resume. Once the information is organized, you can hide the borders, if you wish.</a:t>
            </a:r>
          </a:p>
        </p:txBody>
      </p:sp>
      <p:pic>
        <p:nvPicPr>
          <p:cNvPr id="6" name="Picture 5" descr="taking-it-further.png"/>
          <p:cNvPicPr>
            <a:picLocks noChangeAspect="1"/>
          </p:cNvPicPr>
          <p:nvPr/>
        </p:nvPicPr>
        <p:blipFill>
          <a:blip r:embed="rId4" cstate="print"/>
          <a:stretch>
            <a:fillRect/>
          </a:stretch>
        </p:blipFill>
        <p:spPr>
          <a:xfrm>
            <a:off x="450044" y="1103212"/>
            <a:ext cx="2940959" cy="46565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62059909"/>
              </p:ext>
            </p:extLst>
          </p:nvPr>
        </p:nvGraphicFramePr>
        <p:xfrm>
          <a:off x="1371600" y="4191000"/>
          <a:ext cx="6096000" cy="1010920"/>
        </p:xfrm>
        <a:graphic>
          <a:graphicData uri="http://schemas.openxmlformats.org/drawingml/2006/table">
            <a:tbl>
              <a:tblPr firstRow="1" bandRow="1">
                <a:tableStyleId>{5C22544A-7EE6-4342-B048-85BDC9FD1C3A}</a:tableStyleId>
              </a:tblPr>
              <a:tblGrid>
                <a:gridCol w="1981200"/>
                <a:gridCol w="2082800"/>
                <a:gridCol w="2032000"/>
              </a:tblGrid>
              <a:tr h="370840">
                <a:tc rowSpan="2">
                  <a:txBody>
                    <a:bodyPr/>
                    <a:lstStyle/>
                    <a:p>
                      <a:r>
                        <a:rPr lang="en-US" sz="1800" dirty="0" smtClean="0">
                          <a:solidFill>
                            <a:schemeClr val="tx1">
                              <a:tint val="75000"/>
                            </a:schemeClr>
                          </a:solidFill>
                        </a:rPr>
                        <a:t>Languages spoken </a:t>
                      </a:r>
                      <a:endParaRPr lang="en-US" dirty="0"/>
                    </a:p>
                  </a:txBody>
                  <a:tcPr>
                    <a:solidFill>
                      <a:schemeClr val="bg1">
                        <a:lumMod val="85000"/>
                      </a:schemeClr>
                    </a:solidFill>
                  </a:tcPr>
                </a:tc>
                <a:tc>
                  <a:txBody>
                    <a:bodyPr/>
                    <a:lstStyle/>
                    <a:p>
                      <a:r>
                        <a:rPr lang="en-US" sz="1800" dirty="0" smtClean="0">
                          <a:solidFill>
                            <a:schemeClr val="tx1">
                              <a:tint val="75000"/>
                            </a:schemeClr>
                          </a:solidFill>
                        </a:rPr>
                        <a:t>English</a:t>
                      </a:r>
                      <a:endParaRPr lang="en-US" dirty="0"/>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tint val="75000"/>
                            </a:schemeClr>
                          </a:solidFill>
                        </a:rPr>
                        <a:t>French</a:t>
                      </a:r>
                    </a:p>
                    <a:p>
                      <a:endParaRPr lang="en-US" dirty="0"/>
                    </a:p>
                  </a:txBody>
                  <a:tcPr>
                    <a:solidFill>
                      <a:schemeClr val="bg1">
                        <a:lumMod val="85000"/>
                      </a:schemeClr>
                    </a:solidFill>
                  </a:tcPr>
                </a:tc>
              </a:tr>
              <a:tr h="370840">
                <a:tc vMerge="1">
                  <a:txBody>
                    <a:bodyPr/>
                    <a:lstStyle/>
                    <a:p>
                      <a:endParaRPr lang="en-US" dirty="0"/>
                    </a:p>
                  </a:txBody>
                  <a:tcPr>
                    <a:solidFill>
                      <a:schemeClr val="bg1">
                        <a:lumMod val="85000"/>
                      </a:schemeClr>
                    </a:solidFill>
                  </a:tcPr>
                </a:tc>
                <a:tc>
                  <a:txBody>
                    <a:bodyPr/>
                    <a:lstStyle/>
                    <a:p>
                      <a:pPr marL="0" algn="l" defTabSz="457200" rtl="0" eaLnBrk="1" latinLnBrk="0" hangingPunct="1"/>
                      <a:r>
                        <a:rPr lang="en-US" sz="1800" b="1" kern="1200" dirty="0" smtClean="0">
                          <a:solidFill>
                            <a:schemeClr val="tx1">
                              <a:tint val="75000"/>
                            </a:schemeClr>
                          </a:solidFill>
                          <a:latin typeface="+mn-lt"/>
                          <a:ea typeface="+mn-ea"/>
                          <a:cs typeface="+mn-cs"/>
                        </a:rPr>
                        <a:t>Spanish</a:t>
                      </a:r>
                      <a:endParaRPr lang="en-US" sz="1800" b="1" kern="1200" dirty="0">
                        <a:solidFill>
                          <a:schemeClr val="tx1">
                            <a:tint val="75000"/>
                          </a:schemeClr>
                        </a:solidFill>
                        <a:latin typeface="+mn-lt"/>
                        <a:ea typeface="+mn-ea"/>
                        <a:cs typeface="+mn-cs"/>
                      </a:endParaRPr>
                    </a:p>
                  </a:txBody>
                  <a:tcPr>
                    <a:solidFill>
                      <a:schemeClr val="bg1">
                        <a:lumMod val="85000"/>
                      </a:schemeClr>
                    </a:solidFill>
                  </a:tcPr>
                </a:tc>
                <a:tc>
                  <a:txBody>
                    <a:bodyPr/>
                    <a:lstStyle/>
                    <a:p>
                      <a:pPr marL="0" algn="l" defTabSz="457200" rtl="0" eaLnBrk="1" latinLnBrk="0" hangingPunct="1"/>
                      <a:r>
                        <a:rPr lang="en-US" sz="1800" b="1" kern="1200" dirty="0" smtClean="0">
                          <a:solidFill>
                            <a:schemeClr val="tx1">
                              <a:tint val="75000"/>
                            </a:schemeClr>
                          </a:solidFill>
                          <a:latin typeface="+mn-lt"/>
                          <a:ea typeface="+mn-ea"/>
                          <a:cs typeface="+mn-cs"/>
                        </a:rPr>
                        <a:t>Italian</a:t>
                      </a:r>
                    </a:p>
                  </a:txBody>
                  <a:tcPr>
                    <a:solidFill>
                      <a:schemeClr val="bg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09020162"/>
              </p:ext>
            </p:extLst>
          </p:nvPr>
        </p:nvGraphicFramePr>
        <p:xfrm>
          <a:off x="1371600" y="5181600"/>
          <a:ext cx="6096000" cy="914400"/>
        </p:xfrm>
        <a:graphic>
          <a:graphicData uri="http://schemas.openxmlformats.org/drawingml/2006/table">
            <a:tbl>
              <a:tblPr firstRow="1" bandRow="1">
                <a:tableStyleId>{5C22544A-7EE6-4342-B048-85BDC9FD1C3A}</a:tableStyleId>
              </a:tblPr>
              <a:tblGrid>
                <a:gridCol w="1981200"/>
                <a:gridCol w="4114800"/>
              </a:tblGrid>
              <a:tr h="370840">
                <a:tc>
                  <a:txBody>
                    <a:bodyPr/>
                    <a:lstStyle/>
                    <a:p>
                      <a:r>
                        <a:rPr lang="en-US" sz="1800" dirty="0" smtClean="0">
                          <a:solidFill>
                            <a:schemeClr val="tx1">
                              <a:tint val="75000"/>
                            </a:schemeClr>
                          </a:solidFill>
                        </a:rPr>
                        <a:t>References</a:t>
                      </a:r>
                      <a:endParaRPr lang="en-US" dirty="0"/>
                    </a:p>
                  </a:txBody>
                  <a:tcPr>
                    <a:solidFill>
                      <a:schemeClr val="bg1">
                        <a:lumMod val="85000"/>
                      </a:schemeClr>
                    </a:solidFill>
                  </a:tcPr>
                </a:tc>
                <a:tc>
                  <a:txBody>
                    <a:bodyPr/>
                    <a:lstStyle/>
                    <a:p>
                      <a:pPr marL="0" algn="l" defTabSz="457200" rtl="0" eaLnBrk="1" latinLnBrk="0" hangingPunct="1"/>
                      <a:r>
                        <a:rPr lang="en-US" sz="1800" b="1" kern="1200" dirty="0" smtClean="0">
                          <a:solidFill>
                            <a:schemeClr val="tx1">
                              <a:tint val="75000"/>
                            </a:schemeClr>
                          </a:solidFill>
                          <a:latin typeface="+mn-lt"/>
                          <a:ea typeface="+mn-ea"/>
                          <a:cs typeface="+mn-cs"/>
                        </a:rPr>
                        <a:t>John Cartwright, Acme Products. Additional references provided upon request.</a:t>
                      </a:r>
                    </a:p>
                  </a:txBody>
                  <a:tcPr>
                    <a:solidFill>
                      <a:schemeClr val="bg1">
                        <a:lumMod val="85000"/>
                      </a:schemeClr>
                    </a:solidFill>
                  </a:tcPr>
                </a:tc>
              </a:tr>
            </a:tbl>
          </a:graphicData>
        </a:graphic>
      </p:graphicFrame>
      <p:sp>
        <p:nvSpPr>
          <p:cNvPr id="9" name="Date Placeholder 8"/>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C1881F87-F1D1-4E82-B161-792A900F0BBC}"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467600" cy="707886"/>
          </a:xfrm>
          <a:prstGeom prst="rect">
            <a:avLst/>
          </a:prstGeom>
          <a:noFill/>
        </p:spPr>
        <p:txBody>
          <a:bodyPr wrap="square" rtlCol="0">
            <a:spAutoFit/>
          </a:bodyPr>
          <a:lstStyle/>
          <a:p>
            <a:pPr algn="ctr"/>
            <a:r>
              <a:rPr lang="en-US" sz="4000" dirty="0">
                <a:latin typeface="+mj-lt"/>
                <a:ea typeface="+mj-ea"/>
                <a:cs typeface="+mj-cs"/>
              </a:rPr>
              <a:t>Skill 6</a:t>
            </a:r>
            <a:r>
              <a:rPr lang="en-US" sz="4000" dirty="0" smtClean="0">
                <a:latin typeface="+mj-lt"/>
                <a:ea typeface="+mj-ea"/>
                <a:cs typeface="+mj-cs"/>
              </a:rPr>
              <a:t>: Format Tables </a:t>
            </a:r>
            <a:endParaRPr lang="en-US" sz="4000" dirty="0">
              <a:latin typeface="+mj-lt"/>
              <a:ea typeface="+mj-ea"/>
              <a:cs typeface="+mj-cs"/>
            </a:endParaRPr>
          </a:p>
        </p:txBody>
      </p:sp>
      <p:sp>
        <p:nvSpPr>
          <p:cNvPr id="3" name="Rectangle 2"/>
          <p:cNvSpPr/>
          <p:nvPr/>
        </p:nvSpPr>
        <p:spPr>
          <a:xfrm>
            <a:off x="467818" y="1981200"/>
            <a:ext cx="8153400" cy="3170099"/>
          </a:xfrm>
          <a:prstGeom prst="rect">
            <a:avLst/>
          </a:prstGeom>
        </p:spPr>
        <p:txBody>
          <a:bodyPr wrap="square">
            <a:spAutoFit/>
          </a:bodyPr>
          <a:lstStyle/>
          <a:p>
            <a:pPr marL="571500" indent="-571500">
              <a:buFont typeface="Arial" pitchFamily="34" charset="0"/>
              <a:buChar char="•"/>
            </a:pPr>
            <a:r>
              <a:rPr lang="en-US" sz="4000" dirty="0" smtClean="0"/>
              <a:t>Select the table.</a:t>
            </a:r>
            <a:endParaRPr lang="en-US" sz="4000" dirty="0"/>
          </a:p>
          <a:p>
            <a:pPr marL="571500" indent="-571500">
              <a:buFont typeface="Arial" pitchFamily="34" charset="0"/>
              <a:buChar char="•"/>
            </a:pPr>
            <a:r>
              <a:rPr lang="en-US" sz="4000" dirty="0" smtClean="0"/>
              <a:t>Click </a:t>
            </a:r>
            <a:r>
              <a:rPr lang="en-US" sz="4000" dirty="0"/>
              <a:t>the Table Tools Design tab.</a:t>
            </a:r>
          </a:p>
          <a:p>
            <a:pPr marL="571500" indent="-571500">
              <a:buFont typeface="Arial" pitchFamily="34" charset="0"/>
              <a:buChar char="•"/>
            </a:pPr>
            <a:r>
              <a:rPr lang="en-US" sz="4000" dirty="0" smtClean="0"/>
              <a:t>Click </a:t>
            </a:r>
            <a:r>
              <a:rPr lang="en-US" sz="4000" dirty="0"/>
              <a:t>the </a:t>
            </a:r>
            <a:r>
              <a:rPr lang="en-US" sz="4000" dirty="0" smtClean="0"/>
              <a:t>appropriate formatting for </a:t>
            </a:r>
            <a:r>
              <a:rPr lang="en-US" sz="4000" dirty="0"/>
              <a:t>the cells in the table</a:t>
            </a:r>
            <a:r>
              <a:rPr lang="en-US" sz="4000" dirty="0" smtClean="0"/>
              <a:t>.</a:t>
            </a:r>
          </a:p>
          <a:p>
            <a:pPr marL="571500" indent="-571500">
              <a:buFont typeface="Arial" pitchFamily="34" charset="0"/>
              <a:buChar char="•"/>
            </a:pPr>
            <a:r>
              <a:rPr lang="en-US" sz="4000" dirty="0" smtClean="0"/>
              <a:t>Save the file.</a:t>
            </a:r>
            <a:endParaRPr lang="en-US" sz="4000"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97044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ernie\Desktop\Ch 03 EMCP JPAG\WD3-Sk6-Fig3-18ste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85"/>
            <a:ext cx="9151404" cy="6383216"/>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1 (Accent Bar) 2"/>
          <p:cNvSpPr/>
          <p:nvPr/>
        </p:nvSpPr>
        <p:spPr>
          <a:xfrm>
            <a:off x="4419600" y="1295400"/>
            <a:ext cx="3200400" cy="1295400"/>
          </a:xfrm>
          <a:prstGeom prst="accentCallout1">
            <a:avLst>
              <a:gd name="adj1" fmla="val 18750"/>
              <a:gd name="adj2" fmla="val -8333"/>
              <a:gd name="adj3" fmla="val 68201"/>
              <a:gd name="adj4" fmla="val -221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a table by right-clicking within the table and pointing to Select, then clicking Table.</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047078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ernie\Desktop\Ch 03 EMCP JPAG\WD3-Sk6-Fig3-18step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Accent Bar) 4"/>
          <p:cNvSpPr/>
          <p:nvPr/>
        </p:nvSpPr>
        <p:spPr>
          <a:xfrm>
            <a:off x="2590800" y="863321"/>
            <a:ext cx="2514600" cy="864158"/>
          </a:xfrm>
          <a:prstGeom prst="accentCallout1">
            <a:avLst>
              <a:gd name="adj1" fmla="val 18750"/>
              <a:gd name="adj2" fmla="val -8333"/>
              <a:gd name="adj3" fmla="val -63777"/>
              <a:gd name="adj4" fmla="val 762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a:t>the Table Tools Design </a:t>
            </a:r>
            <a:r>
              <a:rPr lang="en-US" dirty="0" smtClean="0"/>
              <a:t>tab.</a:t>
            </a:r>
            <a:endParaRPr lang="en-US" dirty="0"/>
          </a:p>
        </p:txBody>
      </p:sp>
      <p:sp>
        <p:nvSpPr>
          <p:cNvPr id="6" name="Line Callout 1 (Accent Bar) 5"/>
          <p:cNvSpPr/>
          <p:nvPr/>
        </p:nvSpPr>
        <p:spPr>
          <a:xfrm>
            <a:off x="7010400" y="1727479"/>
            <a:ext cx="2133600" cy="1981200"/>
          </a:xfrm>
          <a:prstGeom prst="accentCallout1">
            <a:avLst>
              <a:gd name="adj1" fmla="val 18750"/>
              <a:gd name="adj2" fmla="val -8333"/>
              <a:gd name="adj3" fmla="val -48969"/>
              <a:gd name="adj4" fmla="val -518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a:t>the arrow on the Borders button in the Table Styles group and </a:t>
            </a:r>
            <a:r>
              <a:rPr lang="en-US" dirty="0" smtClean="0"/>
              <a:t>select the appropriate formatting.</a:t>
            </a:r>
            <a:endParaRPr lang="en-US" dirty="0"/>
          </a:p>
        </p:txBody>
      </p:sp>
      <p:sp>
        <p:nvSpPr>
          <p:cNvPr id="9" name="Date Placeholder 8"/>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C1881F87-F1D1-4E82-B161-792A900F0BB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43592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457200" y="1905000"/>
            <a:ext cx="8229600" cy="3962400"/>
          </a:xfrm>
        </p:spPr>
        <p:txBody>
          <a:bodyPr>
            <a:noAutofit/>
          </a:bodyPr>
          <a:lstStyle/>
          <a:p>
            <a:pPr lvl="1">
              <a:spcBef>
                <a:spcPts val="0"/>
              </a:spcBef>
              <a:buFont typeface="Arial" pitchFamily="34" charset="0"/>
              <a:buChar char="•"/>
            </a:pPr>
            <a:r>
              <a:rPr lang="en-US" sz="3200" dirty="0"/>
              <a:t>Create tables</a:t>
            </a:r>
          </a:p>
          <a:p>
            <a:pPr lvl="1">
              <a:spcBef>
                <a:spcPts val="0"/>
              </a:spcBef>
              <a:buFont typeface="Arial" pitchFamily="34" charset="0"/>
              <a:buChar char="•"/>
            </a:pPr>
            <a:r>
              <a:rPr lang="en-US" sz="3200" dirty="0"/>
              <a:t>Convert text to tables</a:t>
            </a:r>
          </a:p>
          <a:p>
            <a:pPr lvl="1">
              <a:spcBef>
                <a:spcPts val="0"/>
              </a:spcBef>
              <a:buFont typeface="Arial" pitchFamily="34" charset="0"/>
              <a:buChar char="•"/>
            </a:pPr>
            <a:r>
              <a:rPr lang="en-US" sz="3200" dirty="0"/>
              <a:t>Change page orientation</a:t>
            </a:r>
          </a:p>
          <a:p>
            <a:pPr lvl="1">
              <a:spcBef>
                <a:spcPts val="0"/>
              </a:spcBef>
              <a:buFont typeface="Arial" pitchFamily="34" charset="0"/>
              <a:buChar char="•"/>
            </a:pPr>
            <a:r>
              <a:rPr lang="en-US" sz="3200" dirty="0" smtClean="0"/>
              <a:t>Insert </a:t>
            </a:r>
            <a:r>
              <a:rPr lang="en-US" sz="3200" dirty="0"/>
              <a:t>a row in a table</a:t>
            </a:r>
          </a:p>
          <a:p>
            <a:pPr lvl="1">
              <a:spcBef>
                <a:spcPts val="0"/>
              </a:spcBef>
              <a:buFont typeface="Arial" pitchFamily="34" charset="0"/>
              <a:buChar char="•"/>
            </a:pPr>
            <a:r>
              <a:rPr lang="en-US" sz="3200" dirty="0" smtClean="0"/>
              <a:t>Merge </a:t>
            </a:r>
            <a:r>
              <a:rPr lang="en-US" sz="3200" dirty="0"/>
              <a:t>rows or columns in a table</a:t>
            </a:r>
          </a:p>
          <a:p>
            <a:pPr lvl="1">
              <a:spcBef>
                <a:spcPts val="0"/>
              </a:spcBef>
              <a:buFont typeface="Arial" pitchFamily="34" charset="0"/>
              <a:buChar char="•"/>
            </a:pPr>
            <a:r>
              <a:rPr lang="en-US" sz="3200" dirty="0" smtClean="0"/>
              <a:t>Format tables</a:t>
            </a:r>
            <a:endParaRPr lang="en-US" sz="3200" dirty="0"/>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754058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761999" y="3756212"/>
            <a:ext cx="7543800" cy="2263588"/>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endParaRPr lang="en-US" sz="3200" b="1" dirty="0" smtClean="0">
              <a:solidFill>
                <a:srgbClr val="0070C0"/>
              </a:solidFill>
            </a:endParaRPr>
          </a:p>
          <a:p>
            <a:pPr lvl="0" algn="ctr">
              <a:spcBef>
                <a:spcPct val="20000"/>
              </a:spcBef>
            </a:pPr>
            <a:r>
              <a:rPr lang="en-US" sz="3200" b="1" dirty="0" smtClean="0">
                <a:solidFill>
                  <a:srgbClr val="0070C0"/>
                </a:solidFill>
              </a:rPr>
              <a:t>Previewing the Table Styles  </a:t>
            </a:r>
            <a:r>
              <a:rPr lang="en-US" sz="3200" dirty="0" smtClean="0">
                <a:solidFill>
                  <a:prstClr val="black">
                    <a:tint val="75000"/>
                  </a:prstClr>
                </a:solidFill>
              </a:rPr>
              <a:t>Table </a:t>
            </a:r>
            <a:r>
              <a:rPr lang="en-US" sz="3200" dirty="0">
                <a:solidFill>
                  <a:prstClr val="black">
                    <a:tint val="75000"/>
                  </a:prstClr>
                </a:solidFill>
              </a:rPr>
              <a:t>styles offer a great way to add formatting pizzazz to tables with just a click. </a:t>
            </a:r>
          </a:p>
          <a:p>
            <a:pPr lvl="0" algn="ctr">
              <a:spcBef>
                <a:spcPct val="20000"/>
              </a:spcBef>
            </a:pP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761999" y="3196174"/>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Skill 7: Insert Shapes</a:t>
            </a:r>
          </a:p>
        </p:txBody>
      </p:sp>
      <p:sp>
        <p:nvSpPr>
          <p:cNvPr id="3" name="Rectangle 2"/>
          <p:cNvSpPr/>
          <p:nvPr/>
        </p:nvSpPr>
        <p:spPr>
          <a:xfrm>
            <a:off x="457200" y="1676400"/>
            <a:ext cx="8001000" cy="4832092"/>
          </a:xfrm>
          <a:prstGeom prst="rect">
            <a:avLst/>
          </a:prstGeom>
        </p:spPr>
        <p:txBody>
          <a:bodyPr wrap="square">
            <a:spAutoFit/>
          </a:bodyPr>
          <a:lstStyle/>
          <a:p>
            <a:pPr marL="465138" indent="-465138">
              <a:buFont typeface="Arial" pitchFamily="34" charset="0"/>
              <a:buChar char="•"/>
            </a:pPr>
            <a:r>
              <a:rPr lang="en-US" sz="2800" dirty="0" smtClean="0"/>
              <a:t>Click </a:t>
            </a:r>
            <a:r>
              <a:rPr lang="en-US" sz="2800" dirty="0"/>
              <a:t>the Insert tab.</a:t>
            </a:r>
          </a:p>
          <a:p>
            <a:pPr marL="465138" indent="-465138">
              <a:buFont typeface="Arial" pitchFamily="34" charset="0"/>
              <a:buChar char="•"/>
            </a:pPr>
            <a:r>
              <a:rPr lang="en-US" sz="2800" dirty="0" smtClean="0"/>
              <a:t>Click </a:t>
            </a:r>
            <a:r>
              <a:rPr lang="en-US" sz="2800" dirty="0"/>
              <a:t>the Shapes button in the Illustrations group.</a:t>
            </a:r>
          </a:p>
          <a:p>
            <a:pPr marL="465138" indent="-465138">
              <a:buFont typeface="Arial" pitchFamily="34" charset="0"/>
              <a:buChar char="•"/>
            </a:pPr>
            <a:r>
              <a:rPr lang="en-US" sz="2800" dirty="0" smtClean="0"/>
              <a:t>Click </a:t>
            </a:r>
            <a:r>
              <a:rPr lang="en-US" sz="2800" dirty="0"/>
              <a:t>the </a:t>
            </a:r>
            <a:r>
              <a:rPr lang="en-US" sz="2800" dirty="0" smtClean="0"/>
              <a:t>required</a:t>
            </a:r>
            <a:r>
              <a:rPr lang="en-US" sz="2800" i="1" dirty="0" smtClean="0"/>
              <a:t> </a:t>
            </a:r>
            <a:r>
              <a:rPr lang="en-US" sz="2800" dirty="0"/>
              <a:t>shape in the </a:t>
            </a:r>
            <a:r>
              <a:rPr lang="en-US" sz="2800" dirty="0" smtClean="0"/>
              <a:t>appropriate section</a:t>
            </a:r>
            <a:r>
              <a:rPr lang="en-US" sz="2800" dirty="0"/>
              <a:t>.</a:t>
            </a:r>
          </a:p>
          <a:p>
            <a:pPr marL="465138" indent="-465138">
              <a:buFont typeface="Arial" pitchFamily="34" charset="0"/>
              <a:buChar char="•"/>
            </a:pPr>
            <a:r>
              <a:rPr lang="en-US" sz="2800" dirty="0" smtClean="0"/>
              <a:t>Click </a:t>
            </a:r>
            <a:r>
              <a:rPr lang="en-US" sz="2800" dirty="0"/>
              <a:t>and drag </a:t>
            </a:r>
            <a:r>
              <a:rPr lang="en-US" sz="2800" dirty="0" smtClean="0"/>
              <a:t>on the </a:t>
            </a:r>
            <a:r>
              <a:rPr lang="en-US" sz="2800" dirty="0"/>
              <a:t>page </a:t>
            </a:r>
            <a:r>
              <a:rPr lang="en-US" sz="2800" dirty="0" smtClean="0"/>
              <a:t>to draw the shape.</a:t>
            </a:r>
          </a:p>
          <a:p>
            <a:pPr marL="465138" indent="-465138">
              <a:buFont typeface="Arial" pitchFamily="34" charset="0"/>
              <a:buChar char="•"/>
            </a:pPr>
            <a:r>
              <a:rPr lang="en-US" sz="2800" dirty="0" smtClean="0"/>
              <a:t>In </a:t>
            </a:r>
            <a:r>
              <a:rPr lang="en-US" sz="2800" dirty="0"/>
              <a:t>the Drawing </a:t>
            </a:r>
            <a:r>
              <a:rPr lang="en-US" sz="2800" dirty="0" smtClean="0"/>
              <a:t>Tools Format </a:t>
            </a:r>
            <a:r>
              <a:rPr lang="en-US" sz="2800" dirty="0"/>
              <a:t>tab, click </a:t>
            </a:r>
            <a:r>
              <a:rPr lang="en-US" sz="2800" dirty="0" smtClean="0"/>
              <a:t>the Shape </a:t>
            </a:r>
            <a:r>
              <a:rPr lang="en-US" sz="2800" dirty="0"/>
              <a:t>Fill </a:t>
            </a:r>
            <a:r>
              <a:rPr lang="en-US" sz="2800" dirty="0" smtClean="0"/>
              <a:t>button in </a:t>
            </a:r>
            <a:r>
              <a:rPr lang="en-US" sz="2800" dirty="0"/>
              <a:t>the Shape </a:t>
            </a:r>
            <a:r>
              <a:rPr lang="en-US" sz="2800" dirty="0" smtClean="0"/>
              <a:t>Styles group</a:t>
            </a:r>
            <a:r>
              <a:rPr lang="en-US" sz="2800" dirty="0"/>
              <a:t>.</a:t>
            </a:r>
          </a:p>
          <a:p>
            <a:pPr marL="465138" indent="-465138">
              <a:buFont typeface="Arial" pitchFamily="34" charset="0"/>
              <a:buChar char="•"/>
            </a:pPr>
            <a:r>
              <a:rPr lang="en-US" sz="2800" dirty="0" smtClean="0"/>
              <a:t>Click </a:t>
            </a:r>
            <a:r>
              <a:rPr lang="en-US" sz="2800" dirty="0"/>
              <a:t>the </a:t>
            </a:r>
            <a:r>
              <a:rPr lang="en-US" sz="2800" dirty="0" smtClean="0"/>
              <a:t>format</a:t>
            </a:r>
            <a:r>
              <a:rPr lang="en-US" sz="2800" i="1" dirty="0" smtClean="0"/>
              <a:t> </a:t>
            </a:r>
            <a:r>
              <a:rPr lang="en-US" sz="2800" dirty="0" smtClean="0"/>
              <a:t>option from the </a:t>
            </a:r>
            <a:r>
              <a:rPr lang="en-US" sz="2800" dirty="0"/>
              <a:t>color palette.</a:t>
            </a:r>
          </a:p>
          <a:p>
            <a:pPr marL="465138" indent="-465138">
              <a:buFont typeface="Arial" pitchFamily="34" charset="0"/>
              <a:buChar char="•"/>
            </a:pPr>
            <a:r>
              <a:rPr lang="en-US" sz="2800" dirty="0" smtClean="0"/>
              <a:t>Drag </a:t>
            </a:r>
            <a:r>
              <a:rPr lang="en-US" sz="2800" dirty="0"/>
              <a:t>the </a:t>
            </a:r>
            <a:r>
              <a:rPr lang="en-US" sz="2800" dirty="0" smtClean="0"/>
              <a:t>shape </a:t>
            </a:r>
            <a:r>
              <a:rPr lang="en-US" sz="2800" dirty="0"/>
              <a:t>to the </a:t>
            </a:r>
            <a:r>
              <a:rPr lang="en-US" sz="2800" dirty="0" smtClean="0"/>
              <a:t>proper placement on the page</a:t>
            </a:r>
            <a:r>
              <a:rPr lang="en-US" sz="2800" dirty="0"/>
              <a:t>.</a:t>
            </a:r>
          </a:p>
          <a:p>
            <a:pPr marL="465138" indent="-465138">
              <a:buFont typeface="Arial" pitchFamily="34" charset="0"/>
              <a:buChar char="•"/>
            </a:pPr>
            <a:r>
              <a:rPr lang="en-US" sz="2800" dirty="0" smtClean="0"/>
              <a:t>Save </a:t>
            </a:r>
            <a:r>
              <a:rPr lang="en-US" sz="2800" dirty="0"/>
              <a:t>the file.</a:t>
            </a:r>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957061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ernie\Desktop\Ch 03 EMCP JPAG\WD3-Sk7-Fig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9153577" cy="64008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2 (Accent Bar) 4"/>
          <p:cNvSpPr/>
          <p:nvPr/>
        </p:nvSpPr>
        <p:spPr>
          <a:xfrm>
            <a:off x="4343400" y="2733864"/>
            <a:ext cx="2362200" cy="923736"/>
          </a:xfrm>
          <a:prstGeom prst="accentCallout2">
            <a:avLst>
              <a:gd name="adj1" fmla="val 18750"/>
              <a:gd name="adj2" fmla="val -8333"/>
              <a:gd name="adj3" fmla="val 18750"/>
              <a:gd name="adj4" fmla="val -16667"/>
              <a:gd name="adj5" fmla="val 22227"/>
              <a:gd name="adj6" fmla="val -423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a:t>the </a:t>
            </a:r>
            <a:r>
              <a:rPr lang="en-US" dirty="0" smtClean="0"/>
              <a:t>appropriate shape.</a:t>
            </a:r>
            <a:endParaRPr lang="en-US" dirty="0"/>
          </a:p>
        </p:txBody>
      </p:sp>
      <p:sp>
        <p:nvSpPr>
          <p:cNvPr id="7" name="Line Callout 1 (Accent Bar) 6"/>
          <p:cNvSpPr/>
          <p:nvPr/>
        </p:nvSpPr>
        <p:spPr>
          <a:xfrm>
            <a:off x="3429000" y="875537"/>
            <a:ext cx="2590800" cy="877063"/>
          </a:xfrm>
          <a:prstGeom prst="accentCallout1">
            <a:avLst>
              <a:gd name="adj1" fmla="val 18750"/>
              <a:gd name="adj2" fmla="val -8333"/>
              <a:gd name="adj3" fmla="val 1353"/>
              <a:gd name="adj4" fmla="val -43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Click the Shapes button in the Illustrations </a:t>
            </a:r>
            <a:r>
              <a:rPr lang="en-US" dirty="0" smtClean="0"/>
              <a:t>group.</a:t>
            </a:r>
            <a:endParaRPr lang="en-US" dirty="0"/>
          </a:p>
        </p:txBody>
      </p:sp>
      <p:sp>
        <p:nvSpPr>
          <p:cNvPr id="8" name="Line Callout 1 (Accent Bar) 7"/>
          <p:cNvSpPr/>
          <p:nvPr/>
        </p:nvSpPr>
        <p:spPr>
          <a:xfrm>
            <a:off x="457200" y="1752600"/>
            <a:ext cx="1905000" cy="914401"/>
          </a:xfrm>
          <a:prstGeom prst="accentCallout1">
            <a:avLst>
              <a:gd name="adj1" fmla="val 18750"/>
              <a:gd name="adj2" fmla="val -8333"/>
              <a:gd name="adj3" fmla="val -150068"/>
              <a:gd name="adj4" fmla="val 267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a:t>the Insert </a:t>
            </a:r>
            <a:r>
              <a:rPr lang="en-US" dirty="0" smtClean="0"/>
              <a:t>tab.</a:t>
            </a:r>
            <a:endParaRPr lang="en-US" dirty="0"/>
          </a:p>
        </p:txBody>
      </p:sp>
      <p:sp>
        <p:nvSpPr>
          <p:cNvPr id="11" name="Date Placeholder 10"/>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C1881F87-F1D1-4E82-B161-792A900F0BB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485223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762000" y="3657600"/>
            <a:ext cx="7620000" cy="24982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600" b="1" dirty="0" smtClean="0">
                <a:solidFill>
                  <a:srgbClr val="0070C0"/>
                </a:solidFill>
              </a:rPr>
              <a:t>Creating a Diagram  </a:t>
            </a:r>
            <a:r>
              <a:rPr lang="en-US" sz="3600" dirty="0" smtClean="0">
                <a:solidFill>
                  <a:prstClr val="black">
                    <a:tint val="75000"/>
                  </a:prstClr>
                </a:solidFill>
              </a:rPr>
              <a:t>If you </a:t>
            </a:r>
            <a:r>
              <a:rPr lang="en-US" sz="3600" dirty="0">
                <a:solidFill>
                  <a:prstClr val="black">
                    <a:tint val="75000"/>
                  </a:prstClr>
                </a:solidFill>
              </a:rPr>
              <a:t>want to draw a diagram, you can use a shortcut rather than drawing individual shapes.</a:t>
            </a:r>
          </a:p>
        </p:txBody>
      </p:sp>
      <p:pic>
        <p:nvPicPr>
          <p:cNvPr id="6" name="Picture 5" descr="taking-it-further.png"/>
          <p:cNvPicPr>
            <a:picLocks noChangeAspect="1"/>
          </p:cNvPicPr>
          <p:nvPr/>
        </p:nvPicPr>
        <p:blipFill>
          <a:blip r:embed="rId4" cstate="print"/>
          <a:stretch>
            <a:fillRect/>
          </a:stretch>
        </p:blipFill>
        <p:spPr>
          <a:xfrm>
            <a:off x="797859" y="3137391"/>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t>Skill 8: Insert Clip Art Objects</a:t>
            </a:r>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34</a:t>
            </a:fld>
            <a:endParaRPr lang="en-US" dirty="0">
              <a:solidFill>
                <a:prstClr val="black">
                  <a:tint val="75000"/>
                </a:prstClr>
              </a:solidFill>
            </a:endParaRPr>
          </a:p>
        </p:txBody>
      </p:sp>
      <p:sp>
        <p:nvSpPr>
          <p:cNvPr id="4" name="TextBox 3"/>
          <p:cNvSpPr txBox="1"/>
          <p:nvPr/>
        </p:nvSpPr>
        <p:spPr>
          <a:xfrm>
            <a:off x="762000" y="1524000"/>
            <a:ext cx="7543800" cy="4832092"/>
          </a:xfrm>
          <a:prstGeom prst="rect">
            <a:avLst/>
          </a:prstGeom>
          <a:noFill/>
        </p:spPr>
        <p:txBody>
          <a:bodyPr wrap="square" rtlCol="0">
            <a:spAutoFit/>
          </a:bodyPr>
          <a:lstStyle/>
          <a:p>
            <a:pPr marL="465138" indent="-465138">
              <a:buFont typeface="Arial" pitchFamily="34" charset="0"/>
              <a:buChar char="•"/>
            </a:pPr>
            <a:r>
              <a:rPr lang="en-US" sz="2800" dirty="0"/>
              <a:t>Click in the document to place the insertion point.</a:t>
            </a:r>
          </a:p>
          <a:p>
            <a:pPr marL="465138" indent="-465138">
              <a:buFont typeface="Arial" pitchFamily="34" charset="0"/>
              <a:buChar char="•"/>
            </a:pPr>
            <a:r>
              <a:rPr lang="en-US" sz="2800" dirty="0"/>
              <a:t>Click the Insert tab.</a:t>
            </a:r>
          </a:p>
          <a:p>
            <a:pPr marL="465138" indent="-465138">
              <a:buFont typeface="Arial" pitchFamily="34" charset="0"/>
              <a:buChar char="•"/>
            </a:pPr>
            <a:r>
              <a:rPr lang="en-US" sz="2800" dirty="0"/>
              <a:t>Click the Clip Art button in the Illustrations group.</a:t>
            </a:r>
          </a:p>
          <a:p>
            <a:pPr marL="465138" indent="-465138">
              <a:buFont typeface="Arial" pitchFamily="34" charset="0"/>
              <a:buChar char="•"/>
            </a:pPr>
            <a:r>
              <a:rPr lang="en-US" sz="2800" dirty="0"/>
              <a:t>Make sure there is a check mark in the </a:t>
            </a:r>
            <a:r>
              <a:rPr lang="en-US" sz="2800" i="1" dirty="0"/>
              <a:t>Include Office.com content </a:t>
            </a:r>
            <a:r>
              <a:rPr lang="en-US" sz="2800" dirty="0"/>
              <a:t>check box.</a:t>
            </a:r>
          </a:p>
          <a:p>
            <a:pPr marL="465138" indent="-465138">
              <a:buFont typeface="Arial" pitchFamily="34" charset="0"/>
              <a:buChar char="•"/>
            </a:pPr>
            <a:r>
              <a:rPr lang="en-US" sz="2800" dirty="0"/>
              <a:t>Click the Go button.</a:t>
            </a:r>
          </a:p>
          <a:p>
            <a:pPr marL="465138" indent="-465138">
              <a:buFont typeface="Arial" pitchFamily="34" charset="0"/>
              <a:buChar char="•"/>
            </a:pPr>
            <a:r>
              <a:rPr lang="en-US" sz="2800" dirty="0"/>
              <a:t>Scroll down the previews of clip art images and click the image to insert it in your document. </a:t>
            </a:r>
          </a:p>
          <a:p>
            <a:pPr marL="457200" indent="-457200">
              <a:buFont typeface="Arial" pitchFamily="34" charset="0"/>
              <a:buChar char="•"/>
            </a:pPr>
            <a:r>
              <a:rPr lang="en-US" sz="2800" dirty="0"/>
              <a:t>Save the file. </a:t>
            </a:r>
          </a:p>
        </p:txBody>
      </p:sp>
    </p:spTree>
    <p:extLst>
      <p:ext uri="{BB962C8B-B14F-4D97-AF65-F5344CB8AC3E}">
        <p14:creationId xmlns:p14="http://schemas.microsoft.com/office/powerpoint/2010/main" val="3935685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ernie\Desktop\Ch 03 EMCP JPAG\WD3-Sk8-Fig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4" y="0"/>
            <a:ext cx="9161277"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Accent Bar) 1"/>
          <p:cNvSpPr/>
          <p:nvPr/>
        </p:nvSpPr>
        <p:spPr>
          <a:xfrm>
            <a:off x="1600200" y="1429512"/>
            <a:ext cx="1295400" cy="612648"/>
          </a:xfrm>
          <a:prstGeom prst="accentCallout1">
            <a:avLst>
              <a:gd name="adj1" fmla="val 18750"/>
              <a:gd name="adj2" fmla="val -8333"/>
              <a:gd name="adj3" fmla="val -159311"/>
              <a:gd name="adj4" fmla="val -388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Insert tab</a:t>
            </a:r>
          </a:p>
        </p:txBody>
      </p:sp>
      <p:sp>
        <p:nvSpPr>
          <p:cNvPr id="3" name="Line Callout 1 (Accent Bar) 2"/>
          <p:cNvSpPr/>
          <p:nvPr/>
        </p:nvSpPr>
        <p:spPr>
          <a:xfrm>
            <a:off x="3730868" y="1030633"/>
            <a:ext cx="2365131" cy="874367"/>
          </a:xfrm>
          <a:prstGeom prst="accentCallout1">
            <a:avLst>
              <a:gd name="adj1" fmla="val 18750"/>
              <a:gd name="adj2" fmla="val -8333"/>
              <a:gd name="adj3" fmla="val -20180"/>
              <a:gd name="adj4" fmla="val -746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Clip </a:t>
            </a:r>
            <a:r>
              <a:rPr lang="en-US" dirty="0"/>
              <a:t>Art button in the Illustrations group</a:t>
            </a:r>
          </a:p>
        </p:txBody>
      </p:sp>
      <p:sp>
        <p:nvSpPr>
          <p:cNvPr id="10" name="Line Callout 2 (Accent Bar) 9"/>
          <p:cNvSpPr/>
          <p:nvPr/>
        </p:nvSpPr>
        <p:spPr>
          <a:xfrm>
            <a:off x="6705600" y="414119"/>
            <a:ext cx="1526930" cy="616514"/>
          </a:xfrm>
          <a:prstGeom prst="accentCallout2">
            <a:avLst>
              <a:gd name="adj1" fmla="val 3194"/>
              <a:gd name="adj2" fmla="val 109849"/>
              <a:gd name="adj3" fmla="val 24820"/>
              <a:gd name="adj4" fmla="val 110124"/>
              <a:gd name="adj5" fmla="val 171085"/>
              <a:gd name="adj6" fmla="val 1394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Go </a:t>
            </a:r>
            <a:r>
              <a:rPr lang="en-US" dirty="0">
                <a:solidFill>
                  <a:prstClr val="white"/>
                </a:solidFill>
              </a:rPr>
              <a:t>button</a:t>
            </a:r>
          </a:p>
        </p:txBody>
      </p:sp>
      <p:sp>
        <p:nvSpPr>
          <p:cNvPr id="12" name="Line Callout 2 (Accent Bar) 11"/>
          <p:cNvSpPr/>
          <p:nvPr/>
        </p:nvSpPr>
        <p:spPr>
          <a:xfrm>
            <a:off x="4264485" y="2362200"/>
            <a:ext cx="2283069" cy="1306302"/>
          </a:xfrm>
          <a:prstGeom prst="accentCallout2">
            <a:avLst>
              <a:gd name="adj1" fmla="val 3194"/>
              <a:gd name="adj2" fmla="val 109849"/>
              <a:gd name="adj3" fmla="val 24820"/>
              <a:gd name="adj4" fmla="val 110124"/>
              <a:gd name="adj5" fmla="val -6155"/>
              <a:gd name="adj6" fmla="val 1273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Make </a:t>
            </a:r>
            <a:r>
              <a:rPr lang="en-US" dirty="0">
                <a:solidFill>
                  <a:prstClr val="white"/>
                </a:solidFill>
              </a:rPr>
              <a:t>sure there is a check mark in the Include Office.com content check </a:t>
            </a:r>
            <a:r>
              <a:rPr lang="en-US" dirty="0" smtClean="0">
                <a:solidFill>
                  <a:prstClr val="white"/>
                </a:solidFill>
              </a:rPr>
              <a:t>box.</a:t>
            </a:r>
            <a:endParaRPr lang="en-US" dirty="0">
              <a:solidFill>
                <a:prstClr val="white"/>
              </a:solidFill>
            </a:endParaRPr>
          </a:p>
        </p:txBody>
      </p:sp>
      <p:sp>
        <p:nvSpPr>
          <p:cNvPr id="13" name="Line Callout 2 (Accent Bar) 12"/>
          <p:cNvSpPr/>
          <p:nvPr/>
        </p:nvSpPr>
        <p:spPr>
          <a:xfrm>
            <a:off x="4731727" y="4606644"/>
            <a:ext cx="1877157" cy="997514"/>
          </a:xfrm>
          <a:prstGeom prst="accentCallout2">
            <a:avLst>
              <a:gd name="adj1" fmla="val 3194"/>
              <a:gd name="adj2" fmla="val 109849"/>
              <a:gd name="adj3" fmla="val 24820"/>
              <a:gd name="adj4" fmla="val 110124"/>
              <a:gd name="adj5" fmla="val 5444"/>
              <a:gd name="adj6" fmla="val 1411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Click an </a:t>
            </a:r>
            <a:r>
              <a:rPr lang="en-US" dirty="0">
                <a:solidFill>
                  <a:prstClr val="white"/>
                </a:solidFill>
              </a:rPr>
              <a:t>image to insert it in your </a:t>
            </a:r>
            <a:r>
              <a:rPr lang="en-US" dirty="0" smtClean="0">
                <a:solidFill>
                  <a:prstClr val="white"/>
                </a:solidFill>
              </a:rPr>
              <a:t>document.</a:t>
            </a:r>
            <a:endParaRPr lang="en-US" dirty="0">
              <a:solidFill>
                <a:prstClr val="white"/>
              </a:solidFill>
            </a:endParaRPr>
          </a:p>
        </p:txBody>
      </p:sp>
      <p:sp>
        <p:nvSpPr>
          <p:cNvPr id="15" name="Date Placeholder 1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16" name="Slide Number Placeholder 15"/>
          <p:cNvSpPr>
            <a:spLocks noGrp="1"/>
          </p:cNvSpPr>
          <p:nvPr>
            <p:ph type="sldNum" sz="quarter" idx="12"/>
          </p:nvPr>
        </p:nvSpPr>
        <p:spPr/>
        <p:txBody>
          <a:bodyPr/>
          <a:lstStyle/>
          <a:p>
            <a:fld id="{C1881F87-F1D1-4E82-B161-792A900F0BBC}"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49911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4" descr="taking-it-further.png"/>
          <p:cNvPicPr>
            <a:picLocks noChangeAspect="1"/>
          </p:cNvPicPr>
          <p:nvPr/>
        </p:nvPicPr>
        <p:blipFill>
          <a:blip r:embed="rId4" cstate="print"/>
          <a:stretch>
            <a:fillRect/>
          </a:stretch>
        </p:blipFill>
        <p:spPr>
          <a:xfrm>
            <a:off x="927847" y="3204882"/>
            <a:ext cx="2940959" cy="465652"/>
          </a:xfrm>
          <a:prstGeom prst="rect">
            <a:avLst/>
          </a:prstGeom>
        </p:spPr>
      </p:pic>
      <p:sp>
        <p:nvSpPr>
          <p:cNvPr id="6" name="Rounded Rectangle 5"/>
          <p:cNvSpPr/>
          <p:nvPr/>
        </p:nvSpPr>
        <p:spPr>
          <a:xfrm>
            <a:off x="811306" y="3810000"/>
            <a:ext cx="7467600" cy="21336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smtClean="0">
                <a:solidFill>
                  <a:srgbClr val="005FD4"/>
                </a:solidFill>
                <a:latin typeface="MyriadPro-Bold"/>
              </a:rPr>
              <a:t>Inserting Audio and Video Clips</a:t>
            </a:r>
            <a:r>
              <a:rPr lang="en-US" sz="3200" b="1" dirty="0" smtClean="0">
                <a:solidFill>
                  <a:srgbClr val="0070C0"/>
                </a:solidFill>
              </a:rPr>
              <a:t>  </a:t>
            </a:r>
            <a:r>
              <a:rPr lang="en-US" sz="3200" dirty="0" smtClean="0">
                <a:solidFill>
                  <a:prstClr val="black">
                    <a:tint val="75000"/>
                  </a:prstClr>
                </a:solidFill>
              </a:rPr>
              <a:t>The Clip Art </a:t>
            </a:r>
            <a:r>
              <a:rPr lang="en-US" sz="3200" dirty="0">
                <a:solidFill>
                  <a:prstClr val="black">
                    <a:tint val="75000"/>
                  </a:prstClr>
                </a:solidFill>
              </a:rPr>
              <a:t>task pane also contains video and </a:t>
            </a:r>
            <a:r>
              <a:rPr lang="en-US" sz="3200" dirty="0" smtClean="0">
                <a:solidFill>
                  <a:prstClr val="black">
                    <a:tint val="75000"/>
                  </a:prstClr>
                </a:solidFill>
              </a:rPr>
              <a:t>audio clips</a:t>
            </a:r>
            <a:r>
              <a:rPr lang="en-US" sz="3200" dirty="0">
                <a:solidFill>
                  <a:prstClr val="black">
                    <a:tint val="75000"/>
                  </a:prstClr>
                </a:solidFill>
              </a:rPr>
              <a:t>. </a:t>
            </a:r>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Skill 9: </a:t>
            </a:r>
            <a:r>
              <a:rPr lang="en-US" dirty="0" smtClean="0"/>
              <a:t>Resize </a:t>
            </a:r>
            <a:r>
              <a:rPr lang="en-US" dirty="0"/>
              <a:t>Objects</a:t>
            </a:r>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37</a:t>
            </a:fld>
            <a:endParaRPr lang="en-US" dirty="0">
              <a:solidFill>
                <a:prstClr val="black">
                  <a:tint val="75000"/>
                </a:prstClr>
              </a:solidFill>
            </a:endParaRPr>
          </a:p>
        </p:txBody>
      </p:sp>
      <p:sp>
        <p:nvSpPr>
          <p:cNvPr id="4" name="TextBox 3"/>
          <p:cNvSpPr txBox="1"/>
          <p:nvPr/>
        </p:nvSpPr>
        <p:spPr>
          <a:xfrm>
            <a:off x="914400" y="1905000"/>
            <a:ext cx="7467600" cy="4401205"/>
          </a:xfrm>
          <a:prstGeom prst="rect">
            <a:avLst/>
          </a:prstGeom>
          <a:noFill/>
        </p:spPr>
        <p:txBody>
          <a:bodyPr wrap="square" rtlCol="0">
            <a:spAutoFit/>
          </a:bodyPr>
          <a:lstStyle/>
          <a:p>
            <a:pPr marL="457200" indent="-457200">
              <a:buFont typeface="Arial" pitchFamily="34" charset="0"/>
              <a:buChar char="•"/>
            </a:pPr>
            <a:r>
              <a:rPr lang="en-US" sz="2800" dirty="0"/>
              <a:t>Select the object. </a:t>
            </a:r>
          </a:p>
          <a:p>
            <a:pPr marL="457200" indent="-457200">
              <a:buFont typeface="Arial" pitchFamily="34" charset="0"/>
              <a:buChar char="•"/>
            </a:pPr>
            <a:r>
              <a:rPr lang="en-US" sz="2800" dirty="0"/>
              <a:t>Click and drag one of the handles located in each corner or along the sides of the selected object until the image appears </a:t>
            </a:r>
            <a:r>
              <a:rPr lang="en-US" sz="2800" dirty="0" smtClean="0"/>
              <a:t>to be about </a:t>
            </a:r>
            <a:r>
              <a:rPr lang="en-US" sz="2800" dirty="0"/>
              <a:t>the size preferred. </a:t>
            </a:r>
          </a:p>
          <a:p>
            <a:pPr marL="457200" indent="-457200">
              <a:buFont typeface="Arial" pitchFamily="34" charset="0"/>
              <a:buChar char="•"/>
            </a:pPr>
            <a:r>
              <a:rPr lang="en-US" sz="2800" dirty="0"/>
              <a:t>With the object selected, you can use one of the alignment buttons in the Paragraph group </a:t>
            </a:r>
            <a:r>
              <a:rPr lang="en-US" sz="2800" dirty="0" smtClean="0"/>
              <a:t>on </a:t>
            </a:r>
            <a:r>
              <a:rPr lang="en-US" sz="2800" dirty="0"/>
              <a:t>the Home tab to align the object on the page.</a:t>
            </a:r>
          </a:p>
          <a:p>
            <a:pPr marL="457200" indent="-457200">
              <a:buFont typeface="Arial" pitchFamily="34" charset="0"/>
              <a:buChar char="•"/>
            </a:pPr>
            <a:r>
              <a:rPr lang="en-US" sz="2800" dirty="0"/>
              <a:t>Save the file.</a:t>
            </a:r>
          </a:p>
        </p:txBody>
      </p:sp>
    </p:spTree>
    <p:extLst>
      <p:ext uri="{BB962C8B-B14F-4D97-AF65-F5344CB8AC3E}">
        <p14:creationId xmlns:p14="http://schemas.microsoft.com/office/powerpoint/2010/main" val="857099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Bernie\Desktop\Ch 03 EMCP JPAG\WD3-Sk9-Fig3-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9181021" cy="6400801"/>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Accent Bar) 1"/>
          <p:cNvSpPr/>
          <p:nvPr/>
        </p:nvSpPr>
        <p:spPr>
          <a:xfrm>
            <a:off x="5257800" y="4953000"/>
            <a:ext cx="2819400" cy="685800"/>
          </a:xfrm>
          <a:prstGeom prst="accentCallout1">
            <a:avLst>
              <a:gd name="adj1" fmla="val 18750"/>
              <a:gd name="adj2" fmla="val -8333"/>
              <a:gd name="adj3" fmla="val -50928"/>
              <a:gd name="adj4" fmla="val -381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Sizing handles</a:t>
            </a:r>
            <a:endParaRPr lang="en-US" dirty="0"/>
          </a:p>
        </p:txBody>
      </p:sp>
      <p:sp>
        <p:nvSpPr>
          <p:cNvPr id="3" name="Line Callout 1 (Accent Bar) 2"/>
          <p:cNvSpPr/>
          <p:nvPr/>
        </p:nvSpPr>
        <p:spPr>
          <a:xfrm>
            <a:off x="4475284" y="1219200"/>
            <a:ext cx="3144715" cy="990600"/>
          </a:xfrm>
          <a:prstGeom prst="accentCallout1">
            <a:avLst>
              <a:gd name="adj1" fmla="val 18750"/>
              <a:gd name="adj2" fmla="val -8333"/>
              <a:gd name="adj3" fmla="val -26247"/>
              <a:gd name="adj4" fmla="val -31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Alignment buttons </a:t>
            </a:r>
            <a:r>
              <a:rPr lang="en-US" dirty="0"/>
              <a:t>in the Paragraph group </a:t>
            </a:r>
            <a:r>
              <a:rPr lang="en-US" dirty="0" smtClean="0"/>
              <a:t>on </a:t>
            </a:r>
            <a:r>
              <a:rPr lang="en-US" dirty="0"/>
              <a:t>the Home tab </a:t>
            </a:r>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4001830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taking-it-further.png"/>
          <p:cNvPicPr>
            <a:picLocks noChangeAspect="1"/>
          </p:cNvPicPr>
          <p:nvPr/>
        </p:nvPicPr>
        <p:blipFill>
          <a:blip r:embed="rId4" cstate="print"/>
          <a:stretch>
            <a:fillRect/>
          </a:stretch>
        </p:blipFill>
        <p:spPr>
          <a:xfrm>
            <a:off x="685800" y="2681219"/>
            <a:ext cx="2940959" cy="465652"/>
          </a:xfrm>
          <a:prstGeom prst="rect">
            <a:avLst/>
          </a:prstGeom>
        </p:spPr>
      </p:pic>
      <p:sp>
        <p:nvSpPr>
          <p:cNvPr id="7" name="Rounded Rectangle 6"/>
          <p:cNvSpPr/>
          <p:nvPr/>
        </p:nvSpPr>
        <p:spPr>
          <a:xfrm>
            <a:off x="655820" y="3419007"/>
            <a:ext cx="7696200" cy="2590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Wrapping Styles </a:t>
            </a:r>
            <a:r>
              <a:rPr lang="en-US" sz="3200" b="1" dirty="0" smtClean="0">
                <a:solidFill>
                  <a:srgbClr val="0070C0"/>
                </a:solidFill>
              </a:rPr>
              <a:t> </a:t>
            </a:r>
            <a:r>
              <a:rPr lang="en-US" sz="3200" dirty="0" smtClean="0">
                <a:solidFill>
                  <a:prstClr val="black">
                    <a:tint val="75000"/>
                  </a:prstClr>
                </a:solidFill>
              </a:rPr>
              <a:t>Play </a:t>
            </a:r>
            <a:r>
              <a:rPr lang="en-US" sz="3200" dirty="0">
                <a:solidFill>
                  <a:prstClr val="black">
                    <a:tint val="75000"/>
                  </a:prstClr>
                </a:solidFill>
              </a:rPr>
              <a:t>with these settings to learn about their different effects in your documents.  </a:t>
            </a:r>
          </a:p>
        </p:txBody>
      </p:sp>
      <p:sp>
        <p:nvSpPr>
          <p:cNvPr id="8" name="Date Placeholder 7"/>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457200" y="1676400"/>
            <a:ext cx="8229600" cy="4419600"/>
          </a:xfrm>
        </p:spPr>
        <p:txBody>
          <a:bodyPr>
            <a:noAutofit/>
          </a:bodyPr>
          <a:lstStyle/>
          <a:p>
            <a:pPr lvl="1">
              <a:spcBef>
                <a:spcPts val="0"/>
              </a:spcBef>
              <a:buFont typeface="Arial" pitchFamily="34" charset="0"/>
              <a:buChar char="•"/>
            </a:pPr>
            <a:r>
              <a:rPr lang="en-US" sz="3200" dirty="0" smtClean="0"/>
              <a:t>Insert shapes</a:t>
            </a:r>
          </a:p>
          <a:p>
            <a:pPr lvl="1">
              <a:spcBef>
                <a:spcPts val="0"/>
              </a:spcBef>
              <a:buFont typeface="Arial" pitchFamily="34" charset="0"/>
              <a:buChar char="•"/>
            </a:pPr>
            <a:r>
              <a:rPr lang="en-US" sz="3200" dirty="0" smtClean="0"/>
              <a:t>Insert clip art objects</a:t>
            </a:r>
          </a:p>
          <a:p>
            <a:pPr lvl="1">
              <a:spcBef>
                <a:spcPts val="0"/>
              </a:spcBef>
              <a:buFont typeface="Arial" pitchFamily="34" charset="0"/>
              <a:buChar char="•"/>
            </a:pPr>
            <a:r>
              <a:rPr lang="en-US" sz="3200" dirty="0" smtClean="0"/>
              <a:t>Resize objects</a:t>
            </a:r>
          </a:p>
          <a:p>
            <a:pPr lvl="1">
              <a:spcBef>
                <a:spcPts val="0"/>
              </a:spcBef>
              <a:buFont typeface="Arial" pitchFamily="34" charset="0"/>
              <a:buChar char="•"/>
            </a:pPr>
            <a:r>
              <a:rPr lang="en-US" sz="3200" dirty="0" smtClean="0"/>
              <a:t>Rotate objects</a:t>
            </a:r>
            <a:endParaRPr lang="en-US" sz="3200" dirty="0"/>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36358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Skill 10: Rotate Objects</a:t>
            </a:r>
          </a:p>
        </p:txBody>
      </p:sp>
      <p:sp>
        <p:nvSpPr>
          <p:cNvPr id="3" name="Rectangle 2"/>
          <p:cNvSpPr/>
          <p:nvPr/>
        </p:nvSpPr>
        <p:spPr>
          <a:xfrm>
            <a:off x="623047" y="1600200"/>
            <a:ext cx="7924800" cy="4462760"/>
          </a:xfrm>
          <a:prstGeom prst="rect">
            <a:avLst/>
          </a:prstGeom>
        </p:spPr>
        <p:txBody>
          <a:bodyPr wrap="square">
            <a:spAutoFit/>
          </a:bodyPr>
          <a:lstStyle/>
          <a:p>
            <a:pPr marL="465138" indent="-465138">
              <a:buFont typeface="+mj-lt"/>
              <a:buAutoNum type="arabicPeriod"/>
            </a:pPr>
            <a:endParaRPr lang="en-US" sz="3200" dirty="0" smtClean="0"/>
          </a:p>
          <a:p>
            <a:pPr marL="571500" indent="-571500">
              <a:buFont typeface="Arial" pitchFamily="34" charset="0"/>
              <a:buChar char="•"/>
            </a:pPr>
            <a:r>
              <a:rPr lang="en-US" sz="3600" dirty="0" smtClean="0"/>
              <a:t>Click </a:t>
            </a:r>
            <a:r>
              <a:rPr lang="en-US" sz="3600" dirty="0"/>
              <a:t>the </a:t>
            </a:r>
            <a:r>
              <a:rPr lang="en-US" sz="3600" dirty="0" smtClean="0"/>
              <a:t>object.</a:t>
            </a:r>
          </a:p>
          <a:p>
            <a:pPr marL="571500" indent="-571500">
              <a:buFont typeface="Arial" pitchFamily="34" charset="0"/>
              <a:buChar char="•"/>
            </a:pPr>
            <a:r>
              <a:rPr lang="en-US" sz="3600" dirty="0" smtClean="0"/>
              <a:t> </a:t>
            </a:r>
            <a:r>
              <a:rPr lang="en-US" sz="3600" dirty="0"/>
              <a:t>A green rotation handle appears at the top </a:t>
            </a:r>
            <a:r>
              <a:rPr lang="en-US" sz="3600" dirty="0" smtClean="0"/>
              <a:t>of the </a:t>
            </a:r>
            <a:r>
              <a:rPr lang="en-US" sz="3600" dirty="0"/>
              <a:t>object.</a:t>
            </a:r>
          </a:p>
          <a:p>
            <a:pPr marL="571500" indent="-571500">
              <a:buFont typeface="Arial" pitchFamily="34" charset="0"/>
              <a:buChar char="•"/>
            </a:pPr>
            <a:r>
              <a:rPr lang="en-US" sz="3600" dirty="0" smtClean="0"/>
              <a:t>Click </a:t>
            </a:r>
            <a:r>
              <a:rPr lang="en-US" sz="3600" dirty="0"/>
              <a:t>the rotation handle and drag it to the right </a:t>
            </a:r>
            <a:r>
              <a:rPr lang="en-US" sz="3600" dirty="0" smtClean="0"/>
              <a:t>or left to </a:t>
            </a:r>
            <a:r>
              <a:rPr lang="en-US" sz="3600" dirty="0"/>
              <a:t>rotate the illustration </a:t>
            </a:r>
            <a:r>
              <a:rPr lang="en-US" sz="3600" dirty="0" smtClean="0"/>
              <a:t>at an </a:t>
            </a:r>
            <a:r>
              <a:rPr lang="en-US" sz="3600" dirty="0"/>
              <a:t>angle.</a:t>
            </a:r>
          </a:p>
          <a:p>
            <a:pPr marL="571500" indent="-571500">
              <a:buFont typeface="Arial" pitchFamily="34" charset="0"/>
              <a:buChar char="•"/>
            </a:pPr>
            <a:r>
              <a:rPr lang="en-US" sz="3600" dirty="0" smtClean="0"/>
              <a:t>Save the </a:t>
            </a:r>
            <a:r>
              <a:rPr lang="en-US" sz="3600" dirty="0"/>
              <a:t>file.</a:t>
            </a:r>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1329840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Bernie\Desktop\Ch 03 EMCP JPAG\WD3-Sk10-Fig3-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3446"/>
            <a:ext cx="9161277" cy="6377354"/>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Accent Bar) 1"/>
          <p:cNvSpPr/>
          <p:nvPr/>
        </p:nvSpPr>
        <p:spPr>
          <a:xfrm>
            <a:off x="3429000" y="5181600"/>
            <a:ext cx="2057400" cy="762000"/>
          </a:xfrm>
          <a:prstGeom prst="accentCallout1">
            <a:avLst>
              <a:gd name="adj1" fmla="val 18750"/>
              <a:gd name="adj2" fmla="val -8333"/>
              <a:gd name="adj3" fmla="val 63462"/>
              <a:gd name="adj4" fmla="val -649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the object.</a:t>
            </a:r>
            <a:endParaRPr lang="en-US" dirty="0"/>
          </a:p>
        </p:txBody>
      </p:sp>
      <p:sp>
        <p:nvSpPr>
          <p:cNvPr id="3" name="Line Callout 1 (Accent Bar) 2"/>
          <p:cNvSpPr/>
          <p:nvPr/>
        </p:nvSpPr>
        <p:spPr>
          <a:xfrm>
            <a:off x="3429000" y="3505200"/>
            <a:ext cx="3657600" cy="1219200"/>
          </a:xfrm>
          <a:prstGeom prst="accentCallout1">
            <a:avLst>
              <a:gd name="adj1" fmla="val 18750"/>
              <a:gd name="adj2" fmla="val -8333"/>
              <a:gd name="adj3" fmla="val 95775"/>
              <a:gd name="adj4" fmla="val -37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a:t>the rotation handle and drag it to </a:t>
            </a:r>
            <a:r>
              <a:rPr lang="en-US" dirty="0" smtClean="0"/>
              <a:t>the left or right </a:t>
            </a:r>
            <a:r>
              <a:rPr lang="en-US" dirty="0"/>
              <a:t>to rotate the illustration at an </a:t>
            </a:r>
            <a:r>
              <a:rPr lang="en-US" dirty="0" smtClean="0"/>
              <a:t>angle.</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410177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914400" y="3581400"/>
            <a:ext cx="7391400" cy="24384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600" b="1" dirty="0">
                <a:solidFill>
                  <a:srgbClr val="0070C0"/>
                </a:solidFill>
              </a:rPr>
              <a:t>Creating </a:t>
            </a:r>
            <a:r>
              <a:rPr lang="en-US" sz="3600" b="1" dirty="0" smtClean="0">
                <a:solidFill>
                  <a:srgbClr val="0070C0"/>
                </a:solidFill>
              </a:rPr>
              <a:t>WordArt  </a:t>
            </a:r>
            <a:r>
              <a:rPr lang="en-US" sz="3000" dirty="0" smtClean="0">
                <a:solidFill>
                  <a:prstClr val="black">
                    <a:tint val="75000"/>
                  </a:prstClr>
                </a:solidFill>
              </a:rPr>
              <a:t>You</a:t>
            </a:r>
            <a:r>
              <a:rPr lang="en-US" sz="3600" b="1" dirty="0" smtClean="0">
                <a:solidFill>
                  <a:srgbClr val="0070C0"/>
                </a:solidFill>
              </a:rPr>
              <a:t> </a:t>
            </a:r>
            <a:r>
              <a:rPr lang="en-US" sz="3000" dirty="0" smtClean="0">
                <a:solidFill>
                  <a:prstClr val="black">
                    <a:tint val="75000"/>
                  </a:prstClr>
                </a:solidFill>
              </a:rPr>
              <a:t>can </a:t>
            </a:r>
            <a:r>
              <a:rPr lang="en-US" sz="3000" dirty="0">
                <a:solidFill>
                  <a:prstClr val="black">
                    <a:tint val="75000"/>
                  </a:prstClr>
                </a:solidFill>
              </a:rPr>
              <a:t>further enhance Word documents by using WordArt. </a:t>
            </a:r>
          </a:p>
        </p:txBody>
      </p:sp>
      <p:pic>
        <p:nvPicPr>
          <p:cNvPr id="6" name="Picture 5" descr="taking-it-further.png"/>
          <p:cNvPicPr>
            <a:picLocks noChangeAspect="1"/>
          </p:cNvPicPr>
          <p:nvPr/>
        </p:nvPicPr>
        <p:blipFill>
          <a:blip r:embed="rId4" cstate="print"/>
          <a:stretch>
            <a:fillRect/>
          </a:stretch>
        </p:blipFill>
        <p:spPr>
          <a:xfrm>
            <a:off x="1008797" y="2971800"/>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272751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3" name="Content Placeholder 5"/>
          <p:cNvSpPr txBox="1">
            <a:spLocks/>
          </p:cNvSpPr>
          <p:nvPr/>
        </p:nvSpPr>
        <p:spPr>
          <a:xfrm>
            <a:off x="428596" y="914400"/>
            <a:ext cx="4186238" cy="24425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US" sz="1800" dirty="0">
                <a:latin typeface="Calibri" pitchFamily="34" charset="0"/>
                <a:cs typeface="Calibri" pitchFamily="34" charset="0"/>
              </a:rPr>
              <a:t>The process of combining cells in rows or </a:t>
            </a:r>
            <a:r>
              <a:rPr lang="en-US" sz="1800" dirty="0" smtClean="0">
                <a:latin typeface="Calibri" pitchFamily="34" charset="0"/>
                <a:cs typeface="Calibri" pitchFamily="34" charset="0"/>
              </a:rPr>
              <a:t>columns is called</a:t>
            </a:r>
            <a:endParaRPr lang="en-CA" sz="1800" dirty="0" smtClean="0"/>
          </a:p>
          <a:p>
            <a:pPr marL="693738" lvl="1" indent="-236538">
              <a:buClr>
                <a:schemeClr val="accent1"/>
              </a:buClr>
              <a:buSzPct val="100000"/>
              <a:buFont typeface="+mj-lt"/>
              <a:buAutoNum type="alphaLcPeriod"/>
            </a:pPr>
            <a:r>
              <a:rPr lang="en-US" sz="1800" dirty="0"/>
              <a:t>combining.</a:t>
            </a:r>
          </a:p>
          <a:p>
            <a:pPr marL="693738" lvl="1" indent="-236538">
              <a:buClr>
                <a:schemeClr val="accent1"/>
              </a:buClr>
              <a:buSzPct val="100000"/>
              <a:buFont typeface="+mj-lt"/>
              <a:buAutoNum type="alphaLcPeriod"/>
            </a:pPr>
            <a:r>
              <a:rPr lang="en-US" sz="1800" dirty="0" smtClean="0"/>
              <a:t>mail </a:t>
            </a:r>
            <a:r>
              <a:rPr lang="en-US" sz="1800" dirty="0"/>
              <a:t>merge.</a:t>
            </a:r>
          </a:p>
          <a:p>
            <a:pPr marL="693738" lvl="1" indent="-236538">
              <a:buClr>
                <a:schemeClr val="accent1"/>
              </a:buClr>
              <a:buSzPct val="100000"/>
              <a:buFont typeface="+mj-lt"/>
              <a:buAutoNum type="alphaLcPeriod"/>
            </a:pPr>
            <a:r>
              <a:rPr lang="en-US" sz="1800" dirty="0" smtClean="0"/>
              <a:t>merging</a:t>
            </a:r>
            <a:r>
              <a:rPr lang="en-US" sz="1800" dirty="0"/>
              <a:t>.</a:t>
            </a:r>
          </a:p>
          <a:p>
            <a:pPr marL="693738" lvl="1" indent="-236538">
              <a:buClr>
                <a:schemeClr val="accent1"/>
              </a:buClr>
              <a:buSzPct val="100000"/>
              <a:buFont typeface="+mj-lt"/>
              <a:buAutoNum type="alphaLcPeriod"/>
            </a:pPr>
            <a:r>
              <a:rPr lang="en-US" sz="1800" dirty="0" smtClean="0"/>
              <a:t>None </a:t>
            </a:r>
            <a:r>
              <a:rPr lang="en-US" sz="1800" dirty="0"/>
              <a:t>of the above</a:t>
            </a:r>
            <a:endParaRPr lang="en-CA" dirty="0" smtClean="0"/>
          </a:p>
        </p:txBody>
      </p:sp>
      <p:sp>
        <p:nvSpPr>
          <p:cNvPr id="4" name="Content Placeholder 6"/>
          <p:cNvSpPr txBox="1">
            <a:spLocks/>
          </p:cNvSpPr>
          <p:nvPr/>
        </p:nvSpPr>
        <p:spPr>
          <a:xfrm>
            <a:off x="4687858" y="914400"/>
            <a:ext cx="4184651" cy="24425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US" sz="1800" dirty="0">
                <a:latin typeface="Calibri" pitchFamily="34" charset="0"/>
                <a:cs typeface="Calibri" pitchFamily="34" charset="0"/>
              </a:rPr>
              <a:t>The Shapes feature in Word allows you to </a:t>
            </a:r>
            <a:r>
              <a:rPr lang="en-US" sz="1800" dirty="0" smtClean="0">
                <a:latin typeface="Calibri" pitchFamily="34" charset="0"/>
                <a:cs typeface="Calibri" pitchFamily="34" charset="0"/>
              </a:rPr>
              <a:t>insert various </a:t>
            </a:r>
            <a:r>
              <a:rPr lang="en-US" sz="1800" dirty="0">
                <a:latin typeface="Calibri" pitchFamily="34" charset="0"/>
                <a:cs typeface="Calibri" pitchFamily="34" charset="0"/>
              </a:rPr>
              <a:t>shapes </a:t>
            </a:r>
            <a:r>
              <a:rPr lang="en-US" sz="1800" dirty="0" smtClean="0">
                <a:latin typeface="Calibri" pitchFamily="34" charset="0"/>
                <a:cs typeface="Calibri" pitchFamily="34" charset="0"/>
              </a:rPr>
              <a:t>by</a:t>
            </a:r>
          </a:p>
          <a:p>
            <a:pPr marL="693738" lvl="1" indent="-236538">
              <a:buClr>
                <a:schemeClr val="accent1"/>
              </a:buClr>
              <a:buFont typeface="+mj-lt"/>
              <a:buAutoNum type="alphaLcPeriod"/>
            </a:pPr>
            <a:r>
              <a:rPr lang="en-US" sz="1800" dirty="0"/>
              <a:t>choosing them from clip art.</a:t>
            </a:r>
          </a:p>
          <a:p>
            <a:pPr marL="693738" lvl="1" indent="-236538">
              <a:buClr>
                <a:schemeClr val="accent1"/>
              </a:buClr>
              <a:buFont typeface="+mj-lt"/>
              <a:buAutoNum type="alphaLcPeriod"/>
            </a:pPr>
            <a:r>
              <a:rPr lang="en-US" sz="1800" dirty="0" smtClean="0"/>
              <a:t>drawing </a:t>
            </a:r>
            <a:r>
              <a:rPr lang="en-US" sz="1800" dirty="0"/>
              <a:t>them on your page.</a:t>
            </a:r>
          </a:p>
          <a:p>
            <a:pPr marL="693738" lvl="1" indent="-236538">
              <a:buClr>
                <a:schemeClr val="accent1"/>
              </a:buClr>
              <a:buFont typeface="+mj-lt"/>
              <a:buAutoNum type="alphaLcPeriod"/>
            </a:pPr>
            <a:r>
              <a:rPr lang="en-US" sz="1800" dirty="0" smtClean="0"/>
              <a:t>inserting </a:t>
            </a:r>
            <a:r>
              <a:rPr lang="en-US" sz="1800" dirty="0"/>
              <a:t>pictures.</a:t>
            </a:r>
          </a:p>
          <a:p>
            <a:pPr marL="693738" lvl="1" indent="-236538">
              <a:buClr>
                <a:schemeClr val="accent1"/>
              </a:buClr>
              <a:buFont typeface="+mj-lt"/>
              <a:buAutoNum type="alphaLcPeriod"/>
            </a:pPr>
            <a:r>
              <a:rPr lang="en-US" sz="1800" dirty="0" smtClean="0"/>
              <a:t>All </a:t>
            </a:r>
            <a:r>
              <a:rPr lang="en-US" sz="1800" dirty="0"/>
              <a:t>of the above</a:t>
            </a:r>
            <a:endParaRPr lang="en-CA" sz="1800" dirty="0" smtClean="0"/>
          </a:p>
          <a:p>
            <a:pPr>
              <a:buFont typeface="+mj-lt"/>
              <a:buAutoNum type="arabicParenR" startAt="7"/>
            </a:pPr>
            <a:endParaRPr lang="en-CA" sz="2000" dirty="0"/>
          </a:p>
        </p:txBody>
      </p:sp>
      <p:sp>
        <p:nvSpPr>
          <p:cNvPr id="5" name="Content Placeholder 5"/>
          <p:cNvSpPr txBox="1">
            <a:spLocks/>
          </p:cNvSpPr>
          <p:nvPr/>
        </p:nvSpPr>
        <p:spPr>
          <a:xfrm>
            <a:off x="428596"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US" sz="1800" dirty="0"/>
              <a:t>A table can be made to look like columnar </a:t>
            </a:r>
            <a:r>
              <a:rPr lang="en-US" sz="1800" dirty="0" smtClean="0"/>
              <a:t>text by</a:t>
            </a:r>
          </a:p>
          <a:p>
            <a:pPr marL="693738" lvl="1" indent="-236538"/>
            <a:r>
              <a:rPr lang="en-US" dirty="0"/>
              <a:t>removing the cell borders.</a:t>
            </a:r>
          </a:p>
          <a:p>
            <a:pPr marL="693738" lvl="1" indent="-236538"/>
            <a:r>
              <a:rPr lang="en-US" dirty="0" smtClean="0"/>
              <a:t>changing </a:t>
            </a:r>
            <a:r>
              <a:rPr lang="en-US" dirty="0"/>
              <a:t>the font colors.</a:t>
            </a:r>
          </a:p>
          <a:p>
            <a:pPr marL="693738" lvl="1" indent="-236538"/>
            <a:r>
              <a:rPr lang="en-US" dirty="0" smtClean="0"/>
              <a:t>modifying </a:t>
            </a:r>
            <a:r>
              <a:rPr lang="en-US" dirty="0"/>
              <a:t>the line spacing.</a:t>
            </a:r>
          </a:p>
          <a:p>
            <a:pPr marL="693738" lvl="1" indent="-236538"/>
            <a:r>
              <a:rPr lang="en-US" dirty="0" smtClean="0"/>
              <a:t>changing </a:t>
            </a:r>
            <a:r>
              <a:rPr lang="en-US" dirty="0"/>
              <a:t>the paragraph spacing.</a:t>
            </a:r>
            <a:endParaRPr lang="en-CA" dirty="0"/>
          </a:p>
        </p:txBody>
      </p:sp>
      <p:sp>
        <p:nvSpPr>
          <p:cNvPr id="6" name="Content Placeholder 5"/>
          <p:cNvSpPr txBox="1">
            <a:spLocks/>
          </p:cNvSpPr>
          <p:nvPr/>
        </p:nvSpPr>
        <p:spPr>
          <a:xfrm>
            <a:off x="4710270"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US" sz="1800" dirty="0"/>
              <a:t>The Clip art task pane allows you to </a:t>
            </a:r>
            <a:r>
              <a:rPr lang="en-US" sz="1800" dirty="0" smtClean="0"/>
              <a:t>insert</a:t>
            </a:r>
          </a:p>
          <a:p>
            <a:pPr marL="693738" lvl="1" indent="-236538"/>
            <a:r>
              <a:rPr lang="en-US" dirty="0"/>
              <a:t>illustrations.</a:t>
            </a:r>
          </a:p>
          <a:p>
            <a:pPr marL="693738" lvl="1" indent="-236538"/>
            <a:r>
              <a:rPr lang="en-US" dirty="0" smtClean="0"/>
              <a:t>photos</a:t>
            </a:r>
            <a:r>
              <a:rPr lang="en-US" dirty="0"/>
              <a:t>.</a:t>
            </a:r>
          </a:p>
          <a:p>
            <a:pPr marL="693738" lvl="1" indent="-236538"/>
            <a:r>
              <a:rPr lang="en-US" dirty="0" smtClean="0"/>
              <a:t>audio </a:t>
            </a:r>
            <a:r>
              <a:rPr lang="en-US" dirty="0"/>
              <a:t>and video.</a:t>
            </a:r>
          </a:p>
          <a:p>
            <a:pPr marL="693738" lvl="1" indent="-236538"/>
            <a:r>
              <a:rPr lang="en-US" dirty="0" smtClean="0"/>
              <a:t>All </a:t>
            </a:r>
            <a:r>
              <a:rPr lang="en-US" dirty="0"/>
              <a:t>of the above</a:t>
            </a:r>
            <a:endParaRPr lang="en-CA" dirty="0"/>
          </a:p>
        </p:txBody>
      </p:sp>
      <p:sp>
        <p:nvSpPr>
          <p:cNvPr id="2" name="Rectangle 1"/>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9" name="TextBox 8"/>
          <p:cNvSpPr txBox="1"/>
          <p:nvPr/>
        </p:nvSpPr>
        <p:spPr>
          <a:xfrm>
            <a:off x="3305030" y="2987433"/>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2987433"/>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7864" y="596661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17" name="Slide Number Placeholder 16"/>
          <p:cNvSpPr>
            <a:spLocks noGrp="1"/>
          </p:cNvSpPr>
          <p:nvPr>
            <p:ph type="sldNum" sz="quarter" idx="12"/>
          </p:nvPr>
        </p:nvSpPr>
        <p:spPr/>
        <p:txBody>
          <a:bodyPr/>
          <a:lstStyle/>
          <a:p>
            <a:fld id="{C1881F87-F1D1-4E82-B161-792A900F0BBC}" type="slidenum">
              <a:rPr lang="en-US" smtClean="0"/>
              <a:pPr/>
              <a:t>43</a:t>
            </a:fld>
            <a:endParaRPr lang="en-US" dirty="0"/>
          </a:p>
        </p:txBody>
      </p:sp>
    </p:spTree>
    <p:extLst>
      <p:ext uri="{BB962C8B-B14F-4D97-AF65-F5344CB8AC3E}">
        <p14:creationId xmlns:p14="http://schemas.microsoft.com/office/powerpoint/2010/main" val="2981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9"/>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3" end="3"/>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4"/>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5">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1"/>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4">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6"/>
                                        </p:tgtEl>
                                        <p:attrNameLst>
                                          <p:attrName>style.fontWeight</p:attrName>
                                        </p:attrNameLst>
                                      </p:cBhvr>
                                      <p:to>
                                        <p:strVal val="bold"/>
                                      </p:to>
                                    </p:set>
                                  </p:childTnLst>
                                </p:cTn>
                              </p:par>
                              <p:par>
                                <p:cTn id="25" presetID="15" presetClass="emph" presetSubtype="0" nodeType="withEffect">
                                  <p:stCondLst>
                                    <p:cond delay="0"/>
                                  </p:stCondLst>
                                  <p:iterate type="lt">
                                    <p:tmAbs val="0"/>
                                  </p:iterate>
                                  <p:childTnLst>
                                    <p:set>
                                      <p:cBhvr override="childStyle">
                                        <p:cTn id="26" dur="indefinite"/>
                                        <p:tgtEl>
                                          <p:spTgt spid="6">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Tasks Summary</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447800"/>
            <a:ext cx="4800600" cy="499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70194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What You Will Create</a:t>
            </a:r>
          </a:p>
        </p:txBody>
      </p:sp>
      <p:sp>
        <p:nvSpPr>
          <p:cNvPr id="3" name="Content Placeholder 2"/>
          <p:cNvSpPr>
            <a:spLocks noGrp="1"/>
          </p:cNvSpPr>
          <p:nvPr>
            <p:ph idx="1"/>
          </p:nvPr>
        </p:nvSpPr>
        <p:spPr>
          <a:xfrm>
            <a:off x="457200" y="1447800"/>
            <a:ext cx="8229600" cy="4953000"/>
          </a:xfrm>
        </p:spPr>
        <p:txBody>
          <a:bodyPr>
            <a:noAutofit/>
          </a:bodyPr>
          <a:lstStyle/>
          <a:p>
            <a:pPr>
              <a:spcBef>
                <a:spcPts val="0"/>
              </a:spcBef>
              <a:spcAft>
                <a:spcPts val="600"/>
              </a:spcAft>
            </a:pPr>
            <a:r>
              <a:rPr lang="en-US" sz="3000" dirty="0" smtClean="0"/>
              <a:t>Create </a:t>
            </a:r>
            <a:r>
              <a:rPr lang="en-US" sz="3000" dirty="0"/>
              <a:t>the recipe document </a:t>
            </a:r>
            <a:r>
              <a:rPr lang="en-US" sz="3000" dirty="0" smtClean="0"/>
              <a:t>including: </a:t>
            </a:r>
            <a:endParaRPr lang="en-US" sz="3000" dirty="0"/>
          </a:p>
          <a:p>
            <a:pPr lvl="1">
              <a:spcBef>
                <a:spcPts val="0"/>
              </a:spcBef>
              <a:spcAft>
                <a:spcPts val="600"/>
              </a:spcAft>
            </a:pPr>
            <a:r>
              <a:rPr lang="en-US" sz="3000" dirty="0" smtClean="0"/>
              <a:t>a </a:t>
            </a:r>
            <a:r>
              <a:rPr lang="en-US" sz="3000" dirty="0"/>
              <a:t>table of </a:t>
            </a:r>
            <a:r>
              <a:rPr lang="en-US" sz="3000" dirty="0" smtClean="0"/>
              <a:t>ingredients</a:t>
            </a:r>
          </a:p>
          <a:p>
            <a:pPr lvl="1">
              <a:spcBef>
                <a:spcPts val="0"/>
              </a:spcBef>
              <a:spcAft>
                <a:spcPts val="600"/>
              </a:spcAft>
            </a:pPr>
            <a:r>
              <a:rPr lang="en-US" sz="3000" dirty="0" smtClean="0"/>
              <a:t>fun </a:t>
            </a:r>
            <a:r>
              <a:rPr lang="en-US" sz="3000" dirty="0"/>
              <a:t>illustrations and pictures of hot </a:t>
            </a:r>
            <a:r>
              <a:rPr lang="en-US" sz="3000" dirty="0" smtClean="0"/>
              <a:t>chocolate</a:t>
            </a:r>
          </a:p>
          <a:p>
            <a:pPr lvl="1">
              <a:spcBef>
                <a:spcPts val="0"/>
              </a:spcBef>
              <a:spcAft>
                <a:spcPts val="600"/>
              </a:spcAft>
            </a:pPr>
            <a:r>
              <a:rPr lang="en-US" sz="3000" dirty="0"/>
              <a:t>r</a:t>
            </a:r>
            <a:r>
              <a:rPr lang="en-US" sz="3000" dirty="0" smtClean="0"/>
              <a:t>ecipe instructions</a:t>
            </a:r>
            <a:endParaRPr lang="en-US" sz="3000" dirty="0"/>
          </a:p>
          <a:p>
            <a:pPr>
              <a:spcBef>
                <a:spcPts val="0"/>
              </a:spcBef>
              <a:spcAft>
                <a:spcPts val="600"/>
              </a:spcAft>
            </a:pPr>
            <a:r>
              <a:rPr lang="en-US" sz="3000" dirty="0" smtClean="0"/>
              <a:t>You </a:t>
            </a:r>
            <a:r>
              <a:rPr lang="en-US" sz="3000" dirty="0"/>
              <a:t>will build the recipe in Word using Word’s table and column features to organize the recipe </a:t>
            </a:r>
            <a:r>
              <a:rPr lang="en-US" sz="3000" dirty="0" smtClean="0"/>
              <a:t>contents. </a:t>
            </a:r>
            <a:endParaRPr lang="en-US" sz="3000" dirty="0"/>
          </a:p>
          <a:p>
            <a:pPr>
              <a:spcBef>
                <a:spcPts val="0"/>
              </a:spcBef>
              <a:spcAft>
                <a:spcPts val="600"/>
              </a:spcAft>
            </a:pPr>
            <a:r>
              <a:rPr lang="en-US" sz="3000" dirty="0" smtClean="0"/>
              <a:t>Add </a:t>
            </a:r>
            <a:r>
              <a:rPr lang="en-US" sz="3000" dirty="0"/>
              <a:t>a shape and a clip art object for visual </a:t>
            </a:r>
            <a:r>
              <a:rPr lang="en-US" sz="3000" dirty="0" smtClean="0"/>
              <a:t>interest.</a:t>
            </a:r>
            <a:endParaRPr lang="en-US" sz="3000"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736574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229600" cy="3939540"/>
          </a:xfrm>
          <a:prstGeom prst="rect">
            <a:avLst/>
          </a:prstGeom>
        </p:spPr>
        <p:txBody>
          <a:bodyPr wrap="square">
            <a:spAutoFit/>
          </a:bodyPr>
          <a:lstStyle/>
          <a:p>
            <a:pPr marL="342900" indent="-342900">
              <a:buFont typeface="Arial" pitchFamily="34" charset="0"/>
              <a:buChar char="•"/>
            </a:pPr>
            <a:r>
              <a:rPr lang="en-US" sz="2500" dirty="0" smtClean="0"/>
              <a:t>Click in the document where you wish to insert the table.</a:t>
            </a:r>
          </a:p>
          <a:p>
            <a:pPr marL="342900" indent="-342900">
              <a:buFont typeface="Arial" pitchFamily="34" charset="0"/>
              <a:buChar char="•"/>
            </a:pPr>
            <a:r>
              <a:rPr lang="en-US" sz="2500" dirty="0" smtClean="0"/>
              <a:t>Click the Insert tab.</a:t>
            </a:r>
          </a:p>
          <a:p>
            <a:pPr marL="342900" indent="-342900">
              <a:buFont typeface="Arial" pitchFamily="34" charset="0"/>
              <a:buChar char="•"/>
            </a:pPr>
            <a:r>
              <a:rPr lang="en-US" sz="2500" dirty="0" smtClean="0"/>
              <a:t>Click the Table button in the Tables group and then click Insert Table.</a:t>
            </a:r>
          </a:p>
          <a:p>
            <a:pPr marL="342900" indent="-342900">
              <a:buFont typeface="Arial" pitchFamily="34" charset="0"/>
              <a:buChar char="•"/>
            </a:pPr>
            <a:r>
              <a:rPr lang="en-US" sz="2500" dirty="0" smtClean="0"/>
              <a:t>In the Insert Table dialog box that appears, type the Number of columns and the Number of rows you would like to insert.</a:t>
            </a:r>
          </a:p>
          <a:p>
            <a:pPr marL="342900" indent="-342900">
              <a:buFont typeface="Arial" pitchFamily="34" charset="0"/>
              <a:buChar char="•"/>
            </a:pPr>
            <a:r>
              <a:rPr lang="en-US" sz="2500" dirty="0" smtClean="0"/>
              <a:t>Click OK. </a:t>
            </a:r>
          </a:p>
          <a:p>
            <a:pPr marL="342900" indent="-342900">
              <a:buFont typeface="Arial" pitchFamily="34" charset="0"/>
              <a:buChar char="•"/>
            </a:pPr>
            <a:r>
              <a:rPr lang="en-US" sz="2500" dirty="0" smtClean="0"/>
              <a:t>Click in the cells of the table and enter the text. </a:t>
            </a:r>
          </a:p>
          <a:p>
            <a:pPr marL="342900" indent="-342900">
              <a:buFont typeface="Arial" pitchFamily="34" charset="0"/>
              <a:buChar char="•"/>
            </a:pPr>
            <a:r>
              <a:rPr lang="en-US" sz="2500" dirty="0" smtClean="0"/>
              <a:t>Save the file.</a:t>
            </a:r>
            <a:endParaRPr lang="en-US" sz="2500" dirty="0"/>
          </a:p>
        </p:txBody>
      </p:sp>
      <p:sp>
        <p:nvSpPr>
          <p:cNvPr id="3" name="Rectangle 2"/>
          <p:cNvSpPr/>
          <p:nvPr/>
        </p:nvSpPr>
        <p:spPr>
          <a:xfrm>
            <a:off x="2197049" y="380999"/>
            <a:ext cx="4871590" cy="769441"/>
          </a:xfrm>
          <a:prstGeom prst="rect">
            <a:avLst/>
          </a:prstGeom>
        </p:spPr>
        <p:txBody>
          <a:bodyPr wrap="none">
            <a:spAutoFit/>
          </a:bodyPr>
          <a:lstStyle/>
          <a:p>
            <a:pPr algn="ctr"/>
            <a:r>
              <a:rPr lang="en-US" sz="4400" dirty="0">
                <a:latin typeface="+mj-lt"/>
                <a:ea typeface="+mj-ea"/>
                <a:cs typeface="+mj-cs"/>
              </a:rPr>
              <a:t>Skill 1: Create Tables</a:t>
            </a:r>
          </a:p>
        </p:txBody>
      </p:sp>
      <p:sp>
        <p:nvSpPr>
          <p:cNvPr id="6" name="Date Placeholder 5"/>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8365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2"/>
            <a:ext cx="9114662" cy="68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Border and Accent Bar) 1"/>
          <p:cNvSpPr/>
          <p:nvPr/>
        </p:nvSpPr>
        <p:spPr>
          <a:xfrm>
            <a:off x="1905000" y="152400"/>
            <a:ext cx="1565030" cy="762000"/>
          </a:xfrm>
          <a:prstGeom prst="accentBorderCallout1">
            <a:avLst>
              <a:gd name="adj1" fmla="val 18750"/>
              <a:gd name="adj2" fmla="val -8333"/>
              <a:gd name="adj3" fmla="val 20448"/>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the Insert tab</a:t>
            </a:r>
            <a:r>
              <a:rPr lang="en-US" sz="1600" dirty="0" smtClean="0"/>
              <a:t>.</a:t>
            </a:r>
            <a:endParaRPr lang="en-US" sz="1600" dirty="0"/>
          </a:p>
        </p:txBody>
      </p:sp>
      <p:sp>
        <p:nvSpPr>
          <p:cNvPr id="4" name="Line Callout 1 (Border and Accent Bar) 3"/>
          <p:cNvSpPr/>
          <p:nvPr/>
        </p:nvSpPr>
        <p:spPr>
          <a:xfrm>
            <a:off x="4648200" y="2397369"/>
            <a:ext cx="2198077" cy="1444869"/>
          </a:xfrm>
          <a:prstGeom prst="accentBorderCallout1">
            <a:avLst>
              <a:gd name="adj1" fmla="val 18750"/>
              <a:gd name="adj2" fmla="val -8333"/>
              <a:gd name="adj3" fmla="val 50584"/>
              <a:gd name="adj4" fmla="val -958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Click in the document where you would like the table inserted.</a:t>
            </a:r>
            <a:endParaRPr lang="en-US" sz="1600" dirty="0"/>
          </a:p>
        </p:txBody>
      </p:sp>
      <p:sp>
        <p:nvSpPr>
          <p:cNvPr id="5" name="Line Callout 1 (Border and Accent Bar) 4"/>
          <p:cNvSpPr/>
          <p:nvPr/>
        </p:nvSpPr>
        <p:spPr>
          <a:xfrm>
            <a:off x="2450123" y="1066801"/>
            <a:ext cx="2039815" cy="1330568"/>
          </a:xfrm>
          <a:prstGeom prst="accentBorderCallout1">
            <a:avLst>
              <a:gd name="adj1" fmla="val 18750"/>
              <a:gd name="adj2" fmla="val -8333"/>
              <a:gd name="adj3" fmla="val 121251"/>
              <a:gd name="adj4" fmla="val -479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the Table button in the Tables group and then click Insert Table.</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10724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5575" y="1331259"/>
            <a:ext cx="37528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Border and Accent Bar) 1"/>
          <p:cNvSpPr/>
          <p:nvPr/>
        </p:nvSpPr>
        <p:spPr>
          <a:xfrm>
            <a:off x="6266860" y="1295400"/>
            <a:ext cx="2267540" cy="1524000"/>
          </a:xfrm>
          <a:prstGeom prst="accentBorderCallout1">
            <a:avLst>
              <a:gd name="adj1" fmla="val 18750"/>
              <a:gd name="adj2" fmla="val -8333"/>
              <a:gd name="adj3" fmla="val 68210"/>
              <a:gd name="adj4" fmla="val -535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Enter the Number of columns</a:t>
            </a:r>
          </a:p>
          <a:p>
            <a:pPr algn="ctr"/>
            <a:r>
              <a:rPr lang="en-US" dirty="0"/>
              <a:t>a</a:t>
            </a:r>
            <a:r>
              <a:rPr lang="en-US" dirty="0" smtClean="0"/>
              <a:t>nd the Number of rows.</a:t>
            </a:r>
            <a:endParaRPr lang="en-US" dirty="0"/>
          </a:p>
        </p:txBody>
      </p:sp>
      <p:sp>
        <p:nvSpPr>
          <p:cNvPr id="10" name="Line Callout 1 (Border and Accent Bar) 9"/>
          <p:cNvSpPr/>
          <p:nvPr/>
        </p:nvSpPr>
        <p:spPr>
          <a:xfrm>
            <a:off x="5257799" y="4800600"/>
            <a:ext cx="1381125" cy="612648"/>
          </a:xfrm>
          <a:prstGeom prst="accentBorder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OK</a:t>
            </a:r>
            <a:r>
              <a:rPr lang="en-US" sz="1400" dirty="0" smtClean="0"/>
              <a:t>.</a:t>
            </a:r>
            <a:endParaRPr lang="en-US" sz="1400" dirty="0"/>
          </a:p>
        </p:txBody>
      </p:sp>
      <p:sp>
        <p:nvSpPr>
          <p:cNvPr id="11" name="Rectangle 10"/>
          <p:cNvSpPr/>
          <p:nvPr/>
        </p:nvSpPr>
        <p:spPr>
          <a:xfrm>
            <a:off x="1417343" y="304800"/>
            <a:ext cx="6366808" cy="769441"/>
          </a:xfrm>
          <a:prstGeom prst="rect">
            <a:avLst/>
          </a:prstGeom>
        </p:spPr>
        <p:txBody>
          <a:bodyPr wrap="none">
            <a:spAutoFit/>
          </a:bodyPr>
          <a:lstStyle/>
          <a:p>
            <a:pPr algn="ctr"/>
            <a:r>
              <a:rPr lang="en-US" sz="4400" dirty="0">
                <a:latin typeface="+mj-lt"/>
                <a:ea typeface="+mj-ea"/>
                <a:cs typeface="+mj-cs"/>
              </a:rPr>
              <a:t>The Insert Table </a:t>
            </a:r>
            <a:r>
              <a:rPr lang="en-US" sz="4400" dirty="0" smtClean="0">
                <a:latin typeface="+mj-lt"/>
                <a:ea typeface="+mj-ea"/>
                <a:cs typeface="+mj-cs"/>
              </a:rPr>
              <a:t>Dialog Box</a:t>
            </a:r>
            <a:endParaRPr lang="en-US" sz="4400" dirty="0">
              <a:latin typeface="+mj-lt"/>
              <a:ea typeface="+mj-ea"/>
              <a:cs typeface="+mj-cs"/>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16092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581400"/>
            <a:ext cx="8243911" cy="2286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Formatting Tables </a:t>
            </a:r>
            <a:r>
              <a:rPr lang="en-US" sz="3200" b="1" dirty="0" smtClean="0">
                <a:solidFill>
                  <a:srgbClr val="0070C0"/>
                </a:solidFill>
              </a:rPr>
              <a:t> </a:t>
            </a:r>
            <a:r>
              <a:rPr lang="en-US" sz="3200" dirty="0" smtClean="0">
                <a:solidFill>
                  <a:schemeClr val="tx1">
                    <a:tint val="75000"/>
                  </a:schemeClr>
                </a:solidFill>
              </a:rPr>
              <a:t>To </a:t>
            </a:r>
            <a:r>
              <a:rPr lang="en-US" sz="3200" dirty="0">
                <a:solidFill>
                  <a:schemeClr val="tx1">
                    <a:tint val="75000"/>
                  </a:schemeClr>
                </a:solidFill>
              </a:rPr>
              <a:t>save yourself some formatting time, try the Quick Tables feature. </a:t>
            </a:r>
          </a:p>
        </p:txBody>
      </p:sp>
      <p:pic>
        <p:nvPicPr>
          <p:cNvPr id="6" name="Picture 5" descr="taking-it-further.png"/>
          <p:cNvPicPr>
            <a:picLocks noChangeAspect="1"/>
          </p:cNvPicPr>
          <p:nvPr/>
        </p:nvPicPr>
        <p:blipFill>
          <a:blip r:embed="rId4" cstate="print"/>
          <a:stretch>
            <a:fillRect/>
          </a:stretch>
        </p:blipFill>
        <p:spPr>
          <a:xfrm>
            <a:off x="538610" y="2963348"/>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C1881F87-F1D1-4E82-B161-792A900F0BB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528777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6790</TotalTime>
  <Words>4726</Words>
  <Application>Microsoft Office PowerPoint</Application>
  <PresentationFormat>On-screen Show (4:3)</PresentationFormat>
  <Paragraphs>415</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1_Office Theme</vt:lpstr>
      <vt:lpstr>2_Office Theme</vt:lpstr>
      <vt:lpstr>Microsoft Word 2010</vt:lpstr>
      <vt:lpstr>Working with Tables and Objects </vt:lpstr>
      <vt:lpstr>Skills You Learn</vt:lpstr>
      <vt:lpstr>Skills You Learn</vt:lpstr>
      <vt:lpstr>What You Will Create</vt:lpstr>
      <vt:lpstr>PowerPoint Presentation</vt:lpstr>
      <vt:lpstr>PowerPoint Presentation</vt:lpstr>
      <vt:lpstr>PowerPoint Presentation</vt:lpstr>
      <vt:lpstr>PowerPoint Presentation</vt:lpstr>
      <vt:lpstr>Skill 2: Convert Text to Tables</vt:lpstr>
      <vt:lpstr>PowerPoint Presentation</vt:lpstr>
      <vt:lpstr>PowerPoint Presentation</vt:lpstr>
      <vt:lpstr>PowerPoint Presentation</vt:lpstr>
      <vt:lpstr>PowerPoint Presentation</vt:lpstr>
      <vt:lpstr>Skill 3: Change Page Orientation</vt:lpstr>
      <vt:lpstr>PowerPoint Presentation</vt:lpstr>
      <vt:lpstr>PowerPoint Presentation</vt:lpstr>
      <vt:lpstr>PowerPoint Presentation</vt:lpstr>
      <vt:lpstr>Skill 4: Insert a Row in a Table</vt:lpstr>
      <vt:lpstr>PowerPoint Presentation</vt:lpstr>
      <vt:lpstr>PowerPoint Presentation</vt:lpstr>
      <vt:lpstr>PowerPoint Presentation</vt:lpstr>
      <vt:lpstr>PowerPoint Presentation</vt:lpstr>
      <vt:lpstr>Skill 5: Merge Rows or Columns in a Table</vt:lpstr>
      <vt:lpstr>PowerPoint Presentation</vt:lpstr>
      <vt:lpstr>PowerPoint Presentation</vt:lpstr>
      <vt:lpstr>PowerPoint Presentation</vt:lpstr>
      <vt:lpstr>PowerPoint Presentation</vt:lpstr>
      <vt:lpstr>PowerPoint Presentation</vt:lpstr>
      <vt:lpstr>PowerPoint Presentation</vt:lpstr>
      <vt:lpstr>Skill 7: Insert Shapes</vt:lpstr>
      <vt:lpstr>PowerPoint Presentation</vt:lpstr>
      <vt:lpstr>PowerPoint Presentation</vt:lpstr>
      <vt:lpstr>Skill 8: Insert Clip Art Objects</vt:lpstr>
      <vt:lpstr>PowerPoint Presentation</vt:lpstr>
      <vt:lpstr>PowerPoint Presentation</vt:lpstr>
      <vt:lpstr>Skill 9: Resize Objects</vt:lpstr>
      <vt:lpstr>PowerPoint Presentation</vt:lpstr>
      <vt:lpstr>PowerPoint Presentation</vt:lpstr>
      <vt:lpstr>Skill 10: Rotate Objects</vt:lpstr>
      <vt:lpstr>PowerPoint Presentation</vt:lpstr>
      <vt:lpstr>PowerPoint Presentation</vt:lpstr>
      <vt:lpstr>PowerPoint Presentation</vt:lpstr>
      <vt:lpstr>Tasks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Bernie</dc:creator>
  <cp:lastModifiedBy>BOwens</cp:lastModifiedBy>
  <cp:revision>181</cp:revision>
  <dcterms:created xsi:type="dcterms:W3CDTF">2010-11-13T21:15:44Z</dcterms:created>
  <dcterms:modified xsi:type="dcterms:W3CDTF">2011-01-24T16:27:48Z</dcterms:modified>
</cp:coreProperties>
</file>