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50"/>
  </p:notesMasterIdLst>
  <p:handoutMasterIdLst>
    <p:handoutMasterId r:id="rId51"/>
  </p:handoutMasterIdLst>
  <p:sldIdLst>
    <p:sldId id="273" r:id="rId4"/>
    <p:sldId id="261" r:id="rId5"/>
    <p:sldId id="262" r:id="rId6"/>
    <p:sldId id="295" r:id="rId7"/>
    <p:sldId id="263" r:id="rId8"/>
    <p:sldId id="267" r:id="rId9"/>
    <p:sldId id="285" r:id="rId10"/>
    <p:sldId id="297" r:id="rId11"/>
    <p:sldId id="270" r:id="rId12"/>
    <p:sldId id="286" r:id="rId13"/>
    <p:sldId id="298" r:id="rId14"/>
    <p:sldId id="272" r:id="rId15"/>
    <p:sldId id="287" r:id="rId16"/>
    <p:sldId id="299" r:id="rId17"/>
    <p:sldId id="327" r:id="rId18"/>
    <p:sldId id="275" r:id="rId19"/>
    <p:sldId id="300" r:id="rId20"/>
    <p:sldId id="326" r:id="rId21"/>
    <p:sldId id="301" r:id="rId22"/>
    <p:sldId id="289" r:id="rId23"/>
    <p:sldId id="325" r:id="rId24"/>
    <p:sldId id="316" r:id="rId25"/>
    <p:sldId id="291" r:id="rId26"/>
    <p:sldId id="290" r:id="rId27"/>
    <p:sldId id="303" r:id="rId28"/>
    <p:sldId id="304" r:id="rId29"/>
    <p:sldId id="292" r:id="rId30"/>
    <p:sldId id="324" r:id="rId31"/>
    <p:sldId id="279" r:id="rId32"/>
    <p:sldId id="305" r:id="rId33"/>
    <p:sldId id="323" r:id="rId34"/>
    <p:sldId id="281" r:id="rId35"/>
    <p:sldId id="293" r:id="rId36"/>
    <p:sldId id="322" r:id="rId37"/>
    <p:sldId id="283" r:id="rId38"/>
    <p:sldId id="306" r:id="rId39"/>
    <p:sldId id="321" r:id="rId40"/>
    <p:sldId id="307" r:id="rId41"/>
    <p:sldId id="310" r:id="rId42"/>
    <p:sldId id="320" r:id="rId43"/>
    <p:sldId id="311" r:id="rId44"/>
    <p:sldId id="312" r:id="rId45"/>
    <p:sldId id="319" r:id="rId46"/>
    <p:sldId id="330" r:id="rId47"/>
    <p:sldId id="328" r:id="rId48"/>
    <p:sldId id="329" r:id="rId4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CP" initials="EMCP"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172" autoAdjust="0"/>
  </p:normalViewPr>
  <p:slideViewPr>
    <p:cSldViewPr snapToGrid="0" snapToObjects="1">
      <p:cViewPr>
        <p:scale>
          <a:sx n="60" d="100"/>
          <a:sy n="60" d="100"/>
        </p:scale>
        <p:origin x="-802"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84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D86E48B-305D-4D2F-AC17-2681B2779367}" type="datetimeFigureOut">
              <a:rPr lang="en-US" smtClean="0"/>
              <a:pPr/>
              <a:t>1/24/2011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647CE8-91B7-488D-A132-EFF4AA9427CE}" type="slidenum">
              <a:rPr lang="en-US" smtClean="0"/>
              <a:pPr/>
              <a:t>‹#›</a:t>
            </a:fld>
            <a:endParaRPr lang="en-US"/>
          </a:p>
        </p:txBody>
      </p:sp>
    </p:spTree>
    <p:extLst>
      <p:ext uri="{BB962C8B-B14F-4D97-AF65-F5344CB8AC3E}">
        <p14:creationId xmlns:p14="http://schemas.microsoft.com/office/powerpoint/2010/main" val="218073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911C5F1-ED46-4F38-8291-709925C31C43}" type="datetimeFigureOut">
              <a:rPr lang="en-US" smtClean="0"/>
              <a:pPr/>
              <a:t>1/24/2011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A91FD1F-72DF-4B8E-AE3B-AF1198490249}" type="slidenum">
              <a:rPr lang="en-US" smtClean="0"/>
              <a:pPr/>
              <a:t>‹#›</a:t>
            </a:fld>
            <a:endParaRPr lang="en-US" dirty="0"/>
          </a:p>
        </p:txBody>
      </p:sp>
    </p:spTree>
    <p:extLst>
      <p:ext uri="{BB962C8B-B14F-4D97-AF65-F5344CB8AC3E}">
        <p14:creationId xmlns:p14="http://schemas.microsoft.com/office/powerpoint/2010/main" val="146293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5, you learn about Microsoft Word 2010. Chapter 1 covers creating documents including entering and editing text. Chapter 2 deals with formatting tools that help improve the look of your documents. In Chapter 3, you work with tables to help organize information and objects to add visual appeal. Finally, Chapter 4 covers features for reviewing and finalizing your document and printing it or publishing it online.</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a:t>
            </a:fld>
            <a:endParaRPr lang="en-US" dirty="0"/>
          </a:p>
        </p:txBody>
      </p:sp>
    </p:spTree>
    <p:extLst>
      <p:ext uri="{BB962C8B-B14F-4D97-AF65-F5344CB8AC3E}">
        <p14:creationId xmlns:p14="http://schemas.microsoft.com/office/powerpoint/2010/main" val="271667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document (</a:t>
            </a:r>
            <a:r>
              <a:rPr lang="en-US" sz="1200" b="1" i="0" u="none" strike="noStrike" kern="1200" baseline="0" dirty="0" smtClean="0">
                <a:solidFill>
                  <a:schemeClr val="tx1"/>
                </a:solidFill>
                <a:latin typeface="+mn-lt"/>
                <a:ea typeface="+mn-ea"/>
                <a:cs typeface="+mn-cs"/>
              </a:rPr>
              <a:t>M5-C2-S2-MayanCulture</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docx</a:t>
            </a:r>
            <a:r>
              <a:rPr lang="en-US" sz="1200" b="0" i="0" u="none" strike="noStrike" kern="1200" baseline="0" dirty="0" smtClean="0">
                <a:solidFill>
                  <a:schemeClr val="tx1"/>
                </a:solidFill>
                <a:latin typeface="+mn-lt"/>
                <a:ea typeface="+mn-ea"/>
                <a:cs typeface="+mn-cs"/>
              </a:rPr>
              <a:t>) has the text “The Chocolate Museum” selected. Clicking the down-pointing arrow to the right of the font color button allows you to change the font color by selecting a new color from a list. Select the color you wish to use from this list or select </a:t>
            </a:r>
            <a:r>
              <a:rPr lang="en-US" sz="1200" b="0" i="1" u="none" strike="noStrike" kern="1200" baseline="0" dirty="0" smtClean="0">
                <a:solidFill>
                  <a:schemeClr val="tx1"/>
                </a:solidFill>
                <a:latin typeface="+mn-lt"/>
                <a:ea typeface="+mn-ea"/>
                <a:cs typeface="+mn-cs"/>
              </a:rPr>
              <a:t>More Colors</a:t>
            </a:r>
            <a:r>
              <a:rPr lang="en-US" sz="1200" b="0" i="0" u="none" strike="noStrike" kern="1200" baseline="0" dirty="0" smtClean="0">
                <a:solidFill>
                  <a:schemeClr val="tx1"/>
                </a:solidFill>
                <a:latin typeface="+mn-lt"/>
                <a:ea typeface="+mn-ea"/>
                <a:cs typeface="+mn-cs"/>
              </a:rPr>
              <a:t> to choose from a color palette.</a:t>
            </a:r>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10</a:t>
            </a:fld>
            <a:endParaRPr lang="en-US" dirty="0"/>
          </a:p>
        </p:txBody>
      </p:sp>
    </p:spTree>
    <p:extLst>
      <p:ext uri="{BB962C8B-B14F-4D97-AF65-F5344CB8AC3E}">
        <p14:creationId xmlns:p14="http://schemas.microsoft.com/office/powerpoint/2010/main" val="190078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same document (</a:t>
            </a:r>
            <a:r>
              <a:rPr lang="en-US" sz="1200" b="1" i="0" u="none" strike="noStrike" kern="1200" baseline="0" dirty="0" smtClean="0">
                <a:solidFill>
                  <a:schemeClr val="tx1"/>
                </a:solidFill>
                <a:latin typeface="+mn-lt"/>
                <a:ea typeface="+mn-ea"/>
                <a:cs typeface="+mn-cs"/>
              </a:rPr>
              <a:t>M5-C2-S2-MayanCulture</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docx</a:t>
            </a:r>
            <a:r>
              <a:rPr lang="en-US" sz="1200" b="0" i="0" u="none" strike="noStrike" kern="1200" baseline="0" dirty="0" smtClean="0">
                <a:solidFill>
                  <a:schemeClr val="tx1"/>
                </a:solidFill>
                <a:latin typeface="+mn-lt"/>
                <a:ea typeface="+mn-ea"/>
                <a:cs typeface="+mn-cs"/>
              </a:rPr>
              <a:t>) has the text “(see Figure 1.1)” selected. Clicking the Italic button in the Font Group allows you to change to italics.  </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11</a:t>
            </a:fld>
            <a:endParaRPr lang="en-US" dirty="0"/>
          </a:p>
        </p:txBody>
      </p:sp>
    </p:spTree>
    <p:extLst>
      <p:ext uri="{BB962C8B-B14F-4D97-AF65-F5344CB8AC3E}">
        <p14:creationId xmlns:p14="http://schemas.microsoft.com/office/powerpoint/2010/main" val="240435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Styles are built-in groups of formatting settings that you can apply to text with one action rather than having to perform multiple, separate formatting actions. Styles are useful for creating headings in your documents or for formatting your company name in a unique way.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apply a style, click anywhere in the text that you wish the style to be applied. Click the style name in the Styles group on the Home tab to apply the style. Apply other styles to document headings and subheadings in the same manner as appropriate.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12</a:t>
            </a:fld>
            <a:endParaRPr lang="en-US" dirty="0"/>
          </a:p>
        </p:txBody>
      </p:sp>
    </p:spTree>
    <p:extLst>
      <p:ext uri="{BB962C8B-B14F-4D97-AF65-F5344CB8AC3E}">
        <p14:creationId xmlns:p14="http://schemas.microsoft.com/office/powerpoint/2010/main" val="81068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document (</a:t>
            </a:r>
            <a:r>
              <a:rPr lang="en-US" sz="1200" b="1" i="0" u="none" strike="noStrike" kern="1200" baseline="0" dirty="0" smtClean="0">
                <a:solidFill>
                  <a:schemeClr val="tx1"/>
                </a:solidFill>
                <a:latin typeface="+mn-lt"/>
                <a:ea typeface="+mn-ea"/>
                <a:cs typeface="+mn-cs"/>
              </a:rPr>
              <a:t>M5-C2-S3-MayanCulture.docx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click anywhere in the document heading </a:t>
            </a:r>
            <a:r>
              <a:rPr lang="en-US" sz="1200" b="0" i="1" u="none" strike="noStrike" kern="1200" baseline="0" dirty="0" smtClean="0">
                <a:solidFill>
                  <a:schemeClr val="tx1"/>
                </a:solidFill>
                <a:latin typeface="+mn-lt"/>
                <a:ea typeface="+mn-ea"/>
                <a:cs typeface="+mn-cs"/>
              </a:rPr>
              <a:t>Origins of Chocolate in Mayan Culture</a:t>
            </a:r>
            <a:r>
              <a:rPr lang="en-US" sz="1200" b="0" i="0" u="none" strike="noStrike" kern="1200" baseline="0" dirty="0" smtClean="0">
                <a:solidFill>
                  <a:schemeClr val="tx1"/>
                </a:solidFill>
                <a:latin typeface="+mn-lt"/>
                <a:ea typeface="+mn-ea"/>
                <a:cs typeface="+mn-cs"/>
              </a:rPr>
              <a:t>. Click </a:t>
            </a:r>
            <a:r>
              <a:rPr lang="en-US" sz="1200" b="0" i="1" u="none" strike="noStrike" kern="1200" baseline="0" dirty="0" smtClean="0">
                <a:solidFill>
                  <a:schemeClr val="tx1"/>
                </a:solidFill>
                <a:latin typeface="+mn-lt"/>
                <a:ea typeface="+mn-ea"/>
                <a:cs typeface="+mn-cs"/>
              </a:rPr>
              <a:t>Heading 1 </a:t>
            </a:r>
            <a:r>
              <a:rPr lang="en-US" sz="1200" b="0" i="0" u="none" strike="noStrike" kern="1200" baseline="0" dirty="0" smtClean="0">
                <a:solidFill>
                  <a:schemeClr val="tx1"/>
                </a:solidFill>
                <a:latin typeface="+mn-lt"/>
                <a:ea typeface="+mn-ea"/>
                <a:cs typeface="+mn-cs"/>
              </a:rPr>
              <a:t>in the Styles group on the Home tab to apply the style. Continue applying styles in the same manner when needed.</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13</a:t>
            </a:fld>
            <a:endParaRPr lang="en-US" dirty="0"/>
          </a:p>
        </p:txBody>
      </p:sp>
    </p:spTree>
    <p:extLst>
      <p:ext uri="{BB962C8B-B14F-4D97-AF65-F5344CB8AC3E}">
        <p14:creationId xmlns:p14="http://schemas.microsoft.com/office/powerpoint/2010/main" val="63078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you see the same Heading 1 style applied to the text </a:t>
            </a:r>
            <a:r>
              <a:rPr lang="en-US" sz="1200" b="0" i="1" u="none" strike="noStrike" kern="1200" baseline="0" dirty="0" smtClean="0">
                <a:solidFill>
                  <a:schemeClr val="tx1"/>
                </a:solidFill>
                <a:latin typeface="+mn-lt"/>
                <a:ea typeface="+mn-ea"/>
                <a:cs typeface="+mn-cs"/>
              </a:rPr>
              <a:t>Introduction</a:t>
            </a:r>
            <a:r>
              <a:rPr lang="en-US" sz="1200" b="0" i="0" u="none" strike="noStrike" kern="1200" baseline="0" dirty="0" smtClean="0">
                <a:solidFill>
                  <a:schemeClr val="tx1"/>
                </a:solidFill>
                <a:latin typeface="+mn-lt"/>
                <a:ea typeface="+mn-ea"/>
                <a:cs typeface="+mn-cs"/>
              </a:rPr>
              <a:t> in </a:t>
            </a:r>
            <a:r>
              <a:rPr lang="en-US" sz="1200" b="1" i="0" u="none" strike="noStrike" kern="1200" baseline="0" dirty="0" smtClean="0">
                <a:solidFill>
                  <a:schemeClr val="tx1"/>
                </a:solidFill>
                <a:latin typeface="+mn-lt"/>
                <a:ea typeface="+mn-ea"/>
                <a:cs typeface="+mn-cs"/>
              </a:rPr>
              <a:t>M5-C2-S3-MayanCulture.docx</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don’t see the style you want, you can click the More button in the bottom right corner of the Styles gallery to display all styles. To quickly apply a style to more than one line of text, select the first line, press and hold down Ctrl and select the others, and then apply the style to all selected text with one click.</a:t>
            </a:r>
            <a:endParaRPr lang="en-US"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pPr/>
              <a:t>14</a:t>
            </a:fld>
            <a:endParaRPr lang="en-US" dirty="0"/>
          </a:p>
        </p:txBody>
      </p:sp>
    </p:spTree>
    <p:extLst>
      <p:ext uri="{BB962C8B-B14F-4D97-AF65-F5344CB8AC3E}">
        <p14:creationId xmlns:p14="http://schemas.microsoft.com/office/powerpoint/2010/main" val="95628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wish to save a set of applied formats as a style. Select the formatted text and click the More button on the Styles gallery. In the list of links at the bottom, you can click </a:t>
            </a:r>
            <a:r>
              <a:rPr lang="en-US" i="1" dirty="0" smtClean="0"/>
              <a:t>Save Selection as a New Quick Style </a:t>
            </a:r>
            <a:r>
              <a:rPr lang="en-US" dirty="0" smtClean="0"/>
              <a:t>and give the style a name.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15</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Word allows you to align text in your document in four ways relative to the margins that are set: at the left, at the right, in the center, or justified. A document’s default alignment is alignment at the left margin.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Select the text you wish to align. On the Home tab in the Paragraph group, click the alignment button you wish to use. Use the Ctrl key to select non-consecutive lines of text for alignment by holding down the Ctrl key and selecting subsequent text. Release the Ctrl key and click the appropriate alignment button.</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16</a:t>
            </a:fld>
            <a:endParaRPr lang="en-US" dirty="0"/>
          </a:p>
        </p:txBody>
      </p:sp>
    </p:spTree>
    <p:extLst>
      <p:ext uri="{BB962C8B-B14F-4D97-AF65-F5344CB8AC3E}">
        <p14:creationId xmlns:p14="http://schemas.microsoft.com/office/powerpoint/2010/main" val="39298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M5-C2-S4-MayanCulture.docx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first two lines of text selected. Select the center alignment button in the Paragraph group in the Home tab to center align the text.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necessary, use the single down arrow near the bottom of the scroll bar to navigate through the document.</a:t>
            </a:r>
            <a:endParaRPr lang="en-US" b="0"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17</a:t>
            </a:fld>
            <a:endParaRPr lang="en-US" dirty="0"/>
          </a:p>
        </p:txBody>
      </p:sp>
    </p:spTree>
    <p:extLst>
      <p:ext uri="{BB962C8B-B14F-4D97-AF65-F5344CB8AC3E}">
        <p14:creationId xmlns:p14="http://schemas.microsoft.com/office/powerpoint/2010/main" val="172326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format using tabs, if necessary. Since you can only apply one alignment setting to a paragraph, you can use the Tab key to</a:t>
            </a:r>
            <a:r>
              <a:rPr lang="en-US" baseline="0" dirty="0" smtClean="0"/>
              <a:t> move to a right tab at the right margin.</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18</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Word enables you to adjust spacing between the lines of a paragraph. The amount of white space you provide between lines can affect the readability of your document. It can also provide a visual break between the paragraphs in your text.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19</a:t>
            </a:fld>
            <a:endParaRPr lang="en-US" dirty="0"/>
          </a:p>
        </p:txBody>
      </p:sp>
    </p:spTree>
    <p:extLst>
      <p:ext uri="{BB962C8B-B14F-4D97-AF65-F5344CB8AC3E}">
        <p14:creationId xmlns:p14="http://schemas.microsoft.com/office/powerpoint/2010/main" val="87743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chapter in the Word module deals with formatting </a:t>
            </a:r>
            <a:r>
              <a:rPr lang="en-US" baseline="0" dirty="0" smtClean="0"/>
              <a:t>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a:t>
            </a:fld>
            <a:endParaRPr lang="en-US" dirty="0"/>
          </a:p>
        </p:txBody>
      </p:sp>
    </p:spTree>
    <p:extLst>
      <p:ext uri="{BB962C8B-B14F-4D97-AF65-F5344CB8AC3E}">
        <p14:creationId xmlns:p14="http://schemas.microsoft.com/office/powerpoint/2010/main" val="186031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M5-C2-S5-MayanCulture.docx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paragraphs selected. To select more than one paragraph, press and hold down the Ctrl key, and then select the paragraphs. Click the Line and Paragraph Spacing button in the Paragraph group on the Home tab to bring up the line spacing options.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change paragraph spacing, select the text within the paragraph and click the dialog box launcher in the bottom right corner of the Paragraph group. In the Paragraph dialog box that appears, click the up-pointing arrow on the </a:t>
            </a:r>
            <a:r>
              <a:rPr lang="en-US" sz="1200" b="0" i="1" u="none" strike="noStrike" kern="1200" baseline="0" dirty="0" smtClean="0">
                <a:solidFill>
                  <a:schemeClr val="tx1"/>
                </a:solidFill>
                <a:latin typeface="+mn-lt"/>
                <a:ea typeface="+mn-ea"/>
                <a:cs typeface="+mn-cs"/>
              </a:rPr>
              <a:t>After </a:t>
            </a:r>
            <a:r>
              <a:rPr lang="en-US" sz="1200" b="0" i="0" u="none" strike="noStrike" kern="1200" baseline="0" dirty="0" smtClean="0">
                <a:solidFill>
                  <a:schemeClr val="tx1"/>
                </a:solidFill>
                <a:latin typeface="+mn-lt"/>
                <a:ea typeface="+mn-ea"/>
                <a:cs typeface="+mn-cs"/>
              </a:rPr>
              <a:t>field in the </a:t>
            </a:r>
            <a:r>
              <a:rPr lang="en-US" sz="1200" b="0" i="1" u="none" strike="noStrike" kern="1200" baseline="0" dirty="0" smtClean="0">
                <a:solidFill>
                  <a:schemeClr val="tx1"/>
                </a:solidFill>
                <a:latin typeface="+mn-lt"/>
                <a:ea typeface="+mn-ea"/>
                <a:cs typeface="+mn-cs"/>
              </a:rPr>
              <a:t>Spacing </a:t>
            </a:r>
            <a:r>
              <a:rPr lang="en-US" sz="1200" b="0" i="0" u="none" strike="noStrike" kern="1200" baseline="0" dirty="0" smtClean="0">
                <a:solidFill>
                  <a:schemeClr val="tx1"/>
                </a:solidFill>
                <a:latin typeface="+mn-lt"/>
                <a:ea typeface="+mn-ea"/>
                <a:cs typeface="+mn-cs"/>
              </a:rPr>
              <a:t>section to set the value. Click OK to close the dialog box.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Notice that extra space will have been added after the selected lines of text.</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20</a:t>
            </a:fld>
            <a:endParaRPr lang="en-US" dirty="0"/>
          </a:p>
        </p:txBody>
      </p:sp>
    </p:spTree>
    <p:extLst>
      <p:ext uri="{BB962C8B-B14F-4D97-AF65-F5344CB8AC3E}">
        <p14:creationId xmlns:p14="http://schemas.microsoft.com/office/powerpoint/2010/main" val="795433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way to further customize line spacing is to open the Paragraph dialog box by clicking the dialog box launcher in the Paragraph group in the Home tab. In the </a:t>
            </a:r>
            <a:r>
              <a:rPr lang="en-US" sz="1200" b="0" i="1" u="none" strike="noStrike" kern="1200" baseline="0" dirty="0" smtClean="0">
                <a:solidFill>
                  <a:schemeClr val="tx1"/>
                </a:solidFill>
                <a:latin typeface="+mn-lt"/>
                <a:ea typeface="+mn-ea"/>
                <a:cs typeface="+mn-cs"/>
              </a:rPr>
              <a:t>Spacing </a:t>
            </a:r>
            <a:r>
              <a:rPr lang="en-US" sz="1200" b="0" i="0" u="none" strike="noStrike" kern="1200" baseline="0" dirty="0" smtClean="0">
                <a:solidFill>
                  <a:schemeClr val="tx1"/>
                </a:solidFill>
                <a:latin typeface="+mn-lt"/>
                <a:ea typeface="+mn-ea"/>
                <a:cs typeface="+mn-cs"/>
              </a:rPr>
              <a:t>section, click the arrow next to the </a:t>
            </a:r>
            <a:r>
              <a:rPr lang="en-US" sz="1200" b="0" i="1" u="none" strike="noStrike" kern="1200" baseline="0" dirty="0" smtClean="0">
                <a:solidFill>
                  <a:schemeClr val="tx1"/>
                </a:solidFill>
                <a:latin typeface="+mn-lt"/>
                <a:ea typeface="+mn-ea"/>
                <a:cs typeface="+mn-cs"/>
              </a:rPr>
              <a:t>At </a:t>
            </a:r>
            <a:r>
              <a:rPr lang="en-US" sz="1200" b="0" i="0" u="none" strike="noStrike" kern="1200" baseline="0" dirty="0" smtClean="0">
                <a:solidFill>
                  <a:schemeClr val="tx1"/>
                </a:solidFill>
                <a:latin typeface="+mn-lt"/>
                <a:ea typeface="+mn-ea"/>
                <a:cs typeface="+mn-cs"/>
              </a:rPr>
              <a:t>text box  and select the number from the drop-down list.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21</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22</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documents, lists help to set off similar items such as product parts, indicate steps in a procedure, and draw the reader’s attention to your listed items. Bulleted lists and numbered lists are two common types of lists that are easy to set up in Word.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Bulleted lists are used for items that have no particular sequence, such as the books or magazines on your bookshelf or a list of your favorite movies. Numbered lists suggest an order to the items within them, as with the sequential steps in a process.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23</a:t>
            </a:fld>
            <a:endParaRPr lang="en-US" dirty="0"/>
          </a:p>
        </p:txBody>
      </p:sp>
    </p:spTree>
    <p:extLst>
      <p:ext uri="{BB962C8B-B14F-4D97-AF65-F5344CB8AC3E}">
        <p14:creationId xmlns:p14="http://schemas.microsoft.com/office/powerpoint/2010/main" val="3006394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Here, in </a:t>
            </a:r>
            <a:r>
              <a:rPr lang="en-US" sz="1200" b="1" i="0" u="none" strike="noStrike" kern="1200" baseline="0" dirty="0" smtClean="0">
                <a:solidFill>
                  <a:schemeClr val="tx1"/>
                </a:solidFill>
                <a:latin typeface="+mn-lt"/>
                <a:ea typeface="+mn-ea"/>
                <a:cs typeface="+mn-cs"/>
              </a:rPr>
              <a:t>M5-C2-S6-MayanCulture.docx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lines of text selected. To apply the bullets, click the Bullets button in the Paragraph group on the Home tab.</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24</a:t>
            </a:fld>
            <a:endParaRPr lang="en-US" dirty="0"/>
          </a:p>
        </p:txBody>
      </p:sp>
    </p:spTree>
    <p:extLst>
      <p:ext uri="{BB962C8B-B14F-4D97-AF65-F5344CB8AC3E}">
        <p14:creationId xmlns:p14="http://schemas.microsoft.com/office/powerpoint/2010/main" val="382196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Again, in </a:t>
            </a:r>
            <a:r>
              <a:rPr lang="en-US" sz="1200" b="1" i="0" u="none" strike="noStrike" kern="1200" baseline="0" dirty="0" smtClean="0">
                <a:solidFill>
                  <a:schemeClr val="tx1"/>
                </a:solidFill>
                <a:latin typeface="+mn-lt"/>
                <a:ea typeface="+mn-ea"/>
                <a:cs typeface="+mn-cs"/>
              </a:rPr>
              <a:t>M5-C2-S6-MayanCulture.docx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lines of text selected. To apply the numbers, click the Numbering button in the Paragraph group on the Home tab. The default numbered list style is applied to the selected steps.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25</a:t>
            </a:fld>
            <a:endParaRPr lang="en-US" dirty="0"/>
          </a:p>
        </p:txBody>
      </p:sp>
    </p:spTree>
    <p:extLst>
      <p:ext uri="{BB962C8B-B14F-4D97-AF65-F5344CB8AC3E}">
        <p14:creationId xmlns:p14="http://schemas.microsoft.com/office/powerpoint/2010/main" val="2719366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Clicking the Bullets button applies the default bullet style at the beginning of each selected paragraph. You can choose different bulleted list styles such as square or diamond shapes rather than circles, by clicking the arrow on the Bullets button. You can click on any symbol rather than enter its character code.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is true for bullets, you can choose different styles for numbered lists by clicking the arrow on the Numbering button. You might prefer using letters rather than numbers, or at times choose Roman numerals over Arabic numerals.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26</a:t>
            </a:fld>
            <a:endParaRPr lang="en-US" dirty="0"/>
          </a:p>
        </p:txBody>
      </p:sp>
    </p:spTree>
    <p:extLst>
      <p:ext uri="{BB962C8B-B14F-4D97-AF65-F5344CB8AC3E}">
        <p14:creationId xmlns:p14="http://schemas.microsoft.com/office/powerpoint/2010/main" val="2167308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Select the bulleted text under the </a:t>
            </a:r>
            <a:r>
              <a:rPr lang="en-US" sz="1200" b="0" i="1" u="none" strike="noStrike" kern="1200" baseline="0" dirty="0" smtClean="0">
                <a:solidFill>
                  <a:schemeClr val="tx1"/>
                </a:solidFill>
                <a:latin typeface="+mn-lt"/>
                <a:ea typeface="+mn-ea"/>
                <a:cs typeface="+mn-cs"/>
              </a:rPr>
              <a:t>Key Points </a:t>
            </a:r>
            <a:r>
              <a:rPr lang="en-US" sz="1200" b="0" i="0" u="none" strike="noStrike" kern="1200" baseline="0" dirty="0" smtClean="0">
                <a:solidFill>
                  <a:schemeClr val="tx1"/>
                </a:solidFill>
                <a:latin typeface="+mn-lt"/>
                <a:ea typeface="+mn-ea"/>
                <a:cs typeface="+mn-cs"/>
              </a:rPr>
              <a:t>heading on the first page of </a:t>
            </a:r>
            <a:r>
              <a:rPr lang="en-US" sz="1200" b="1" i="0" u="none" strike="noStrike" kern="1200" baseline="0" dirty="0" smtClean="0">
                <a:solidFill>
                  <a:schemeClr val="tx1"/>
                </a:solidFill>
                <a:latin typeface="+mn-lt"/>
                <a:ea typeface="+mn-ea"/>
                <a:cs typeface="+mn-cs"/>
              </a:rPr>
              <a:t>M5-C2-S6-MayanCulture.docx </a:t>
            </a:r>
            <a:r>
              <a:rPr lang="en-US" sz="1200" b="0" i="0" u="none" strike="noStrike" kern="1200" baseline="0" dirty="0" smtClean="0">
                <a:solidFill>
                  <a:schemeClr val="tx1"/>
                </a:solidFill>
                <a:latin typeface="+mn-lt"/>
                <a:ea typeface="+mn-ea"/>
                <a:cs typeface="+mn-cs"/>
              </a:rPr>
              <a:t>and click the down-pointing arrow on the Bullets button. Click </a:t>
            </a:r>
            <a:r>
              <a:rPr lang="en-US" sz="1200" b="0" i="1" u="none" strike="noStrike" kern="1200" baseline="0" dirty="0" smtClean="0">
                <a:solidFill>
                  <a:schemeClr val="tx1"/>
                </a:solidFill>
                <a:latin typeface="+mn-lt"/>
                <a:ea typeface="+mn-ea"/>
                <a:cs typeface="+mn-cs"/>
              </a:rPr>
              <a:t>Define New Bullet, </a:t>
            </a:r>
            <a:r>
              <a:rPr lang="en-US" sz="1200" b="0" i="0" u="none" strike="noStrike" kern="1200" baseline="0" dirty="0" smtClean="0">
                <a:solidFill>
                  <a:schemeClr val="tx1"/>
                </a:solidFill>
                <a:latin typeface="+mn-lt"/>
                <a:ea typeface="+mn-ea"/>
                <a:cs typeface="+mn-cs"/>
              </a:rPr>
              <a:t>click the Symbol button to open the Symbol dialog box, and either type the character code in the Character Code field or click the symbol you wish to use.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27</a:t>
            </a:fld>
            <a:endParaRPr lang="en-US" dirty="0"/>
          </a:p>
        </p:txBody>
      </p:sp>
    </p:spTree>
    <p:extLst>
      <p:ext uri="{BB962C8B-B14F-4D97-AF65-F5344CB8AC3E}">
        <p14:creationId xmlns:p14="http://schemas.microsoft.com/office/powerpoint/2010/main" val="3885722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way to change levels is to press the Tab button, and the item will indent one level. If you enter text and then press Enter, your cursor will  automatically be placed at the start of a new line at the same indent level. Press Shift + Tab or the Decrease Indent button to move an item up by one level. Using these methods, you can modify any numbered or bulleted list to contain multiple levels.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28</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Format Painter allows you to copy the format settings of selected text and apply them to another selection, which could be a single character, word, or entire pages of text. Format Painter saves you time and helps ensure that formatting settings are consistent throughout your document.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29</a:t>
            </a:fld>
            <a:endParaRPr lang="en-US" dirty="0"/>
          </a:p>
        </p:txBody>
      </p:sp>
    </p:spTree>
    <p:extLst>
      <p:ext uri="{BB962C8B-B14F-4D97-AF65-F5344CB8AC3E}">
        <p14:creationId xmlns:p14="http://schemas.microsoft.com/office/powerpoint/2010/main" val="33715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 Word, you will learn how to format text so that it is attractive and easy to read. The ability to consistently apply formatting settings is convenient and gives your documents a cohesive look. Formatting involves working with fonts and effects, such as bold, italic, and underlining along with applying styles and aligning text.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Formatting tools enable you to organize text by aligning it on the page or putting it into bulleted or numbered lists.  Word also includes the Format Painter, which allows you to copy formats from one section of text to another.</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a:t>
            </a:fld>
            <a:endParaRPr lang="en-US" dirty="0"/>
          </a:p>
        </p:txBody>
      </p:sp>
    </p:spTree>
    <p:extLst>
      <p:ext uri="{BB962C8B-B14F-4D97-AF65-F5344CB8AC3E}">
        <p14:creationId xmlns:p14="http://schemas.microsoft.com/office/powerpoint/2010/main" val="3374424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Lastname-M5-C2-S7-MayanCulture.docx </a:t>
            </a:r>
            <a:r>
              <a:rPr lang="en-US" sz="1200" b="0" i="0" u="none" strike="noStrike" kern="1200" baseline="0" dirty="0" smtClean="0">
                <a:solidFill>
                  <a:schemeClr val="tx1"/>
                </a:solidFill>
                <a:latin typeface="+mn-lt"/>
                <a:ea typeface="+mn-ea"/>
                <a:cs typeface="+mn-cs"/>
              </a:rPr>
              <a:t>, click anywhere within the text formatting you wish to copy. In the Clipboard group on the Home tab, click the Format Painter button. Select the text to which you wish to apply the formatting. Note that the formatting is copied to the destination text.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30</a:t>
            </a:fld>
            <a:endParaRPr lang="en-US" dirty="0"/>
          </a:p>
        </p:txBody>
      </p:sp>
    </p:spTree>
    <p:extLst>
      <p:ext uri="{BB962C8B-B14F-4D97-AF65-F5344CB8AC3E}">
        <p14:creationId xmlns:p14="http://schemas.microsoft.com/office/powerpoint/2010/main" val="2065152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prefer to place your notes at the end of the document rather than at the bottom of each page, use an endnote. Insert an endnote by clicking the Insert Endnote button in the Footnotes group on the References tab, or press Alt + Ctrl + D.</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31</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Footnotes place information at the bottom of a page, in contrast with endnotes, which place them at the end of a document. You can use the References tab in the Ribbon to insert a footnote or an endnote reference wherever your cursor is placed in your document.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32</a:t>
            </a:fld>
            <a:endParaRPr lang="en-US" dirty="0"/>
          </a:p>
        </p:txBody>
      </p:sp>
    </p:spTree>
    <p:extLst>
      <p:ext uri="{BB962C8B-B14F-4D97-AF65-F5344CB8AC3E}">
        <p14:creationId xmlns:p14="http://schemas.microsoft.com/office/powerpoint/2010/main" val="1767975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you see </a:t>
            </a:r>
            <a:r>
              <a:rPr lang="en-US" sz="1200" b="1" i="0" u="none" strike="noStrike" kern="1200" baseline="0" dirty="0" smtClean="0">
                <a:solidFill>
                  <a:schemeClr val="tx1"/>
                </a:solidFill>
                <a:latin typeface="+mn-lt"/>
                <a:ea typeface="+mn-ea"/>
                <a:cs typeface="+mn-cs"/>
              </a:rPr>
              <a:t>M5-C1-S8-MayanCulture.docx </a:t>
            </a:r>
            <a:r>
              <a:rPr lang="en-US" sz="1200" b="0" i="0" u="none" strike="noStrike" kern="1200" baseline="0" dirty="0" smtClean="0">
                <a:solidFill>
                  <a:schemeClr val="tx1"/>
                </a:solidFill>
                <a:latin typeface="+mn-lt"/>
                <a:ea typeface="+mn-ea"/>
                <a:cs typeface="+mn-cs"/>
              </a:rPr>
              <a:t>with the footnote placement selected by clicking in the document.  In the Footnotes group on the Paragraph tab, click the Insert Footnote button. A footnote reference number is inserted and the footnote at the bottom of the page opens for editing.</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33</a:t>
            </a:fld>
            <a:endParaRPr lang="en-US" dirty="0"/>
          </a:p>
        </p:txBody>
      </p:sp>
    </p:spTree>
    <p:extLst>
      <p:ext uri="{BB962C8B-B14F-4D97-AF65-F5344CB8AC3E}">
        <p14:creationId xmlns:p14="http://schemas.microsoft.com/office/powerpoint/2010/main" val="2004709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prefer to place your notes at the end of the document rather than at the bottom of each page, use an endnote. Insert an endnote by clicking the Insert Endnote button in the Footnotes group on the References tab, or press Alt + Ctrl + D.</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34</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Citations give appropriate credit to sources you have quoted or taken information from when creating your document. You can use Word’s Citation feature to create sources and insert their information within your text according to one of several accepted professional styles, such as MLA or APA.</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35</a:t>
            </a:fld>
            <a:endParaRPr lang="en-US" dirty="0"/>
          </a:p>
        </p:txBody>
      </p:sp>
    </p:spTree>
    <p:extLst>
      <p:ext uri="{BB962C8B-B14F-4D97-AF65-F5344CB8AC3E}">
        <p14:creationId xmlns:p14="http://schemas.microsoft.com/office/powerpoint/2010/main" val="3968540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M5-C2-S9-MayanCulture.docx</a:t>
            </a:r>
            <a:r>
              <a:rPr lang="en-US" sz="1200" b="0" i="0" u="none" strike="noStrike" kern="1200" baseline="0" dirty="0" smtClean="0">
                <a:solidFill>
                  <a:schemeClr val="tx1"/>
                </a:solidFill>
                <a:latin typeface="+mn-lt"/>
                <a:ea typeface="+mn-ea"/>
                <a:cs typeface="+mn-cs"/>
              </a:rPr>
              <a:t>, click within the document for citation placement. In the Citations &amp; Bibliography group on the References tab, click the </a:t>
            </a:r>
            <a:r>
              <a:rPr lang="en-US" sz="1200" b="0" i="1" u="none" strike="noStrike" kern="1200" baseline="0" dirty="0" smtClean="0">
                <a:solidFill>
                  <a:schemeClr val="tx1"/>
                </a:solidFill>
                <a:latin typeface="+mn-lt"/>
                <a:ea typeface="+mn-ea"/>
                <a:cs typeface="+mn-cs"/>
              </a:rPr>
              <a:t>Style </a:t>
            </a:r>
            <a:r>
              <a:rPr lang="en-US" sz="1200" b="0" i="0" u="none" strike="noStrike" kern="1200" baseline="0" dirty="0" smtClean="0">
                <a:solidFill>
                  <a:schemeClr val="tx1"/>
                </a:solidFill>
                <a:latin typeface="+mn-lt"/>
                <a:ea typeface="+mn-ea"/>
                <a:cs typeface="+mn-cs"/>
              </a:rPr>
              <a:t>drop-down arrow and select the professional style you wish to use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option will apply the professional style for your citations. Click the Insert Citation button in the Citations &amp; Bibliography group. From the drop-down list, click the </a:t>
            </a:r>
            <a:r>
              <a:rPr lang="en-US" sz="1200" b="0" i="1" u="none" strike="noStrike" kern="1200" baseline="0" dirty="0" smtClean="0">
                <a:solidFill>
                  <a:schemeClr val="tx1"/>
                </a:solidFill>
                <a:latin typeface="+mn-lt"/>
                <a:ea typeface="+mn-ea"/>
                <a:cs typeface="+mn-cs"/>
              </a:rPr>
              <a:t>Add New Source </a:t>
            </a:r>
            <a:r>
              <a:rPr lang="en-US" sz="1200" b="0" i="0" u="none" strike="noStrike" kern="1200" baseline="0" dirty="0" smtClean="0">
                <a:solidFill>
                  <a:schemeClr val="tx1"/>
                </a:solidFill>
                <a:latin typeface="+mn-lt"/>
                <a:ea typeface="+mn-ea"/>
                <a:cs typeface="+mn-cs"/>
              </a:rPr>
              <a:t>option. Make sure that the citation type is selected for the </a:t>
            </a:r>
            <a:r>
              <a:rPr lang="en-US" sz="1200" b="0" i="1" u="none" strike="noStrike" kern="1200" baseline="0" dirty="0" smtClean="0">
                <a:solidFill>
                  <a:schemeClr val="tx1"/>
                </a:solidFill>
                <a:latin typeface="+mn-lt"/>
                <a:ea typeface="+mn-ea"/>
                <a:cs typeface="+mn-cs"/>
              </a:rPr>
              <a:t>Type of Source </a:t>
            </a:r>
            <a:r>
              <a:rPr lang="en-US" sz="1200" b="0" i="0" u="none" strike="noStrike" kern="1200" baseline="0" dirty="0" smtClean="0">
                <a:solidFill>
                  <a:schemeClr val="tx1"/>
                </a:solidFill>
                <a:latin typeface="+mn-lt"/>
                <a:ea typeface="+mn-ea"/>
                <a:cs typeface="+mn-cs"/>
              </a:rPr>
              <a:t>text box and then type the citation information in the Create Source dialog box. Click OK to insert the citation.</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36</a:t>
            </a:fld>
            <a:endParaRPr lang="en-US" dirty="0"/>
          </a:p>
        </p:txBody>
      </p:sp>
    </p:spTree>
    <p:extLst>
      <p:ext uri="{BB962C8B-B14F-4D97-AF65-F5344CB8AC3E}">
        <p14:creationId xmlns:p14="http://schemas.microsoft.com/office/powerpoint/2010/main" val="2635922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you enter information about a resource, you can insert it again by choosing it from the list that appears when you click Insert Citation.</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37</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you have inserted citations in your document, you can create a Works Cited page, which appears at the end of your document and gives detailed information about your quoted sources.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38</a:t>
            </a:fld>
            <a:endParaRPr lang="en-US" dirty="0"/>
          </a:p>
        </p:txBody>
      </p:sp>
    </p:spTree>
    <p:extLst>
      <p:ext uri="{BB962C8B-B14F-4D97-AF65-F5344CB8AC3E}">
        <p14:creationId xmlns:p14="http://schemas.microsoft.com/office/powerpoint/2010/main" val="260337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M5-C2-S10-MayanCulture.docx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place your cursor at the end of the document and type your Works Cited title. Click the Home tab and apply the appropriate style to the title. Click the References tab. Click the Bibliography button in the Citations &amp; Bibliography group and then click </a:t>
            </a:r>
            <a:r>
              <a:rPr lang="en-US" sz="1200" b="0" i="1" u="none" strike="noStrike" kern="1200" baseline="0" dirty="0" smtClean="0">
                <a:solidFill>
                  <a:schemeClr val="tx1"/>
                </a:solidFill>
                <a:latin typeface="+mn-lt"/>
                <a:ea typeface="+mn-ea"/>
                <a:cs typeface="+mn-cs"/>
              </a:rPr>
              <a:t>Insert Bibliography </a:t>
            </a:r>
            <a:r>
              <a:rPr lang="en-US" sz="1200" b="0" i="0" u="none" strike="noStrike" kern="1200" baseline="0" dirty="0" smtClean="0">
                <a:solidFill>
                  <a:schemeClr val="tx1"/>
                </a:solidFill>
                <a:latin typeface="+mn-lt"/>
                <a:ea typeface="+mn-ea"/>
                <a:cs typeface="+mn-cs"/>
              </a:rPr>
              <a:t>from the drop-down menu that appears. This action inserts the cited works under the </a:t>
            </a:r>
            <a:r>
              <a:rPr lang="en-US" sz="1200" b="0" i="1" u="none" strike="noStrike" kern="1200" baseline="0" dirty="0" smtClean="0">
                <a:solidFill>
                  <a:schemeClr val="tx1"/>
                </a:solidFill>
                <a:latin typeface="+mn-lt"/>
                <a:ea typeface="+mn-ea"/>
                <a:cs typeface="+mn-cs"/>
              </a:rPr>
              <a:t>Works Cited </a:t>
            </a:r>
            <a:r>
              <a:rPr lang="en-US" sz="1200" b="0" i="0" u="none" strike="noStrike" kern="1200" baseline="0" dirty="0" smtClean="0">
                <a:solidFill>
                  <a:schemeClr val="tx1"/>
                </a:solidFill>
                <a:latin typeface="+mn-lt"/>
                <a:ea typeface="+mn-ea"/>
                <a:cs typeface="+mn-cs"/>
              </a:rPr>
              <a:t>heading.</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39</a:t>
            </a:fld>
            <a:endParaRPr lang="en-US" dirty="0"/>
          </a:p>
        </p:txBody>
      </p:sp>
    </p:spTree>
    <p:extLst>
      <p:ext uri="{BB962C8B-B14F-4D97-AF65-F5344CB8AC3E}">
        <p14:creationId xmlns:p14="http://schemas.microsoft.com/office/powerpoint/2010/main" val="205383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When writing reports or research papers, it is important that you include the appropriate citations for the sources you have used to create your document. Word offers tools to help you cite sources properly, using accepted, professional styles for endnotes, citations, and Works Cited pages.</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a:t>
            </a:fld>
            <a:endParaRPr lang="en-US" dirty="0"/>
          </a:p>
        </p:txBody>
      </p:sp>
    </p:spTree>
    <p:extLst>
      <p:ext uri="{BB962C8B-B14F-4D97-AF65-F5344CB8AC3E}">
        <p14:creationId xmlns:p14="http://schemas.microsoft.com/office/powerpoint/2010/main" val="2138899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of the most commonly used standards are MLA (Modern Languages Association), most commonly used in English and humanities publications; APA  (American Psychological Association), most commonly used in scientific publications; and Chicago, based on </a:t>
            </a:r>
            <a:r>
              <a:rPr lang="en-US" sz="1200" b="0" i="1" u="none" strike="noStrike" kern="1200" baseline="0" dirty="0" smtClean="0">
                <a:solidFill>
                  <a:schemeClr val="tx1"/>
                </a:solidFill>
                <a:latin typeface="+mn-lt"/>
                <a:ea typeface="+mn-ea"/>
                <a:cs typeface="+mn-cs"/>
              </a:rPr>
              <a:t>The Chicago Manual of Style</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instructors may prefer that you place the Works Cited on its own page. To do so, press Ctrl + Enter instead of Enter.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40</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Sometimes, you may want to use columns to save space or arrange text or lists in a more interesting or helpful pattern. To do this, you simply select the text you want to arrange in columns and then specify how many columns you need by using the Columns feature in Word.</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41</a:t>
            </a:fld>
            <a:endParaRPr lang="en-US" dirty="0"/>
          </a:p>
        </p:txBody>
      </p:sp>
    </p:spTree>
    <p:extLst>
      <p:ext uri="{BB962C8B-B14F-4D97-AF65-F5344CB8AC3E}">
        <p14:creationId xmlns:p14="http://schemas.microsoft.com/office/powerpoint/2010/main" val="86015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Lastname-M5-C2-S11-MayanCulture.docx </a:t>
            </a:r>
            <a:r>
              <a:rPr lang="en-US" sz="1200" b="0" i="0" u="none" strike="noStrike" kern="1200" baseline="0" dirty="0" smtClean="0">
                <a:solidFill>
                  <a:schemeClr val="tx1"/>
                </a:solidFill>
                <a:latin typeface="+mn-lt"/>
                <a:ea typeface="+mn-ea"/>
                <a:cs typeface="+mn-cs"/>
              </a:rPr>
              <a:t>shows the lines of text selected. Click the Page Layout tab. Click the Columns button in the Page Setup group. Click the number of columns from the drop-down list.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need more than three columns, you can click the </a:t>
            </a:r>
            <a:r>
              <a:rPr lang="en-US" sz="1200" b="0" i="1" u="none" strike="noStrike" kern="1200" baseline="0" dirty="0" smtClean="0">
                <a:solidFill>
                  <a:schemeClr val="tx1"/>
                </a:solidFill>
                <a:latin typeface="+mn-lt"/>
                <a:ea typeface="+mn-ea"/>
                <a:cs typeface="+mn-cs"/>
              </a:rPr>
              <a:t>More Columns </a:t>
            </a:r>
            <a:r>
              <a:rPr lang="en-US" sz="1200" b="0" i="0" u="none" strike="noStrike" kern="1200" baseline="0" dirty="0" smtClean="0">
                <a:solidFill>
                  <a:schemeClr val="tx1"/>
                </a:solidFill>
                <a:latin typeface="+mn-lt"/>
                <a:ea typeface="+mn-ea"/>
                <a:cs typeface="+mn-cs"/>
              </a:rPr>
              <a:t>option in the drop-down menu and adjust the settings in the dialog box that appears.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42</a:t>
            </a:fld>
            <a:endParaRPr lang="en-US" dirty="0"/>
          </a:p>
        </p:txBody>
      </p:sp>
    </p:spTree>
    <p:extLst>
      <p:ext uri="{BB962C8B-B14F-4D97-AF65-F5344CB8AC3E}">
        <p14:creationId xmlns:p14="http://schemas.microsoft.com/office/powerpoint/2010/main" val="2987491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column options do not suit your needs, consider instead using a table to organize text. Tables give you great flexibility in making columns of varying widths.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43</a:t>
            </a:fld>
            <a:endParaRPr lang="en-US" dirty="0"/>
          </a:p>
        </p:txBody>
      </p:sp>
    </p:spTree>
    <p:extLst>
      <p:ext uri="{BB962C8B-B14F-4D97-AF65-F5344CB8AC3E}">
        <p14:creationId xmlns:p14="http://schemas.microsoft.com/office/powerpoint/2010/main" val="2278600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5 after you believe that you know the correct answer. The correct answer will be displayed. Then click the Answer button for Question 6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44</a:t>
            </a:fld>
            <a:endParaRPr lang="en-US" dirty="0"/>
          </a:p>
        </p:txBody>
      </p:sp>
    </p:spTree>
    <p:extLst>
      <p:ext uri="{BB962C8B-B14F-4D97-AF65-F5344CB8AC3E}">
        <p14:creationId xmlns:p14="http://schemas.microsoft.com/office/powerpoint/2010/main" val="274275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summary of the Word Chapter 2 tasks.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45</a:t>
            </a:fld>
            <a:endParaRPr lang="en-US" dirty="0"/>
          </a:p>
        </p:txBody>
      </p:sp>
    </p:spTree>
    <p:extLst>
      <p:ext uri="{BB962C8B-B14F-4D97-AF65-F5344CB8AC3E}">
        <p14:creationId xmlns:p14="http://schemas.microsoft.com/office/powerpoint/2010/main" val="86015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continuation of the tasks summary.</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46</a:t>
            </a:fld>
            <a:endParaRPr lang="en-US" dirty="0"/>
          </a:p>
        </p:txBody>
      </p:sp>
    </p:spTree>
    <p:extLst>
      <p:ext uri="{BB962C8B-B14F-4D97-AF65-F5344CB8AC3E}">
        <p14:creationId xmlns:p14="http://schemas.microsoft.com/office/powerpoint/2010/main" val="8601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chapter, you will work with Word formatting tools to refine the report’s appearance and with references tools to make sure that all sources are accurately credited.</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5</a:t>
            </a:fld>
            <a:endParaRPr lang="en-US" dirty="0"/>
          </a:p>
        </p:txBody>
      </p:sp>
    </p:spTree>
    <p:extLst>
      <p:ext uri="{BB962C8B-B14F-4D97-AF65-F5344CB8AC3E}">
        <p14:creationId xmlns:p14="http://schemas.microsoft.com/office/powerpoint/2010/main" val="225373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Fonts are character sets for the text you type and can add tremendous visual appeal to your documents. Word comes with many built-in fonts that you can apply to some or to all of the text in your document. You can also modify the font size to add emphasis or increase readability.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change the font, you will first select the text you wish to change. In the Font group on the Home tab, click the down-pointing arrow next to the Font text box and then click the new font you wish to use from the All Fonts category of the drop-down list. Click anywhere in the document to deselect the text.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change the font size, you must also select the text you wish to change. Click the down-pointing arrow next to the </a:t>
            </a:r>
            <a:r>
              <a:rPr lang="en-US" sz="1200" b="0" i="1" u="none" strike="noStrike" kern="1200" baseline="0" dirty="0" smtClean="0">
                <a:solidFill>
                  <a:schemeClr val="tx1"/>
                </a:solidFill>
                <a:latin typeface="+mn-lt"/>
                <a:ea typeface="+mn-ea"/>
                <a:cs typeface="+mn-cs"/>
              </a:rPr>
              <a:t>Font Size</a:t>
            </a:r>
            <a:r>
              <a:rPr lang="en-US" sz="1200" b="0" i="0" u="none" strike="noStrike" kern="1200" baseline="0" dirty="0" smtClean="0">
                <a:solidFill>
                  <a:schemeClr val="tx1"/>
                </a:solidFill>
                <a:latin typeface="+mn-lt"/>
                <a:ea typeface="+mn-ea"/>
                <a:cs typeface="+mn-cs"/>
              </a:rPr>
              <a:t> text box and click a size from the drop-down list. Another way to change Font Size is to click in the </a:t>
            </a:r>
            <a:r>
              <a:rPr lang="en-US" sz="1200" b="0" i="1" u="none" strike="noStrike" kern="1200" baseline="0" dirty="0" smtClean="0">
                <a:solidFill>
                  <a:schemeClr val="tx1"/>
                </a:solidFill>
                <a:latin typeface="+mn-lt"/>
                <a:ea typeface="+mn-ea"/>
                <a:cs typeface="+mn-cs"/>
              </a:rPr>
              <a:t>Font Size</a:t>
            </a:r>
            <a:r>
              <a:rPr lang="en-US" sz="1200" b="0" i="0" u="none" strike="noStrike" kern="1200" baseline="0" dirty="0" smtClean="0">
                <a:solidFill>
                  <a:schemeClr val="tx1"/>
                </a:solidFill>
                <a:latin typeface="+mn-lt"/>
                <a:ea typeface="+mn-ea"/>
                <a:cs typeface="+mn-cs"/>
              </a:rPr>
              <a:t> text box and type the number of the font size you would like.</a:t>
            </a:r>
          </a:p>
        </p:txBody>
      </p:sp>
      <p:sp>
        <p:nvSpPr>
          <p:cNvPr id="4" name="Slide Number Placeholder 3"/>
          <p:cNvSpPr>
            <a:spLocks noGrp="1"/>
          </p:cNvSpPr>
          <p:nvPr>
            <p:ph type="sldNum" sz="quarter" idx="10"/>
          </p:nvPr>
        </p:nvSpPr>
        <p:spPr/>
        <p:txBody>
          <a:bodyPr/>
          <a:lstStyle/>
          <a:p>
            <a:fld id="{5A91FD1F-72DF-4B8E-AE3B-AF1198490249}" type="slidenum">
              <a:rPr lang="en-US" smtClean="0"/>
              <a:pPr/>
              <a:t>6</a:t>
            </a:fld>
            <a:endParaRPr lang="en-US" dirty="0"/>
          </a:p>
        </p:txBody>
      </p:sp>
    </p:spTree>
    <p:extLst>
      <p:ext uri="{BB962C8B-B14F-4D97-AF65-F5344CB8AC3E}">
        <p14:creationId xmlns:p14="http://schemas.microsoft.com/office/powerpoint/2010/main" val="249335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document (</a:t>
            </a:r>
            <a:r>
              <a:rPr lang="en-US" sz="1200" b="1" i="0" u="none" strike="noStrike" kern="1200" baseline="0" dirty="0" smtClean="0">
                <a:solidFill>
                  <a:schemeClr val="tx1"/>
                </a:solidFill>
                <a:latin typeface="+mn-lt"/>
                <a:ea typeface="+mn-ea"/>
                <a:cs typeface="+mn-cs"/>
              </a:rPr>
              <a:t>M5-C2-S1-MayanCulture.docx</a:t>
            </a:r>
            <a:r>
              <a:rPr lang="en-US" sz="1200" b="0" i="0" u="none" strike="noStrike" kern="1200" baseline="0" dirty="0" smtClean="0">
                <a:solidFill>
                  <a:schemeClr val="tx1"/>
                </a:solidFill>
                <a:latin typeface="+mn-lt"/>
                <a:ea typeface="+mn-ea"/>
                <a:cs typeface="+mn-cs"/>
              </a:rPr>
              <a:t>), you can see the text “The Chocolate Museum” is selected.  Clicking the down-pointing arrow to the right of the font size text box allows you to change the font size by selecting a new size from a list. Select the size you wish to use from this list.</a:t>
            </a:r>
          </a:p>
          <a:p>
            <a:endParaRPr lang="en-US" b="0" baseline="0" dirty="0" smtClean="0"/>
          </a:p>
          <a:p>
            <a:r>
              <a:rPr lang="en-US" b="1" baseline="0" dirty="0" smtClean="0"/>
              <a:t>Tip:  </a:t>
            </a:r>
            <a:r>
              <a:rPr lang="en-US" sz="1200" b="0" i="0" u="none" strike="noStrike" kern="1200" baseline="0" dirty="0" smtClean="0">
                <a:solidFill>
                  <a:schemeClr val="tx1"/>
                </a:solidFill>
                <a:latin typeface="+mn-lt"/>
                <a:ea typeface="+mn-ea"/>
                <a:cs typeface="+mn-cs"/>
              </a:rPr>
              <a:t>It’s a good idea to save your files frequently so you don’t lose valuable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7</a:t>
            </a:fld>
            <a:endParaRPr lang="en-US" dirty="0"/>
          </a:p>
        </p:txBody>
      </p:sp>
    </p:spTree>
    <p:extLst>
      <p:ext uri="{BB962C8B-B14F-4D97-AF65-F5344CB8AC3E}">
        <p14:creationId xmlns:p14="http://schemas.microsoft.com/office/powerpoint/2010/main" val="258772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same document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M5-C2-S1-MayanCulture.docx</a:t>
            </a:r>
            <a:r>
              <a:rPr lang="en-US" sz="1200" b="0" i="0" u="none" strike="noStrike" kern="1200" baseline="0" dirty="0" smtClean="0">
                <a:solidFill>
                  <a:schemeClr val="tx1"/>
                </a:solidFill>
                <a:latin typeface="+mn-lt"/>
                <a:ea typeface="+mn-ea"/>
                <a:cs typeface="+mn-cs"/>
              </a:rPr>
              <a:t>), the text “Figure 1.1” is selected. To change the font, click the down-pointing arrow to the right of the Font text box and select the new font from the list that appears.  Fonts listed under </a:t>
            </a:r>
            <a:r>
              <a:rPr lang="en-US" sz="1200" b="0" i="1" u="none" strike="noStrike" kern="1200" baseline="0" dirty="0" smtClean="0">
                <a:solidFill>
                  <a:schemeClr val="tx1"/>
                </a:solidFill>
                <a:latin typeface="+mn-lt"/>
                <a:ea typeface="+mn-ea"/>
                <a:cs typeface="+mn-cs"/>
              </a:rPr>
              <a:t>All Fonts</a:t>
            </a:r>
            <a:r>
              <a:rPr lang="en-US" sz="1200" b="0" i="0" u="none" strike="noStrike" kern="1200" baseline="0" dirty="0" smtClean="0">
                <a:solidFill>
                  <a:schemeClr val="tx1"/>
                </a:solidFill>
                <a:latin typeface="+mn-lt"/>
                <a:ea typeface="+mn-ea"/>
                <a:cs typeface="+mn-cs"/>
              </a:rPr>
              <a:t> are alphabetical.</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8</a:t>
            </a:fld>
            <a:endParaRPr lang="en-US" dirty="0"/>
          </a:p>
        </p:txBody>
      </p:sp>
    </p:spTree>
    <p:extLst>
      <p:ext uri="{BB962C8B-B14F-4D97-AF65-F5344CB8AC3E}">
        <p14:creationId xmlns:p14="http://schemas.microsoft.com/office/powerpoint/2010/main" val="410179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several ways you can format text beyond the font and font size. You can apply effects such as bold, italic, underlining, and color. Bold and italic add emphasis. Italics and underlining are used for widely accepted styles, such as for book and movie titles. You can also change the font color to add visual interest and affect the tone of your document.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first select the text to which you wish to apply formatting. Click the Home tab, then the formatting button in the Font group for the appropriate format. Click anywhere in the document to remove the selection.</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pPr/>
              <a:t>9</a:t>
            </a:fld>
            <a:endParaRPr lang="en-US" dirty="0"/>
          </a:p>
        </p:txBody>
      </p:sp>
    </p:spTree>
    <p:extLst>
      <p:ext uri="{BB962C8B-B14F-4D97-AF65-F5344CB8AC3E}">
        <p14:creationId xmlns:p14="http://schemas.microsoft.com/office/powerpoint/2010/main" val="36810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58130-1737-4DB7-9C55-51531C4BAE2B}"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AD29-3E63-48FE-AAC7-471B9DFF8A6A}"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74D2C-CEE7-4031-8356-CE85AA21CDDC}"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64A62-7535-4779-95CD-E026BC2A46F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58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98A80-8C0F-4716-8F8F-B452B5DF52AD}"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0976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56F67-2449-4A31-A3AA-D79BE72CF11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52424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6A7430-1917-4304-9E4C-E78FA0D4FE59}"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213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B0D9F-3205-4A74-AB01-C0BDF4F18752}"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1154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3952B1-AADD-4D77-A3F1-1CB4F9862023}"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69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FE03A-1E78-4AC2-88F7-81900215B600}"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3314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7096A-CAD7-423B-8ADD-7B4B5876D0B5}"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7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F70A4-E59B-4C0D-BBF9-78D142A4A99A}"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BA9EF-AD8B-4324-B87D-F46E8ADB2755}"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993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14D4F-4AC9-4139-BEBB-7DB3332CEF2A}"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044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B4BFA-E434-4B8E-8218-E6CE52C20819}"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205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CFE9B-48A5-4A1E-B1D0-2446AC92077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432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5121A-593F-4849-81B4-022E07ED3CDF}"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8080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1397B-B860-4124-AD3D-9996DC71A840}"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83533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BDDE38-9221-4102-99D6-56B09CB67DE2}"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5708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43CCF-149A-4986-B4BF-9471B3A98DFE}"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2519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2F126-87A6-4282-88E3-822DE1FD2D82}"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34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CB392-0411-42E1-8204-54F4D4BA8B2D}"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6044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21CB6D-E27C-48D0-8671-4ED0645C5B88}" type="datetime1">
              <a:rPr lang="en-US" smtClean="0"/>
              <a:pPr/>
              <a:t>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977C9-A73C-4C7B-83E7-9F3E40607124}"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141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17352-4D84-4280-AEAA-DF2444B293E5}"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4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816D2-062E-4ECC-8E1C-B55AF3587159}"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679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B925A-47C8-4F3E-B9B5-926A9320BD95}"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182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6181E-2248-4BC5-91B3-32AC7C3B043D}" type="datetime1">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ED081-F791-4CF4-B1F9-7DFF61238B3C}" type="datetime1">
              <a:rPr lang="en-US" smtClean="0"/>
              <a:pPr/>
              <a:t>1/24/2011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8C2B5C-56C0-43B0-A6B7-2F7AA2C31324}" type="datetime1">
              <a:rPr lang="en-US" smtClean="0"/>
              <a:pPr/>
              <a:t>1/24/2011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AAE05-B950-4695-9B15-94E3EB85F124}" type="datetime1">
              <a:rPr lang="en-US" smtClean="0"/>
              <a:pPr/>
              <a:t>1/24/2011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26D4C-984A-473D-9DDB-5B46EC0FF2F8}" type="datetime1">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4D480-B8B1-4D10-B7FC-6D537D11A6BC}" type="datetime1">
              <a:rPr lang="en-US" smtClean="0"/>
              <a:pPr/>
              <a:t>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42F70-F7C3-48B9-86E5-92B6DB1DBC17}" type="datetime1">
              <a:rPr lang="en-US" smtClean="0"/>
              <a:pPr/>
              <a:t>1/24/2011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B7580-868C-433F-ADC8-67D8AE65F121}"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999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65FE2-40F3-48E5-9BCE-9D5ADAE606DD}"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6538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5</a:t>
            </a:r>
            <a:endParaRPr lang="en-US" sz="4500" b="1" dirty="0">
              <a:solidFill>
                <a:schemeClr val="bg1"/>
              </a:solidFill>
              <a:latin typeface="Arial Narrow"/>
              <a:cs typeface="Arial Narrow"/>
            </a:endParaRPr>
          </a:p>
        </p:txBody>
      </p:sp>
      <p:sp>
        <p:nvSpPr>
          <p:cNvPr id="2" name="Title 1"/>
          <p:cNvSpPr>
            <a:spLocks noGrp="1"/>
          </p:cNvSpPr>
          <p:nvPr>
            <p:ph type="title"/>
          </p:nvPr>
        </p:nvSpPr>
        <p:spPr>
          <a:xfrm>
            <a:off x="2868817" y="274638"/>
            <a:ext cx="5817982" cy="1143000"/>
          </a:xfrm>
        </p:spPr>
        <p:txBody>
          <a:bodyPr/>
          <a:lstStyle/>
          <a:p>
            <a:r>
              <a:rPr lang="en-US" dirty="0" smtClean="0"/>
              <a:t>Microsoft Word 2010</a:t>
            </a:r>
            <a:endParaRPr lang="en-US" dirty="0"/>
          </a:p>
        </p:txBody>
      </p:sp>
      <p:sp>
        <p:nvSpPr>
          <p:cNvPr id="3" name="Content Placeholder 2"/>
          <p:cNvSpPr>
            <a:spLocks noGrp="1"/>
          </p:cNvSpPr>
          <p:nvPr>
            <p:ph idx="1"/>
          </p:nvPr>
        </p:nvSpPr>
        <p:spPr>
          <a:xfrm>
            <a:off x="457199" y="1820916"/>
            <a:ext cx="8229600" cy="4525963"/>
          </a:xfrm>
        </p:spPr>
        <p:txBody>
          <a:bodyPr/>
          <a:lstStyle/>
          <a:p>
            <a:pPr marL="0" indent="0">
              <a:buNone/>
            </a:pPr>
            <a:r>
              <a:rPr lang="en-US" dirty="0" smtClean="0"/>
              <a:t>Chapter 1: Creating Documents</a:t>
            </a:r>
          </a:p>
          <a:p>
            <a:pPr marL="0" indent="0">
              <a:buNone/>
            </a:pPr>
            <a:r>
              <a:rPr lang="en-US" dirty="0" smtClean="0"/>
              <a:t>Chapter 2: Formatting Documents</a:t>
            </a:r>
          </a:p>
          <a:p>
            <a:pPr marL="0" indent="0">
              <a:buNone/>
            </a:pPr>
            <a:r>
              <a:rPr lang="en-US" dirty="0" smtClean="0"/>
              <a:t>Chapter 3: Working with Tables and Objects</a:t>
            </a:r>
          </a:p>
          <a:p>
            <a:pPr marL="0" indent="0">
              <a:buNone/>
            </a:pPr>
            <a:r>
              <a:rPr lang="en-US" dirty="0" smtClean="0"/>
              <a:t>Chapter 4: Polishing and Publishing Your 							Documents</a:t>
            </a:r>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8" name="Slide Number Placeholder 7"/>
          <p:cNvSpPr>
            <a:spLocks noGrp="1"/>
          </p:cNvSpPr>
          <p:nvPr>
            <p:ph type="sldNum" sz="quarter" idx="12"/>
          </p:nvPr>
        </p:nvSpPr>
        <p:spPr/>
        <p:txBody>
          <a:bodyPr/>
          <a:lstStyle/>
          <a:p>
            <a:fld id="{C1881F87-F1D1-4E82-B161-792A900F0BBC}" type="slidenum">
              <a:rPr lang="en-US" smtClean="0"/>
              <a:pPr/>
              <a:t>1</a:t>
            </a:fld>
            <a:endParaRPr lang="en-US" dirty="0"/>
          </a:p>
        </p:txBody>
      </p:sp>
    </p:spTree>
    <p:extLst>
      <p:ext uri="{BB962C8B-B14F-4D97-AF65-F5344CB8AC3E}">
        <p14:creationId xmlns:p14="http://schemas.microsoft.com/office/powerpoint/2010/main" val="1573019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04" y="134216"/>
            <a:ext cx="8875984" cy="65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5186854" y="3409397"/>
            <a:ext cx="1718441" cy="898635"/>
          </a:xfrm>
          <a:prstGeom prst="accentCallout1">
            <a:avLst>
              <a:gd name="adj1" fmla="val 18750"/>
              <a:gd name="adj2" fmla="val -8333"/>
              <a:gd name="adj3" fmla="val -27851"/>
              <a:gd name="adj4" fmla="val -520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text</a:t>
            </a:r>
            <a:endParaRPr lang="en-US" dirty="0"/>
          </a:p>
        </p:txBody>
      </p:sp>
      <p:sp>
        <p:nvSpPr>
          <p:cNvPr id="3" name="Line Callout 1 (Accent Bar) 2"/>
          <p:cNvSpPr/>
          <p:nvPr/>
        </p:nvSpPr>
        <p:spPr>
          <a:xfrm>
            <a:off x="4327632" y="1166647"/>
            <a:ext cx="2459421" cy="1292774"/>
          </a:xfrm>
          <a:prstGeom prst="accentCallout1">
            <a:avLst>
              <a:gd name="adj1" fmla="val 18750"/>
              <a:gd name="adj2" fmla="val -8333"/>
              <a:gd name="adj3" fmla="val -7683"/>
              <a:gd name="adj4" fmla="val -511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Font color drop-down arrow</a:t>
            </a:r>
            <a:endParaRPr lang="en-US" dirty="0"/>
          </a:p>
        </p:txBody>
      </p:sp>
    </p:spTree>
    <p:extLst>
      <p:ext uri="{BB962C8B-B14F-4D97-AF65-F5344CB8AC3E}">
        <p14:creationId xmlns:p14="http://schemas.microsoft.com/office/powerpoint/2010/main" val="3900649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8016"/>
            <a:ext cx="8880996" cy="652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5927832" y="3251742"/>
            <a:ext cx="1718441" cy="898635"/>
          </a:xfrm>
          <a:prstGeom prst="accentCallout1">
            <a:avLst>
              <a:gd name="adj1" fmla="val 18750"/>
              <a:gd name="adj2" fmla="val -8333"/>
              <a:gd name="adj3" fmla="val -36623"/>
              <a:gd name="adj4" fmla="val -511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text</a:t>
            </a:r>
            <a:endParaRPr lang="en-US" dirty="0"/>
          </a:p>
        </p:txBody>
      </p:sp>
      <p:sp>
        <p:nvSpPr>
          <p:cNvPr id="3" name="Line Callout 1 (Accent Bar) 2"/>
          <p:cNvSpPr/>
          <p:nvPr/>
        </p:nvSpPr>
        <p:spPr>
          <a:xfrm>
            <a:off x="2845672" y="1040523"/>
            <a:ext cx="2293887" cy="1024760"/>
          </a:xfrm>
          <a:prstGeom prst="accentCallout1">
            <a:avLst>
              <a:gd name="adj1" fmla="val 18750"/>
              <a:gd name="adj2" fmla="val -8333"/>
              <a:gd name="adj3" fmla="val -1586"/>
              <a:gd name="adj4" fmla="val -524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Font group formatting</a:t>
            </a:r>
            <a:endParaRPr lang="en-US" dirty="0"/>
          </a:p>
        </p:txBody>
      </p:sp>
    </p:spTree>
    <p:extLst>
      <p:ext uri="{BB962C8B-B14F-4D97-AF65-F5344CB8AC3E}">
        <p14:creationId xmlns:p14="http://schemas.microsoft.com/office/powerpoint/2010/main" val="1961634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8134"/>
          </a:xfrm>
        </p:spPr>
        <p:txBody>
          <a:bodyPr/>
          <a:lstStyle/>
          <a:p>
            <a:r>
              <a:rPr lang="en-US" dirty="0" smtClean="0"/>
              <a:t>Skill 3: Apply Styles</a:t>
            </a:r>
            <a:endParaRPr lang="en-US" dirty="0"/>
          </a:p>
        </p:txBody>
      </p:sp>
      <p:sp>
        <p:nvSpPr>
          <p:cNvPr id="3" name="Content Placeholder 2"/>
          <p:cNvSpPr>
            <a:spLocks noGrp="1"/>
          </p:cNvSpPr>
          <p:nvPr>
            <p:ph idx="1"/>
          </p:nvPr>
        </p:nvSpPr>
        <p:spPr>
          <a:xfrm>
            <a:off x="457200" y="1931276"/>
            <a:ext cx="8229600" cy="4525963"/>
          </a:xfrm>
        </p:spPr>
        <p:txBody>
          <a:bodyPr/>
          <a:lstStyle/>
          <a:p>
            <a:r>
              <a:rPr lang="en-US" dirty="0" smtClean="0"/>
              <a:t>Click anywhere in the document heading.</a:t>
            </a:r>
          </a:p>
          <a:p>
            <a:r>
              <a:rPr lang="en-US" dirty="0"/>
              <a:t>Click </a:t>
            </a:r>
            <a:r>
              <a:rPr lang="en-US" i="1" dirty="0"/>
              <a:t>Heading 1 </a:t>
            </a:r>
            <a:r>
              <a:rPr lang="en-US" dirty="0"/>
              <a:t>in the Styles group on the Home tab to apply the style</a:t>
            </a:r>
            <a:r>
              <a:rPr lang="en-US" dirty="0" smtClean="0"/>
              <a:t>.</a:t>
            </a:r>
          </a:p>
          <a:p>
            <a:r>
              <a:rPr lang="en-US" dirty="0"/>
              <a:t>Apply </a:t>
            </a:r>
            <a:r>
              <a:rPr lang="en-US" dirty="0" smtClean="0"/>
              <a:t>other styles to document headings and subheadings as appropriate.</a:t>
            </a:r>
          </a:p>
          <a:p>
            <a:r>
              <a:rPr lang="en-US" dirty="0" smtClean="0"/>
              <a:t>Save document.</a:t>
            </a:r>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12</a:t>
            </a:fld>
            <a:endParaRPr lang="en-US" dirty="0"/>
          </a:p>
        </p:txBody>
      </p:sp>
    </p:spTree>
    <p:extLst>
      <p:ext uri="{BB962C8B-B14F-4D97-AF65-F5344CB8AC3E}">
        <p14:creationId xmlns:p14="http://schemas.microsoft.com/office/powerpoint/2010/main" val="189501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8016"/>
            <a:ext cx="8915399" cy="657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6637283" y="1915509"/>
            <a:ext cx="1513490" cy="898635"/>
          </a:xfrm>
          <a:prstGeom prst="accentCallout1">
            <a:avLst>
              <a:gd name="adj1" fmla="val 18750"/>
              <a:gd name="adj2" fmla="val -8333"/>
              <a:gd name="adj3" fmla="val -83991"/>
              <a:gd name="adj4" fmla="val -404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Heading 1 style</a:t>
            </a:r>
            <a:endParaRPr lang="en-US" dirty="0"/>
          </a:p>
        </p:txBody>
      </p:sp>
      <p:sp>
        <p:nvSpPr>
          <p:cNvPr id="4" name="Line Callout 1 (Accent Bar) 3"/>
          <p:cNvSpPr/>
          <p:nvPr/>
        </p:nvSpPr>
        <p:spPr>
          <a:xfrm>
            <a:off x="5391807" y="4281323"/>
            <a:ext cx="2002221" cy="1198180"/>
          </a:xfrm>
          <a:prstGeom prst="accentCallout1">
            <a:avLst>
              <a:gd name="adj1" fmla="val 18750"/>
              <a:gd name="adj2" fmla="val -8333"/>
              <a:gd name="adj3" fmla="val -179605"/>
              <a:gd name="adj4" fmla="val -816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in heading</a:t>
            </a:r>
            <a:endParaRPr lang="en-US" dirty="0"/>
          </a:p>
        </p:txBody>
      </p:sp>
    </p:spTree>
    <p:extLst>
      <p:ext uri="{BB962C8B-B14F-4D97-AF65-F5344CB8AC3E}">
        <p14:creationId xmlns:p14="http://schemas.microsoft.com/office/powerpoint/2010/main" val="1805957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8016"/>
            <a:ext cx="8781393" cy="64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6637283" y="1915509"/>
            <a:ext cx="1513490" cy="898635"/>
          </a:xfrm>
          <a:prstGeom prst="accentCallout1">
            <a:avLst>
              <a:gd name="adj1" fmla="val 18750"/>
              <a:gd name="adj2" fmla="val -8333"/>
              <a:gd name="adj3" fmla="val -83991"/>
              <a:gd name="adj4" fmla="val -404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appropriate style</a:t>
            </a:r>
            <a:endParaRPr lang="en-US" dirty="0"/>
          </a:p>
        </p:txBody>
      </p:sp>
      <p:sp>
        <p:nvSpPr>
          <p:cNvPr id="4" name="Line Callout 1 (Accent Bar) 3"/>
          <p:cNvSpPr/>
          <p:nvPr/>
        </p:nvSpPr>
        <p:spPr>
          <a:xfrm>
            <a:off x="5391807" y="4281323"/>
            <a:ext cx="2002221" cy="1198180"/>
          </a:xfrm>
          <a:prstGeom prst="accentCallout1">
            <a:avLst>
              <a:gd name="adj1" fmla="val 18750"/>
              <a:gd name="adj2" fmla="val -8333"/>
              <a:gd name="adj3" fmla="val -25658"/>
              <a:gd name="adj4" fmla="val -1099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other headings or subheadings</a:t>
            </a:r>
            <a:endParaRPr lang="en-US" dirty="0"/>
          </a:p>
        </p:txBody>
      </p:sp>
    </p:spTree>
    <p:extLst>
      <p:ext uri="{BB962C8B-B14F-4D97-AF65-F5344CB8AC3E}">
        <p14:creationId xmlns:p14="http://schemas.microsoft.com/office/powerpoint/2010/main" val="2333446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15</a:t>
            </a:fld>
            <a:endParaRPr lang="en-US" dirty="0"/>
          </a:p>
        </p:txBody>
      </p:sp>
      <p:sp>
        <p:nvSpPr>
          <p:cNvPr id="10" name="Rounded Rectangle 9"/>
          <p:cNvSpPr/>
          <p:nvPr/>
        </p:nvSpPr>
        <p:spPr>
          <a:xfrm>
            <a:off x="442889"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lvl="0" algn="ctr">
              <a:spcBef>
                <a:spcPct val="20000"/>
              </a:spcBef>
            </a:pPr>
            <a:r>
              <a:rPr lang="en-US" sz="3200" b="1" dirty="0">
                <a:solidFill>
                  <a:srgbClr val="0070C0"/>
                </a:solidFill>
              </a:rPr>
              <a:t>Saving Formats as a Style  </a:t>
            </a:r>
            <a:r>
              <a:rPr lang="en-US" sz="2800" dirty="0">
                <a:solidFill>
                  <a:prstClr val="black">
                    <a:tint val="75000"/>
                  </a:prstClr>
                </a:solidFill>
              </a:rPr>
              <a:t>To save a set of applied formats as a style, select the formatted text and click the More button on the Styles gallery. In the list of links at the bottom, click </a:t>
            </a:r>
            <a:r>
              <a:rPr lang="en-US" sz="2800" i="1" dirty="0">
                <a:solidFill>
                  <a:prstClr val="black">
                    <a:tint val="75000"/>
                  </a:prstClr>
                </a:solidFill>
              </a:rPr>
              <a:t>Save Selection as a New Quick Style</a:t>
            </a:r>
            <a:r>
              <a:rPr lang="en-US" sz="2800" dirty="0">
                <a:solidFill>
                  <a:prstClr val="black">
                    <a:tint val="75000"/>
                  </a:prstClr>
                </a:solidFill>
              </a:rPr>
              <a:t>, give the style a name, and then click the OK button.</a:t>
            </a: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67630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1" y="274638"/>
            <a:ext cx="9002110" cy="923541"/>
          </a:xfrm>
        </p:spPr>
        <p:txBody>
          <a:bodyPr>
            <a:noAutofit/>
          </a:bodyPr>
          <a:lstStyle/>
          <a:p>
            <a:r>
              <a:rPr lang="en-US" sz="3600" dirty="0" smtClean="0"/>
              <a:t>Skill 4: Align Text</a:t>
            </a:r>
            <a:endParaRPr lang="en-US" sz="3600" dirty="0"/>
          </a:p>
        </p:txBody>
      </p:sp>
      <p:sp>
        <p:nvSpPr>
          <p:cNvPr id="3" name="Content Placeholder 2"/>
          <p:cNvSpPr>
            <a:spLocks noGrp="1"/>
          </p:cNvSpPr>
          <p:nvPr>
            <p:ph idx="1"/>
          </p:nvPr>
        </p:nvSpPr>
        <p:spPr>
          <a:xfrm>
            <a:off x="457200" y="1797269"/>
            <a:ext cx="8229600" cy="4525963"/>
          </a:xfrm>
        </p:spPr>
        <p:txBody>
          <a:bodyPr>
            <a:normAutofit fontScale="92500" lnSpcReduction="20000"/>
          </a:bodyPr>
          <a:lstStyle/>
          <a:p>
            <a:r>
              <a:rPr lang="en-US" dirty="0" smtClean="0"/>
              <a:t>Select text to be aligned.</a:t>
            </a:r>
          </a:p>
          <a:p>
            <a:r>
              <a:rPr lang="en-US" dirty="0" smtClean="0"/>
              <a:t>Click the appropriate alignment button in the Paragraph group on the Home tab.</a:t>
            </a:r>
          </a:p>
          <a:p>
            <a:r>
              <a:rPr lang="en-US" dirty="0" smtClean="0"/>
              <a:t>To select non-consecutive lines of text for alignment, select the first line, then press and hold down the Ctrl key and select subsequent text.</a:t>
            </a:r>
          </a:p>
          <a:p>
            <a:r>
              <a:rPr lang="en-US" dirty="0" smtClean="0"/>
              <a:t>Release the Ctrl key.</a:t>
            </a:r>
          </a:p>
          <a:p>
            <a:r>
              <a:rPr lang="en-US" dirty="0" smtClean="0"/>
              <a:t>Click the appropriate alignment button.</a:t>
            </a:r>
          </a:p>
          <a:p>
            <a:r>
              <a:rPr lang="en-US" dirty="0" smtClean="0"/>
              <a:t>Save the file.</a:t>
            </a:r>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16</a:t>
            </a:fld>
            <a:endParaRPr lang="en-US" dirty="0"/>
          </a:p>
        </p:txBody>
      </p:sp>
    </p:spTree>
    <p:extLst>
      <p:ext uri="{BB962C8B-B14F-4D97-AF65-F5344CB8AC3E}">
        <p14:creationId xmlns:p14="http://schemas.microsoft.com/office/powerpoint/2010/main" val="279641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8016"/>
            <a:ext cx="8939047" cy="654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6069721" y="3600475"/>
            <a:ext cx="1718441" cy="898635"/>
          </a:xfrm>
          <a:prstGeom prst="accentCallout1">
            <a:avLst>
              <a:gd name="adj1" fmla="val 18750"/>
              <a:gd name="adj2" fmla="val -8333"/>
              <a:gd name="adj3" fmla="val -36623"/>
              <a:gd name="adj4" fmla="val -511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Select text</a:t>
            </a:r>
            <a:endParaRPr lang="en-US" dirty="0">
              <a:solidFill>
                <a:prstClr val="white"/>
              </a:solidFill>
            </a:endParaRPr>
          </a:p>
        </p:txBody>
      </p:sp>
      <p:sp>
        <p:nvSpPr>
          <p:cNvPr id="3" name="Line Callout 1 (Accent Bar) 2"/>
          <p:cNvSpPr/>
          <p:nvPr/>
        </p:nvSpPr>
        <p:spPr>
          <a:xfrm>
            <a:off x="4597539" y="1229709"/>
            <a:ext cx="2293887" cy="1024760"/>
          </a:xfrm>
          <a:prstGeom prst="accentCallout1">
            <a:avLst>
              <a:gd name="adj1" fmla="val 18750"/>
              <a:gd name="adj2" fmla="val -8333"/>
              <a:gd name="adj3" fmla="val -15432"/>
              <a:gd name="adj4" fmla="val -517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Select alignment button</a:t>
            </a:r>
            <a:endParaRPr lang="en-US" dirty="0">
              <a:solidFill>
                <a:prstClr val="white"/>
              </a:solidFill>
            </a:endParaRPr>
          </a:p>
        </p:txBody>
      </p:sp>
    </p:spTree>
    <p:extLst>
      <p:ext uri="{BB962C8B-B14F-4D97-AF65-F5344CB8AC3E}">
        <p14:creationId xmlns:p14="http://schemas.microsoft.com/office/powerpoint/2010/main" val="9059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18</a:t>
            </a:fld>
            <a:endParaRPr lang="en-US" dirty="0"/>
          </a:p>
        </p:txBody>
      </p:sp>
      <p:sp>
        <p:nvSpPr>
          <p:cNvPr id="10" name="Rounded Rectangle 9"/>
          <p:cNvSpPr/>
          <p:nvPr/>
        </p:nvSpPr>
        <p:spPr>
          <a:xfrm>
            <a:off x="442889"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endParaRPr lang="en-US" sz="3200" b="1" dirty="0" smtClean="0">
              <a:solidFill>
                <a:srgbClr val="0070C0"/>
              </a:solidFill>
            </a:endParaRPr>
          </a:p>
          <a:p>
            <a:pPr lvl="0" algn="ctr">
              <a:lnSpc>
                <a:spcPct val="120000"/>
              </a:lnSpc>
            </a:pPr>
            <a:r>
              <a:rPr lang="en-US" sz="3200" b="1" dirty="0" smtClean="0">
                <a:solidFill>
                  <a:srgbClr val="0070C0"/>
                </a:solidFill>
              </a:rPr>
              <a:t>Formatting </a:t>
            </a:r>
            <a:r>
              <a:rPr lang="en-US" sz="3200" b="1" dirty="0">
                <a:solidFill>
                  <a:srgbClr val="0070C0"/>
                </a:solidFill>
              </a:rPr>
              <a:t>with Tabs  </a:t>
            </a:r>
            <a:r>
              <a:rPr lang="en-US" sz="2800" dirty="0" smtClean="0">
                <a:solidFill>
                  <a:prstClr val="black">
                    <a:tint val="75000"/>
                  </a:prstClr>
                </a:solidFill>
              </a:rPr>
              <a:t>You </a:t>
            </a:r>
            <a:r>
              <a:rPr lang="en-US" sz="2800" dirty="0">
                <a:solidFill>
                  <a:prstClr val="black">
                    <a:tint val="75000"/>
                  </a:prstClr>
                </a:solidFill>
              </a:rPr>
              <a:t>can only apply one alignment setting to a paragraph. To align an address on the left and a phone number on the right, left align the text and set a right tab at the right margin. Enter the </a:t>
            </a:r>
            <a:r>
              <a:rPr lang="en-US" sz="2800" dirty="0" smtClean="0">
                <a:solidFill>
                  <a:prstClr val="black">
                    <a:tint val="75000"/>
                  </a:prstClr>
                </a:solidFill>
              </a:rPr>
              <a:t>address, press </a:t>
            </a:r>
            <a:r>
              <a:rPr lang="en-US" sz="2800" dirty="0">
                <a:solidFill>
                  <a:prstClr val="black">
                    <a:tint val="75000"/>
                  </a:prstClr>
                </a:solidFill>
              </a:rPr>
              <a:t>the Tab key, and then enter </a:t>
            </a:r>
            <a:r>
              <a:rPr lang="en-US" sz="2800" dirty="0" smtClean="0">
                <a:solidFill>
                  <a:prstClr val="black">
                    <a:tint val="75000"/>
                  </a:prstClr>
                </a:solidFill>
              </a:rPr>
              <a:t>the phone </a:t>
            </a:r>
            <a:r>
              <a:rPr lang="en-US" sz="2800" dirty="0">
                <a:solidFill>
                  <a:prstClr val="black">
                    <a:tint val="75000"/>
                  </a:prstClr>
                </a:solidFill>
              </a:rPr>
              <a:t>number. </a:t>
            </a:r>
          </a:p>
          <a:p>
            <a:pPr lvl="0" algn="ctr">
              <a:spcBef>
                <a:spcPct val="20000"/>
              </a:spcBef>
            </a:pPr>
            <a:endParaRPr lang="en-US" sz="28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1446592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274638"/>
            <a:ext cx="8434552" cy="892010"/>
          </a:xfrm>
        </p:spPr>
        <p:txBody>
          <a:bodyPr>
            <a:normAutofit/>
          </a:bodyPr>
          <a:lstStyle/>
          <a:p>
            <a:r>
              <a:rPr lang="en-US" sz="3600" dirty="0" smtClean="0"/>
              <a:t>Skill 5: Format Paragraph and Line Spacing</a:t>
            </a:r>
            <a:endParaRPr lang="en-US" sz="3600" dirty="0"/>
          </a:p>
        </p:txBody>
      </p:sp>
      <p:sp>
        <p:nvSpPr>
          <p:cNvPr id="3" name="Content Placeholder 2"/>
          <p:cNvSpPr>
            <a:spLocks noGrp="1"/>
          </p:cNvSpPr>
          <p:nvPr>
            <p:ph idx="1"/>
          </p:nvPr>
        </p:nvSpPr>
        <p:spPr>
          <a:xfrm>
            <a:off x="457200" y="1497727"/>
            <a:ext cx="8229600" cy="5108026"/>
          </a:xfrm>
        </p:spPr>
        <p:txBody>
          <a:bodyPr>
            <a:noAutofit/>
          </a:bodyPr>
          <a:lstStyle/>
          <a:p>
            <a:r>
              <a:rPr lang="en-US" sz="2400" dirty="0" smtClean="0"/>
              <a:t>To format spacing between the lines of a paragraph</a:t>
            </a:r>
          </a:p>
          <a:p>
            <a:pPr marL="741363" lvl="1" indent="-284163"/>
            <a:r>
              <a:rPr lang="en-US" sz="2400" dirty="0" smtClean="0"/>
              <a:t>Select the first paragraph, then press and hold down the Ctrl key and select subsequent paragraphs.</a:t>
            </a:r>
          </a:p>
          <a:p>
            <a:pPr lvl="1"/>
            <a:r>
              <a:rPr lang="en-US" sz="2400" dirty="0" smtClean="0"/>
              <a:t>Click the Line and Paragraph Spacing button in the Paragraph group on the Home tab and click the appropriate spacing from the drop-down list.</a:t>
            </a:r>
          </a:p>
          <a:p>
            <a:r>
              <a:rPr lang="en-US" sz="2400" dirty="0" smtClean="0"/>
              <a:t>To format spacing before or after a paragraph</a:t>
            </a:r>
          </a:p>
          <a:p>
            <a:pPr lvl="1"/>
            <a:r>
              <a:rPr lang="en-US" sz="2400" dirty="0" smtClean="0"/>
              <a:t>Select the paragraph.</a:t>
            </a:r>
          </a:p>
          <a:p>
            <a:pPr lvl="1"/>
            <a:r>
              <a:rPr lang="en-US" sz="2400" dirty="0"/>
              <a:t>Click the dialog box launcher in the bottom right corner of </a:t>
            </a:r>
            <a:r>
              <a:rPr lang="en-US" sz="2400" dirty="0" smtClean="0"/>
              <a:t>the paragraph </a:t>
            </a:r>
            <a:r>
              <a:rPr lang="en-US" sz="2400" dirty="0"/>
              <a:t>group</a:t>
            </a:r>
            <a:r>
              <a:rPr lang="en-US" sz="2400" dirty="0" smtClean="0"/>
              <a:t>.</a:t>
            </a:r>
          </a:p>
          <a:p>
            <a:pPr lvl="1"/>
            <a:r>
              <a:rPr lang="en-US" sz="2400" dirty="0"/>
              <a:t>In the Paragraph dialog box that appears, click the </a:t>
            </a:r>
            <a:r>
              <a:rPr lang="en-US" sz="2400" dirty="0" smtClean="0"/>
              <a:t>arrows in the After box until the appropriate value appears.</a:t>
            </a:r>
            <a:endParaRPr lang="en-US" sz="2400" dirty="0"/>
          </a:p>
          <a:p>
            <a:pPr lvl="1"/>
            <a:endParaRPr lang="en-US" sz="2400" dirty="0"/>
          </a:p>
          <a:p>
            <a:pPr lvl="1"/>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19</a:t>
            </a:fld>
            <a:endParaRPr lang="en-US" dirty="0"/>
          </a:p>
        </p:txBody>
      </p:sp>
    </p:spTree>
    <p:extLst>
      <p:ext uri="{BB962C8B-B14F-4D97-AF65-F5344CB8AC3E}">
        <p14:creationId xmlns:p14="http://schemas.microsoft.com/office/powerpoint/2010/main" val="354288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830" y="5504246"/>
            <a:ext cx="7772400" cy="1362075"/>
          </a:xfrm>
        </p:spPr>
        <p:txBody>
          <a:bodyPr>
            <a:normAutofit/>
          </a:bodyPr>
          <a:lstStyle/>
          <a:p>
            <a:r>
              <a:rPr lang="en-US" sz="3800" dirty="0" smtClean="0"/>
              <a:t>Formatting Documents</a:t>
            </a:r>
            <a:endParaRPr lang="en-US" sz="3800" dirty="0"/>
          </a:p>
        </p:txBody>
      </p:sp>
      <p:sp>
        <p:nvSpPr>
          <p:cNvPr id="5" name="Text Placeholder 4"/>
          <p:cNvSpPr>
            <a:spLocks noGrp="1"/>
          </p:cNvSpPr>
          <p:nvPr>
            <p:ph type="body" idx="1"/>
          </p:nvPr>
        </p:nvSpPr>
        <p:spPr>
          <a:xfrm>
            <a:off x="485830" y="3978774"/>
            <a:ext cx="7772400" cy="1500187"/>
          </a:xfrm>
        </p:spPr>
        <p:txBody>
          <a:bodyPr>
            <a:normAutofit/>
          </a:bodyPr>
          <a:lstStyle/>
          <a:p>
            <a:r>
              <a:rPr lang="en-US" sz="2800" b="1" dirty="0" smtClean="0">
                <a:solidFill>
                  <a:schemeClr val="tx1"/>
                </a:solidFill>
              </a:rPr>
              <a:t>Chapter 2</a:t>
            </a:r>
            <a:endParaRPr lang="en-US" sz="2800"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718" y="1764493"/>
            <a:ext cx="2050972" cy="2843784"/>
          </a:xfrm>
          <a:prstGeom prst="rect">
            <a:avLst/>
          </a:prstGeom>
          <a:ln>
            <a:solidFill>
              <a:srgbClr val="EEEC77"/>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377" y="1764492"/>
            <a:ext cx="2036183" cy="2841513"/>
          </a:xfrm>
          <a:prstGeom prst="rect">
            <a:avLst/>
          </a:prstGeom>
          <a:ln>
            <a:solidFill>
              <a:srgbClr val="EEEC77"/>
            </a:solidFill>
          </a:ln>
        </p:spPr>
      </p:pic>
      <p:sp>
        <p:nvSpPr>
          <p:cNvPr id="6" name="Date Placeholder 5"/>
          <p:cNvSpPr>
            <a:spLocks noGrp="1"/>
          </p:cNvSpPr>
          <p:nvPr>
            <p:ph type="dt" sz="half" idx="10"/>
          </p:nvPr>
        </p:nvSpPr>
        <p:spPr/>
        <p:txBody>
          <a:bodyPr/>
          <a:lstStyle/>
          <a:p>
            <a:r>
              <a:rPr lang="en-US" dirty="0"/>
              <a:t>© Paradigm Publishing, Inc.</a:t>
            </a:r>
          </a:p>
        </p:txBody>
      </p:sp>
      <p:sp>
        <p:nvSpPr>
          <p:cNvPr id="8" name="Slide Number Placeholder 7"/>
          <p:cNvSpPr>
            <a:spLocks noGrp="1"/>
          </p:cNvSpPr>
          <p:nvPr>
            <p:ph type="sldNum" sz="quarter" idx="12"/>
          </p:nvPr>
        </p:nvSpPr>
        <p:spPr/>
        <p:txBody>
          <a:bodyPr/>
          <a:lstStyle/>
          <a:p>
            <a:fld id="{C1881F87-F1D1-4E82-B161-792A900F0BBC}" type="slidenum">
              <a:rPr lang="en-US" smtClean="0"/>
              <a:pPr/>
              <a:t>2</a:t>
            </a:fld>
            <a:endParaRPr lang="en-US" dirty="0"/>
          </a:p>
        </p:txBody>
      </p:sp>
    </p:spTree>
    <p:extLst>
      <p:ext uri="{BB962C8B-B14F-4D97-AF65-F5344CB8AC3E}">
        <p14:creationId xmlns:p14="http://schemas.microsoft.com/office/powerpoint/2010/main" val="4141071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12" y="135912"/>
            <a:ext cx="8907516" cy="663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5533671" y="614849"/>
            <a:ext cx="2238708" cy="662158"/>
          </a:xfrm>
          <a:prstGeom prst="accentCallout1">
            <a:avLst>
              <a:gd name="adj1" fmla="val 18750"/>
              <a:gd name="adj2" fmla="val -8333"/>
              <a:gd name="adj3" fmla="val 53453"/>
              <a:gd name="adj4" fmla="val -653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 and Paragraph spacing button</a:t>
            </a:r>
            <a:endParaRPr lang="en-US" dirty="0"/>
          </a:p>
        </p:txBody>
      </p:sp>
      <p:sp>
        <p:nvSpPr>
          <p:cNvPr id="4" name="Line Callout 1 (Accent Bar) 3"/>
          <p:cNvSpPr/>
          <p:nvPr/>
        </p:nvSpPr>
        <p:spPr>
          <a:xfrm>
            <a:off x="6653025" y="3801388"/>
            <a:ext cx="1545020" cy="622218"/>
          </a:xfrm>
          <a:prstGeom prst="accentCallout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text</a:t>
            </a:r>
            <a:endParaRPr lang="en-US" dirty="0"/>
          </a:p>
        </p:txBody>
      </p:sp>
    </p:spTree>
    <p:extLst>
      <p:ext uri="{BB962C8B-B14F-4D97-AF65-F5344CB8AC3E}">
        <p14:creationId xmlns:p14="http://schemas.microsoft.com/office/powerpoint/2010/main" val="729553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21</a:t>
            </a:fld>
            <a:endParaRPr lang="en-US" dirty="0"/>
          </a:p>
        </p:txBody>
      </p:sp>
      <p:sp>
        <p:nvSpPr>
          <p:cNvPr id="10" name="Rounded Rectangle 9"/>
          <p:cNvSpPr/>
          <p:nvPr/>
        </p:nvSpPr>
        <p:spPr>
          <a:xfrm>
            <a:off x="442889"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Formatting Line </a:t>
            </a:r>
            <a:r>
              <a:rPr lang="en-US" sz="3200" b="1" dirty="0" smtClean="0">
                <a:solidFill>
                  <a:srgbClr val="0070C0"/>
                </a:solidFill>
              </a:rPr>
              <a:t>Spacing  </a:t>
            </a:r>
            <a:r>
              <a:rPr lang="en-US" sz="2800" dirty="0" smtClean="0">
                <a:solidFill>
                  <a:prstClr val="black">
                    <a:tint val="75000"/>
                  </a:prstClr>
                </a:solidFill>
              </a:rPr>
              <a:t>You</a:t>
            </a:r>
            <a:r>
              <a:rPr lang="en-US" sz="3200" b="1" dirty="0" smtClean="0">
                <a:solidFill>
                  <a:srgbClr val="0070C0"/>
                </a:solidFill>
              </a:rPr>
              <a:t> </a:t>
            </a:r>
            <a:r>
              <a:rPr lang="en-US" sz="2800" dirty="0">
                <a:solidFill>
                  <a:prstClr val="black">
                    <a:tint val="75000"/>
                  </a:prstClr>
                </a:solidFill>
              </a:rPr>
              <a:t>can </a:t>
            </a:r>
            <a:r>
              <a:rPr lang="en-US" sz="2800" dirty="0" smtClean="0">
                <a:solidFill>
                  <a:prstClr val="black">
                    <a:tint val="75000"/>
                  </a:prstClr>
                </a:solidFill>
              </a:rPr>
              <a:t>further customize </a:t>
            </a:r>
            <a:r>
              <a:rPr lang="en-US" sz="2800" dirty="0">
                <a:solidFill>
                  <a:prstClr val="black">
                    <a:tint val="75000"/>
                  </a:prstClr>
                </a:solidFill>
              </a:rPr>
              <a:t>line spacing by using the </a:t>
            </a:r>
            <a:r>
              <a:rPr lang="en-US" sz="2800" i="1" dirty="0" smtClean="0">
                <a:solidFill>
                  <a:prstClr val="black">
                    <a:tint val="75000"/>
                  </a:prstClr>
                </a:solidFill>
              </a:rPr>
              <a:t>Before</a:t>
            </a:r>
            <a:r>
              <a:rPr lang="en-US" sz="2800" dirty="0" smtClean="0">
                <a:solidFill>
                  <a:prstClr val="black">
                    <a:tint val="75000"/>
                  </a:prstClr>
                </a:solidFill>
              </a:rPr>
              <a:t> field </a:t>
            </a:r>
            <a:r>
              <a:rPr lang="en-US" sz="2800" dirty="0">
                <a:solidFill>
                  <a:prstClr val="black">
                    <a:tint val="75000"/>
                  </a:prstClr>
                </a:solidFill>
              </a:rPr>
              <a:t>in the </a:t>
            </a:r>
            <a:r>
              <a:rPr lang="en-US" sz="2800" i="1" dirty="0">
                <a:solidFill>
                  <a:prstClr val="black">
                    <a:tint val="75000"/>
                  </a:prstClr>
                </a:solidFill>
              </a:rPr>
              <a:t>Spacing</a:t>
            </a:r>
            <a:r>
              <a:rPr lang="en-US" sz="2800" dirty="0">
                <a:solidFill>
                  <a:prstClr val="black">
                    <a:tint val="75000"/>
                  </a:prstClr>
                </a:solidFill>
              </a:rPr>
              <a:t> section in the </a:t>
            </a:r>
            <a:r>
              <a:rPr lang="en-US" sz="2800" dirty="0" smtClean="0">
                <a:solidFill>
                  <a:prstClr val="black">
                    <a:tint val="75000"/>
                  </a:prstClr>
                </a:solidFill>
              </a:rPr>
              <a:t>Paragraph dialog </a:t>
            </a:r>
            <a:r>
              <a:rPr lang="en-US" sz="2800" dirty="0">
                <a:solidFill>
                  <a:prstClr val="black">
                    <a:tint val="75000"/>
                  </a:prstClr>
                </a:solidFill>
              </a:rPr>
              <a:t>box. By choosing a value in </a:t>
            </a:r>
            <a:r>
              <a:rPr lang="en-US" sz="2800" dirty="0" smtClean="0">
                <a:solidFill>
                  <a:prstClr val="black">
                    <a:tint val="75000"/>
                  </a:prstClr>
                </a:solidFill>
              </a:rPr>
              <a:t>this field</a:t>
            </a:r>
            <a:r>
              <a:rPr lang="en-US" sz="2800" dirty="0">
                <a:solidFill>
                  <a:prstClr val="black">
                    <a:tint val="75000"/>
                  </a:prstClr>
                </a:solidFill>
              </a:rPr>
              <a:t>, you can set how much space </a:t>
            </a:r>
            <a:r>
              <a:rPr lang="en-US" sz="2800" dirty="0" smtClean="0">
                <a:solidFill>
                  <a:prstClr val="black">
                    <a:tint val="75000"/>
                  </a:prstClr>
                </a:solidFill>
              </a:rPr>
              <a:t>appears before </a:t>
            </a:r>
            <a:r>
              <a:rPr lang="en-US" sz="2800" dirty="0">
                <a:solidFill>
                  <a:prstClr val="black">
                    <a:tint val="75000"/>
                  </a:prstClr>
                </a:solidFill>
              </a:rPr>
              <a:t>a paragraph rather than within </a:t>
            </a:r>
            <a:r>
              <a:rPr lang="en-US" sz="2800" dirty="0" smtClean="0">
                <a:solidFill>
                  <a:prstClr val="black">
                    <a:tint val="75000"/>
                  </a:prstClr>
                </a:solidFill>
              </a:rPr>
              <a:t>or after </a:t>
            </a:r>
            <a:r>
              <a:rPr lang="en-US" sz="2800" dirty="0">
                <a:solidFill>
                  <a:prstClr val="black">
                    <a:tint val="75000"/>
                  </a:prstClr>
                </a:solidFill>
              </a:rPr>
              <a:t>a paragraph.</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1556859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3" name="Content Placeholder 5"/>
          <p:cNvSpPr txBox="1">
            <a:spLocks/>
          </p:cNvSpPr>
          <p:nvPr/>
        </p:nvSpPr>
        <p:spPr>
          <a:xfrm>
            <a:off x="428596" y="764704"/>
            <a:ext cx="4186238" cy="2592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a:pPr>
            <a:r>
              <a:rPr lang="en-CA" sz="2000" dirty="0">
                <a:latin typeface="Calibri" pitchFamily="34" charset="0"/>
                <a:cs typeface="Calibri" pitchFamily="34" charset="0"/>
              </a:rPr>
              <a:t>Fonts are defined as</a:t>
            </a:r>
          </a:p>
          <a:p>
            <a:pPr marL="693738" lvl="1" indent="-236538">
              <a:buClr>
                <a:schemeClr val="accent1"/>
              </a:buClr>
              <a:buSzPct val="100000"/>
              <a:buFont typeface="+mj-lt"/>
              <a:buAutoNum type="alphaLcPeriod"/>
            </a:pPr>
            <a:r>
              <a:rPr lang="en-CA" sz="2000" dirty="0"/>
              <a:t>e</a:t>
            </a:r>
            <a:r>
              <a:rPr lang="en-CA" sz="2000" dirty="0" smtClean="0"/>
              <a:t>ffects such as bold and underline.</a:t>
            </a:r>
          </a:p>
          <a:p>
            <a:pPr marL="693738" lvl="1" indent="-236538">
              <a:buClr>
                <a:schemeClr val="accent1"/>
              </a:buClr>
              <a:buSzPct val="100000"/>
              <a:buFont typeface="+mj-lt"/>
              <a:buAutoNum type="alphaLcPeriod"/>
            </a:pPr>
            <a:r>
              <a:rPr lang="en-CA" sz="2000" dirty="0" smtClean="0"/>
              <a:t>character sets for type.</a:t>
            </a:r>
          </a:p>
          <a:p>
            <a:pPr marL="693738" lvl="1" indent="-236538">
              <a:buClr>
                <a:schemeClr val="accent1"/>
              </a:buClr>
              <a:buSzPct val="100000"/>
              <a:buFont typeface="+mj-lt"/>
              <a:buAutoNum type="alphaLcPeriod"/>
            </a:pPr>
            <a:r>
              <a:rPr lang="en-CA" sz="2000" dirty="0" smtClean="0"/>
              <a:t>the </a:t>
            </a:r>
            <a:r>
              <a:rPr lang="en-CA" sz="2000" dirty="0"/>
              <a:t>way Word formats </a:t>
            </a:r>
            <a:r>
              <a:rPr lang="en-CA" sz="2000" dirty="0" smtClean="0"/>
              <a:t>text.</a:t>
            </a:r>
            <a:endParaRPr lang="en-CA" sz="2000" dirty="0"/>
          </a:p>
          <a:p>
            <a:pPr marL="693738" lvl="1" indent="-236538">
              <a:buClr>
                <a:schemeClr val="accent1"/>
              </a:buClr>
              <a:buSzPct val="100000"/>
              <a:buFont typeface="+mj-lt"/>
              <a:buAutoNum type="alphaLcPeriod"/>
            </a:pPr>
            <a:r>
              <a:rPr lang="en-CA" sz="2000" dirty="0"/>
              <a:t>e</a:t>
            </a:r>
            <a:r>
              <a:rPr lang="en-CA" sz="2000" dirty="0" smtClean="0"/>
              <a:t>ither italic or bold.</a:t>
            </a:r>
          </a:p>
          <a:p>
            <a:pPr marL="0" indent="0">
              <a:buFont typeface="Arial"/>
              <a:buNone/>
            </a:pPr>
            <a:endParaRPr lang="en-CA" dirty="0" smtClean="0"/>
          </a:p>
        </p:txBody>
      </p:sp>
      <p:sp>
        <p:nvSpPr>
          <p:cNvPr id="4" name="Content Placeholder 6"/>
          <p:cNvSpPr txBox="1">
            <a:spLocks/>
          </p:cNvSpPr>
          <p:nvPr/>
        </p:nvSpPr>
        <p:spPr>
          <a:xfrm>
            <a:off x="4687858" y="764704"/>
            <a:ext cx="4184651" cy="2592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3"/>
            </a:pPr>
            <a:r>
              <a:rPr lang="en-CA" sz="2000" dirty="0" smtClean="0">
                <a:latin typeface="Calibri" pitchFamily="34" charset="0"/>
                <a:cs typeface="Calibri" pitchFamily="34" charset="0"/>
              </a:rPr>
              <a:t>Using alignment tools, text is aligned relative to</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a:t>t</a:t>
            </a:r>
            <a:r>
              <a:rPr lang="en-CA" sz="2000" dirty="0" smtClean="0"/>
              <a:t>abs.</a:t>
            </a:r>
          </a:p>
          <a:p>
            <a:pPr marL="693738" lvl="1" indent="-236538">
              <a:buClr>
                <a:schemeClr val="accent1"/>
              </a:buClr>
              <a:buFont typeface="+mj-lt"/>
              <a:buAutoNum type="alphaLcPeriod"/>
            </a:pPr>
            <a:r>
              <a:rPr lang="en-CA" sz="2000" dirty="0" smtClean="0"/>
              <a:t>the ruler.</a:t>
            </a:r>
          </a:p>
          <a:p>
            <a:pPr marL="693738" lvl="1" indent="-236538">
              <a:buClr>
                <a:schemeClr val="accent1"/>
              </a:buClr>
              <a:buFont typeface="+mj-lt"/>
              <a:buAutoNum type="alphaLcPeriod"/>
            </a:pPr>
            <a:r>
              <a:rPr lang="en-CA" sz="2000" dirty="0"/>
              <a:t>l</a:t>
            </a:r>
            <a:r>
              <a:rPr lang="en-CA" sz="2000" dirty="0" smtClean="0"/>
              <a:t>eft and right margins.</a:t>
            </a:r>
          </a:p>
          <a:p>
            <a:pPr marL="693738" lvl="1" indent="-236538">
              <a:buClr>
                <a:schemeClr val="accent1"/>
              </a:buClr>
              <a:buFont typeface="+mj-lt"/>
              <a:buAutoNum type="alphaLcPeriod"/>
            </a:pPr>
            <a:r>
              <a:rPr lang="en-CA" sz="2000" dirty="0"/>
              <a:t>h</a:t>
            </a:r>
            <a:r>
              <a:rPr lang="en-CA" sz="2000" dirty="0" smtClean="0"/>
              <a:t>eaders and footers.</a:t>
            </a:r>
          </a:p>
          <a:p>
            <a:pPr>
              <a:buFont typeface="+mj-lt"/>
              <a:buAutoNum type="arabicParenR" startAt="3"/>
            </a:pPr>
            <a:endParaRPr lang="en-CA" sz="2000" dirty="0" smtClean="0"/>
          </a:p>
          <a:p>
            <a:pPr>
              <a:buFont typeface="+mj-lt"/>
              <a:buAutoNum type="arabicParenR" startAt="3"/>
            </a:pPr>
            <a:endParaRPr lang="en-CA" sz="2000" dirty="0"/>
          </a:p>
        </p:txBody>
      </p:sp>
      <p:sp>
        <p:nvSpPr>
          <p:cNvPr id="5" name="Content Placeholder 5"/>
          <p:cNvSpPr txBox="1">
            <a:spLocks/>
          </p:cNvSpPr>
          <p:nvPr/>
        </p:nvSpPr>
        <p:spPr>
          <a:xfrm>
            <a:off x="428596"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2"/>
            </a:pPr>
            <a:r>
              <a:rPr lang="en-CA" dirty="0" smtClean="0"/>
              <a:t>Heading 1 is a </a:t>
            </a:r>
          </a:p>
          <a:p>
            <a:pPr marL="693738" lvl="1" indent="-236538"/>
            <a:r>
              <a:rPr lang="en-CA" sz="2000" dirty="0" smtClean="0"/>
              <a:t>Font.</a:t>
            </a:r>
          </a:p>
          <a:p>
            <a:pPr marL="693738" lvl="1" indent="-236538"/>
            <a:r>
              <a:rPr lang="en-CA" sz="2000" dirty="0" smtClean="0"/>
              <a:t>Template.</a:t>
            </a:r>
          </a:p>
          <a:p>
            <a:pPr marL="693738" lvl="1" indent="-236538"/>
            <a:r>
              <a:rPr lang="en-CA" sz="2000" dirty="0" smtClean="0"/>
              <a:t>Style.</a:t>
            </a:r>
          </a:p>
          <a:p>
            <a:pPr marL="693738" lvl="1" indent="-236538"/>
            <a:r>
              <a:rPr lang="en-CA" sz="2000" dirty="0" smtClean="0"/>
              <a:t>None of the above</a:t>
            </a:r>
            <a:endParaRPr lang="en-CA" sz="2000" dirty="0"/>
          </a:p>
        </p:txBody>
      </p:sp>
      <p:sp>
        <p:nvSpPr>
          <p:cNvPr id="6" name="Content Placeholder 5"/>
          <p:cNvSpPr txBox="1">
            <a:spLocks/>
          </p:cNvSpPr>
          <p:nvPr/>
        </p:nvSpPr>
        <p:spPr>
          <a:xfrm>
            <a:off x="4686272"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4"/>
            </a:pPr>
            <a:r>
              <a:rPr lang="en-CA" dirty="0" smtClean="0"/>
              <a:t>Paragraph settings are found on this tab. </a:t>
            </a:r>
          </a:p>
          <a:p>
            <a:pPr marL="693738" lvl="1" indent="-236538"/>
            <a:r>
              <a:rPr lang="en-CA" sz="2000" dirty="0" smtClean="0"/>
              <a:t>Page Layout</a:t>
            </a:r>
          </a:p>
          <a:p>
            <a:pPr marL="693738" lvl="1" indent="-236538"/>
            <a:r>
              <a:rPr lang="en-CA" sz="2000" dirty="0" smtClean="0"/>
              <a:t>Home</a:t>
            </a:r>
          </a:p>
          <a:p>
            <a:pPr marL="693738" lvl="1" indent="-236538"/>
            <a:r>
              <a:rPr lang="en-CA" sz="2000" dirty="0" smtClean="0"/>
              <a:t>File</a:t>
            </a:r>
          </a:p>
          <a:p>
            <a:pPr marL="693738" lvl="1" indent="-236538"/>
            <a:r>
              <a:rPr lang="en-CA" sz="2000" dirty="0" smtClean="0"/>
              <a:t>View</a:t>
            </a:r>
            <a:endParaRPr lang="en-CA" sz="2000" dirty="0"/>
          </a:p>
        </p:txBody>
      </p:sp>
      <p:sp>
        <p:nvSpPr>
          <p:cNvPr id="2" name="Rectangle 1"/>
          <p:cNvSpPr/>
          <p:nvPr/>
        </p:nvSpPr>
        <p:spPr>
          <a:xfrm>
            <a:off x="428596" y="280416"/>
            <a:ext cx="2124171" cy="523220"/>
          </a:xfrm>
          <a:prstGeom prst="rect">
            <a:avLst/>
          </a:prstGeom>
        </p:spPr>
        <p:txBody>
          <a:bodyPr wrap="none">
            <a:spAutoFit/>
          </a:bodyPr>
          <a:lstStyle/>
          <a:p>
            <a:r>
              <a:rPr lang="en-US" sz="2800" b="1" dirty="0"/>
              <a:t>Checkpoint 1</a:t>
            </a:r>
          </a:p>
        </p:txBody>
      </p:sp>
      <p:sp>
        <p:nvSpPr>
          <p:cNvPr id="9" name="TextBox 8"/>
          <p:cNvSpPr txBox="1"/>
          <p:nvPr/>
        </p:nvSpPr>
        <p:spPr>
          <a:xfrm>
            <a:off x="3305030"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47864" y="5930391"/>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6" name="TextBox 15"/>
          <p:cNvSpPr txBox="1"/>
          <p:nvPr/>
        </p:nvSpPr>
        <p:spPr>
          <a:xfrm>
            <a:off x="7605539" y="566287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17" name="Slide Number Placeholder 16"/>
          <p:cNvSpPr>
            <a:spLocks noGrp="1"/>
          </p:cNvSpPr>
          <p:nvPr>
            <p:ph type="sldNum" sz="quarter" idx="12"/>
          </p:nvPr>
        </p:nvSpPr>
        <p:spPr/>
        <p:txBody>
          <a:bodyPr/>
          <a:lstStyle/>
          <a:p>
            <a:fld id="{C1881F87-F1D1-4E82-B161-792A900F0BBC}" type="slidenum">
              <a:rPr lang="en-US" smtClean="0"/>
              <a:pPr/>
              <a:t>22</a:t>
            </a:fld>
            <a:endParaRPr lang="en-US" dirty="0"/>
          </a:p>
        </p:txBody>
      </p:sp>
    </p:spTree>
    <p:extLst>
      <p:ext uri="{BB962C8B-B14F-4D97-AF65-F5344CB8AC3E}">
        <p14:creationId xmlns:p14="http://schemas.microsoft.com/office/powerpoint/2010/main" val="285031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path" presetSubtype="0" accel="50000" decel="50000" fill="remove" grpId="0"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6" dur="2000" fill="hold"/>
                                        <p:tgtEl>
                                          <p:spTgt spid="9"/>
                                        </p:tgtEl>
                                        <p:attrNameLst>
                                          <p:attrName>ppt_x</p:attrName>
                                          <p:attrName>ppt_y</p:attrName>
                                        </p:attrNameLst>
                                      </p:cBhvr>
                                    </p:animMotion>
                                  </p:childTnLst>
                                </p:cTn>
                              </p:par>
                              <p:par>
                                <p:cTn id="7" presetID="24" presetClass="path" presetSubtype="0" accel="50000" decel="50000" fill="remove" nodeType="with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8" dur="2000" fill="hold"/>
                                        <p:tgtEl>
                                          <p:spTgt spid="3">
                                            <p:txEl>
                                              <p:pRg st="2" end="2"/>
                                            </p:txEl>
                                          </p:spTgt>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4" presetClass="path" presetSubtype="0" accel="50000" decel="50000" fill="remove" grpId="0"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12" dur="2000" fill="hold"/>
                                        <p:tgtEl>
                                          <p:spTgt spid="14"/>
                                        </p:tgtEl>
                                        <p:attrNameLst>
                                          <p:attrName>ppt_x</p:attrName>
                                          <p:attrName>ppt_y</p:attrName>
                                        </p:attrNameLst>
                                      </p:cBhvr>
                                    </p:animMotion>
                                  </p:childTnLst>
                                </p:cTn>
                              </p:par>
                              <p:par>
                                <p:cTn id="13" presetID="24" presetClass="path" presetSubtype="0" accel="50000" decel="50000" fill="remove" nodeType="withEffect">
                                  <p:stCondLst>
                                    <p:cond delay="0"/>
                                  </p:stCondLst>
                                  <p:childTnLst>
                                    <p:animMotion origin="layout" path="M 8.33333E-7 2.22222E-6 C 0.02292 0.00092 0.04201 0.00903 0.05208 0.02106 L 0.075 0.04907 C 0.08003 0.05509 0.08802 0.0581 0.09792 0.0581 C 0.11198 0.0581 0.12396 0.05 0.125 0.03796 C 0.12396 0.02801 0.11198 0.01898 0.09792 0.01898 C 0.08802 0.01898 0.08003 0.02291 0.075 0.02801 L 0.05208 0.05602 C 0.04201 0.06805 0.02292 0.07592 8.33333E-7 0.07708 C -0.02292 0.07592 -0.04201 0.06805 -0.05208 0.05602 L -0.075 0.02801 C -0.08004 0.02291 -0.08802 0.01898 -0.09792 0.01898 C -0.11198 0.01898 -0.12396 0.02801 -0.125 0.03796 C -0.12396 0.05 -0.11198 0.0581 -0.09792 0.0581 C -0.08802 0.0581 -0.08004 0.05509 -0.075 0.04907 L -0.05208 0.02106 C -0.04201 0.00903 -0.02292 0.00092 8.33333E-7 2.22222E-6 Z " pathEditMode="relative" rAng="0" ptsTypes="fFffffFffFffffFff">
                                      <p:cBhvr>
                                        <p:cTn id="14" dur="2000" fill="hold"/>
                                        <p:tgtEl>
                                          <p:spTgt spid="5">
                                            <p:txEl>
                                              <p:pRg st="3" end="3"/>
                                            </p:txEl>
                                          </p:spTgt>
                                        </p:tgtEl>
                                        <p:attrNameLst>
                                          <p:attrName>ppt_x</p:attrName>
                                          <p:attrName>ppt_y</p:attrName>
                                        </p:attrNameLst>
                                      </p:cBhvr>
                                      <p:rCtr x="0" y="3843"/>
                                    </p:animMotion>
                                  </p:childTnLst>
                                </p:cTn>
                              </p:par>
                            </p:childTnLst>
                          </p:cTn>
                        </p:par>
                      </p:childTnLst>
                    </p:cTn>
                  </p:par>
                  <p:par>
                    <p:cTn id="15" fill="hold">
                      <p:stCondLst>
                        <p:cond delay="indefinite"/>
                      </p:stCondLst>
                      <p:childTnLst>
                        <p:par>
                          <p:cTn id="16" fill="hold">
                            <p:stCondLst>
                              <p:cond delay="0"/>
                            </p:stCondLst>
                            <p:childTnLst>
                              <p:par>
                                <p:cTn id="17" presetID="24" presetClass="path" presetSubtype="0" accel="50000" decel="50000" fill="remove" grpId="0"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18" dur="2000" fill="hold"/>
                                        <p:tgtEl>
                                          <p:spTgt spid="11"/>
                                        </p:tgtEl>
                                        <p:attrNameLst>
                                          <p:attrName>ppt_x</p:attrName>
                                          <p:attrName>ppt_y</p:attrName>
                                        </p:attrNameLst>
                                      </p:cBhvr>
                                    </p:animMotion>
                                  </p:childTnLst>
                                </p:cTn>
                              </p:par>
                              <p:par>
                                <p:cTn id="19" presetID="24" presetClass="path" presetSubtype="0" accel="50000" decel="50000" fill="remove" nodeType="with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20" dur="2000" fill="hold"/>
                                        <p:tgtEl>
                                          <p:spTgt spid="4">
                                            <p:txEl>
                                              <p:pRg st="3" end="3"/>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24" presetClass="path" presetSubtype="0" accel="50000" decel="50000" fill="remove" grpId="0" nodeType="click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24" dur="2000" fill="hold"/>
                                        <p:tgtEl>
                                          <p:spTgt spid="16"/>
                                        </p:tgtEl>
                                        <p:attrNameLst>
                                          <p:attrName>ppt_x</p:attrName>
                                          <p:attrName>ppt_y</p:attrName>
                                        </p:attrNameLst>
                                      </p:cBhvr>
                                    </p:animMotion>
                                  </p:childTnLst>
                                </p:cTn>
                              </p:par>
                              <p:par>
                                <p:cTn id="25" presetID="24" presetClass="path" presetSubtype="0" accel="50000" decel="50000" fill="remove" nodeType="with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26" dur="2000" fill="hold"/>
                                        <p:tgtEl>
                                          <p:spTgt spid="6">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5" y="164279"/>
            <a:ext cx="8639502" cy="1143000"/>
          </a:xfrm>
        </p:spPr>
        <p:txBody>
          <a:bodyPr>
            <a:normAutofit/>
          </a:bodyPr>
          <a:lstStyle/>
          <a:p>
            <a:r>
              <a:rPr lang="en-US" sz="3600" dirty="0" smtClean="0"/>
              <a:t>Skill 6: Create Bulleted or Numbered Lists</a:t>
            </a:r>
            <a:endParaRPr lang="en-US" sz="3600" dirty="0"/>
          </a:p>
        </p:txBody>
      </p:sp>
      <p:sp>
        <p:nvSpPr>
          <p:cNvPr id="3" name="Content Placeholder 2"/>
          <p:cNvSpPr>
            <a:spLocks noGrp="1"/>
          </p:cNvSpPr>
          <p:nvPr>
            <p:ph idx="1"/>
          </p:nvPr>
        </p:nvSpPr>
        <p:spPr/>
        <p:txBody>
          <a:bodyPr/>
          <a:lstStyle/>
          <a:p>
            <a:r>
              <a:rPr lang="en-US" dirty="0" smtClean="0"/>
              <a:t>Apply a bulleted style</a:t>
            </a:r>
          </a:p>
          <a:p>
            <a:pPr marL="914400" lvl="1" indent="-514350"/>
            <a:r>
              <a:rPr lang="en-US" dirty="0" smtClean="0"/>
              <a:t>Select the text you would like to bullet.</a:t>
            </a:r>
          </a:p>
          <a:p>
            <a:pPr marL="914400" lvl="1" indent="-514350"/>
            <a:r>
              <a:rPr lang="en-US" dirty="0" smtClean="0"/>
              <a:t>On the Home tab, click the Bullets button in the Paragraph group.</a:t>
            </a:r>
          </a:p>
          <a:p>
            <a:pPr marL="346075" indent="-346075"/>
            <a:r>
              <a:rPr lang="en-US" dirty="0" smtClean="0"/>
              <a:t>Apply a numbered style</a:t>
            </a:r>
          </a:p>
          <a:p>
            <a:pPr marL="914400" lvl="1" indent="-514350"/>
            <a:r>
              <a:rPr lang="en-US" dirty="0" smtClean="0"/>
              <a:t>Select the text you would like to number.</a:t>
            </a:r>
          </a:p>
          <a:p>
            <a:pPr marL="914400" lvl="1" indent="-514350"/>
            <a:r>
              <a:rPr lang="en-US" dirty="0" smtClean="0"/>
              <a:t>On the Home tab, click the Numbering button in the Paragraph group.</a:t>
            </a:r>
          </a:p>
          <a:p>
            <a:pPr marL="914400" lvl="1" indent="-514350"/>
            <a:endParaRPr lang="en-US" dirty="0"/>
          </a:p>
          <a:p>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23</a:t>
            </a:fld>
            <a:endParaRPr lang="en-US" dirty="0"/>
          </a:p>
        </p:txBody>
      </p:sp>
    </p:spTree>
    <p:extLst>
      <p:ext uri="{BB962C8B-B14F-4D97-AF65-F5344CB8AC3E}">
        <p14:creationId xmlns:p14="http://schemas.microsoft.com/office/powerpoint/2010/main" val="2623966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5" y="128016"/>
            <a:ext cx="8765627" cy="657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Callout 1 (Accent Bar) 2"/>
          <p:cNvSpPr/>
          <p:nvPr/>
        </p:nvSpPr>
        <p:spPr>
          <a:xfrm>
            <a:off x="5935717" y="1757853"/>
            <a:ext cx="1277007" cy="835573"/>
          </a:xfrm>
          <a:prstGeom prst="accentCallout1">
            <a:avLst>
              <a:gd name="adj1" fmla="val 18750"/>
              <a:gd name="adj2" fmla="val -8333"/>
              <a:gd name="adj3" fmla="val 110613"/>
              <a:gd name="adj4" fmla="val -667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text</a:t>
            </a:r>
            <a:endParaRPr lang="en-US" dirty="0"/>
          </a:p>
        </p:txBody>
      </p:sp>
      <p:sp>
        <p:nvSpPr>
          <p:cNvPr id="5" name="Line Callout 1 (Accent Bar) 4"/>
          <p:cNvSpPr/>
          <p:nvPr/>
        </p:nvSpPr>
        <p:spPr>
          <a:xfrm>
            <a:off x="4256690" y="709446"/>
            <a:ext cx="1277007" cy="835573"/>
          </a:xfrm>
          <a:prstGeom prst="accentCallout1">
            <a:avLst>
              <a:gd name="adj1" fmla="val 18750"/>
              <a:gd name="adj2" fmla="val -8333"/>
              <a:gd name="adj3" fmla="val 4953"/>
              <a:gd name="adj4" fmla="val -840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Bullet button</a:t>
            </a:r>
            <a:endParaRPr lang="en-US" dirty="0"/>
          </a:p>
        </p:txBody>
      </p:sp>
    </p:spTree>
    <p:extLst>
      <p:ext uri="{BB962C8B-B14F-4D97-AF65-F5344CB8AC3E}">
        <p14:creationId xmlns:p14="http://schemas.microsoft.com/office/powerpoint/2010/main" val="1620758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8016"/>
            <a:ext cx="8795267" cy="658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Callout 1 (Accent Bar) 2"/>
          <p:cNvSpPr/>
          <p:nvPr/>
        </p:nvSpPr>
        <p:spPr>
          <a:xfrm>
            <a:off x="5935717" y="1757853"/>
            <a:ext cx="1277007" cy="835573"/>
          </a:xfrm>
          <a:prstGeom prst="accentCallout1">
            <a:avLst>
              <a:gd name="adj1" fmla="val 18750"/>
              <a:gd name="adj2" fmla="val -8333"/>
              <a:gd name="adj3" fmla="val 110613"/>
              <a:gd name="adj4" fmla="val -667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text</a:t>
            </a:r>
            <a:endParaRPr lang="en-US" dirty="0"/>
          </a:p>
        </p:txBody>
      </p:sp>
      <p:sp>
        <p:nvSpPr>
          <p:cNvPr id="5" name="Line Callout 1 (Accent Bar) 4"/>
          <p:cNvSpPr/>
          <p:nvPr/>
        </p:nvSpPr>
        <p:spPr>
          <a:xfrm>
            <a:off x="4579883" y="709446"/>
            <a:ext cx="1277007" cy="835573"/>
          </a:xfrm>
          <a:prstGeom prst="accentCallout1">
            <a:avLst>
              <a:gd name="adj1" fmla="val 18750"/>
              <a:gd name="adj2" fmla="val -8333"/>
              <a:gd name="adj3" fmla="val 4953"/>
              <a:gd name="adj4" fmla="val -840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Numbering button</a:t>
            </a:r>
            <a:endParaRPr lang="en-US" dirty="0"/>
          </a:p>
        </p:txBody>
      </p:sp>
    </p:spTree>
    <p:extLst>
      <p:ext uri="{BB962C8B-B14F-4D97-AF65-F5344CB8AC3E}">
        <p14:creationId xmlns:p14="http://schemas.microsoft.com/office/powerpoint/2010/main" val="3669496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5" y="164279"/>
            <a:ext cx="8639502" cy="1143000"/>
          </a:xfrm>
        </p:spPr>
        <p:txBody>
          <a:bodyPr>
            <a:normAutofit/>
          </a:bodyPr>
          <a:lstStyle/>
          <a:p>
            <a:r>
              <a:rPr lang="en-US" sz="3600" dirty="0" smtClean="0"/>
              <a:t>Skill 6: Apply a Custom Bullet Style</a:t>
            </a:r>
            <a:endParaRPr lang="en-US" sz="3600" dirty="0"/>
          </a:p>
        </p:txBody>
      </p:sp>
      <p:sp>
        <p:nvSpPr>
          <p:cNvPr id="3" name="Content Placeholder 2"/>
          <p:cNvSpPr>
            <a:spLocks noGrp="1"/>
          </p:cNvSpPr>
          <p:nvPr>
            <p:ph idx="1"/>
          </p:nvPr>
        </p:nvSpPr>
        <p:spPr>
          <a:xfrm>
            <a:off x="457200" y="1734207"/>
            <a:ext cx="8229600" cy="4635062"/>
          </a:xfrm>
        </p:spPr>
        <p:txBody>
          <a:bodyPr>
            <a:normAutofit fontScale="92500" lnSpcReduction="20000"/>
          </a:bodyPr>
          <a:lstStyle/>
          <a:p>
            <a:r>
              <a:rPr lang="en-US" dirty="0" smtClean="0"/>
              <a:t>Select the bulleted text.</a:t>
            </a:r>
          </a:p>
          <a:p>
            <a:r>
              <a:rPr lang="en-US" dirty="0" smtClean="0"/>
              <a:t>Click </a:t>
            </a:r>
            <a:r>
              <a:rPr lang="en-US" dirty="0"/>
              <a:t>the down-pointing arrow on the Bullets </a:t>
            </a:r>
            <a:r>
              <a:rPr lang="en-US" dirty="0" smtClean="0"/>
              <a:t>button.</a:t>
            </a:r>
          </a:p>
          <a:p>
            <a:r>
              <a:rPr lang="en-US" dirty="0" smtClean="0"/>
              <a:t>In </a:t>
            </a:r>
            <a:r>
              <a:rPr lang="en-US" dirty="0"/>
              <a:t>the gallery that appears, click </a:t>
            </a:r>
            <a:r>
              <a:rPr lang="en-US" i="1" dirty="0"/>
              <a:t>Define New </a:t>
            </a:r>
            <a:r>
              <a:rPr lang="en-US" i="1" dirty="0" smtClean="0"/>
              <a:t>Bullet.</a:t>
            </a:r>
          </a:p>
          <a:p>
            <a:r>
              <a:rPr lang="en-US" dirty="0" smtClean="0"/>
              <a:t>Click </a:t>
            </a:r>
            <a:r>
              <a:rPr lang="en-US" dirty="0"/>
              <a:t>the Symbol button to open the Symbol dialog </a:t>
            </a:r>
            <a:r>
              <a:rPr lang="en-US" dirty="0" smtClean="0"/>
              <a:t>box.</a:t>
            </a:r>
          </a:p>
          <a:p>
            <a:r>
              <a:rPr lang="en-US" dirty="0" smtClean="0"/>
              <a:t>Click </a:t>
            </a:r>
            <a:r>
              <a:rPr lang="en-US" dirty="0"/>
              <a:t>the down-pointing arrow next to the </a:t>
            </a:r>
            <a:r>
              <a:rPr lang="en-US" i="1" dirty="0"/>
              <a:t>Font </a:t>
            </a:r>
            <a:r>
              <a:rPr lang="en-US" dirty="0" smtClean="0"/>
              <a:t>field and </a:t>
            </a:r>
            <a:r>
              <a:rPr lang="en-US" dirty="0"/>
              <a:t>scroll down the </a:t>
            </a:r>
            <a:r>
              <a:rPr lang="en-US" dirty="0" smtClean="0"/>
              <a:t>list.</a:t>
            </a:r>
          </a:p>
          <a:p>
            <a:r>
              <a:rPr lang="en-US" dirty="0"/>
              <a:t>Select the symbol you wish to use and in the character code field, type the character </a:t>
            </a:r>
            <a:r>
              <a:rPr lang="en-US" dirty="0" smtClean="0"/>
              <a:t>code.</a:t>
            </a:r>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26</a:t>
            </a:fld>
            <a:endParaRPr lang="en-US" dirty="0"/>
          </a:p>
        </p:txBody>
      </p:sp>
    </p:spTree>
    <p:extLst>
      <p:ext uri="{BB962C8B-B14F-4D97-AF65-F5344CB8AC3E}">
        <p14:creationId xmlns:p14="http://schemas.microsoft.com/office/powerpoint/2010/main" val="2637240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60" y="126125"/>
            <a:ext cx="8875985" cy="657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4990227" y="670033"/>
            <a:ext cx="2301765" cy="859222"/>
          </a:xfrm>
          <a:prstGeom prst="accentCallout1">
            <a:avLst>
              <a:gd name="adj1" fmla="val 18750"/>
              <a:gd name="adj2" fmla="val -8333"/>
              <a:gd name="adj3" fmla="val 5161"/>
              <a:gd name="adj4" fmla="val -705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down-pointing arrow on bullets button</a:t>
            </a:r>
            <a:endParaRPr lang="en-US" dirty="0"/>
          </a:p>
        </p:txBody>
      </p:sp>
      <p:sp>
        <p:nvSpPr>
          <p:cNvPr id="4" name="Line Callout 1 (Accent Bar) 3"/>
          <p:cNvSpPr/>
          <p:nvPr/>
        </p:nvSpPr>
        <p:spPr>
          <a:xfrm>
            <a:off x="6531087" y="3515709"/>
            <a:ext cx="1837124" cy="599090"/>
          </a:xfrm>
          <a:prstGeom prst="accentCallout1">
            <a:avLst>
              <a:gd name="adj1" fmla="val 18750"/>
              <a:gd name="adj2" fmla="val -8333"/>
              <a:gd name="adj3" fmla="val 101974"/>
              <a:gd name="adj4" fmla="val -692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Select bulleted text</a:t>
            </a:r>
            <a:endParaRPr lang="en-US" dirty="0"/>
          </a:p>
        </p:txBody>
      </p:sp>
      <p:sp>
        <p:nvSpPr>
          <p:cNvPr id="7" name="Line Callout 1 (Accent Bar) 6"/>
          <p:cNvSpPr/>
          <p:nvPr/>
        </p:nvSpPr>
        <p:spPr>
          <a:xfrm>
            <a:off x="6141109" y="2580288"/>
            <a:ext cx="1837124" cy="599090"/>
          </a:xfrm>
          <a:prstGeom prst="accentCallout1">
            <a:avLst>
              <a:gd name="adj1" fmla="val 18750"/>
              <a:gd name="adj2" fmla="val -8333"/>
              <a:gd name="adj3" fmla="val 101974"/>
              <a:gd name="adj4" fmla="val -692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Click Define New Bullet</a:t>
            </a:r>
            <a:endParaRPr lang="en-US" dirty="0"/>
          </a:p>
        </p:txBody>
      </p:sp>
    </p:spTree>
    <p:extLst>
      <p:ext uri="{BB962C8B-B14F-4D97-AF65-F5344CB8AC3E}">
        <p14:creationId xmlns:p14="http://schemas.microsoft.com/office/powerpoint/2010/main" val="3811743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28</a:t>
            </a:fld>
            <a:endParaRPr lang="en-US" dirty="0"/>
          </a:p>
        </p:txBody>
      </p:sp>
      <p:sp>
        <p:nvSpPr>
          <p:cNvPr id="10" name="Rounded Rectangle 9"/>
          <p:cNvSpPr/>
          <p:nvPr/>
        </p:nvSpPr>
        <p:spPr>
          <a:xfrm>
            <a:off x="462455"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20000"/>
              </a:lnSpc>
            </a:pPr>
            <a:r>
              <a:rPr lang="en-US" sz="3200" b="1" dirty="0">
                <a:solidFill>
                  <a:srgbClr val="0070C0"/>
                </a:solidFill>
              </a:rPr>
              <a:t>Creating Lists with Multiple </a:t>
            </a:r>
            <a:r>
              <a:rPr lang="en-US" sz="3200" b="1" dirty="0" smtClean="0">
                <a:solidFill>
                  <a:srgbClr val="0070C0"/>
                </a:solidFill>
              </a:rPr>
              <a:t>Levels  </a:t>
            </a:r>
            <a:r>
              <a:rPr lang="en-US" sz="2700" dirty="0">
                <a:solidFill>
                  <a:prstClr val="black">
                    <a:tint val="75000"/>
                  </a:prstClr>
                </a:solidFill>
              </a:rPr>
              <a:t>To create a multilevel numbered or </a:t>
            </a:r>
            <a:r>
              <a:rPr lang="en-US" sz="2700" dirty="0" smtClean="0">
                <a:solidFill>
                  <a:prstClr val="black">
                    <a:tint val="75000"/>
                  </a:prstClr>
                </a:solidFill>
              </a:rPr>
              <a:t>bulleted list</a:t>
            </a:r>
            <a:r>
              <a:rPr lang="en-US" sz="2700" dirty="0">
                <a:solidFill>
                  <a:prstClr val="black">
                    <a:tint val="75000"/>
                  </a:prstClr>
                </a:solidFill>
              </a:rPr>
              <a:t>, use the Increase Indent and Decrease Indent buttons in the Paragraph group on </a:t>
            </a:r>
            <a:r>
              <a:rPr lang="en-US" sz="2700" dirty="0" smtClean="0">
                <a:solidFill>
                  <a:prstClr val="black">
                    <a:tint val="75000"/>
                  </a:prstClr>
                </a:solidFill>
              </a:rPr>
              <a:t>the Home </a:t>
            </a:r>
            <a:r>
              <a:rPr lang="en-US" sz="2700" dirty="0">
                <a:solidFill>
                  <a:prstClr val="black">
                    <a:tint val="75000"/>
                  </a:prstClr>
                </a:solidFill>
              </a:rPr>
              <a:t>tab to move the item lower or </a:t>
            </a:r>
            <a:r>
              <a:rPr lang="en-US" sz="2700" dirty="0" smtClean="0">
                <a:solidFill>
                  <a:prstClr val="black">
                    <a:tint val="75000"/>
                  </a:prstClr>
                </a:solidFill>
              </a:rPr>
              <a:t> higher in </a:t>
            </a:r>
            <a:r>
              <a:rPr lang="en-US" sz="2700" dirty="0">
                <a:solidFill>
                  <a:prstClr val="black">
                    <a:tint val="75000"/>
                  </a:prstClr>
                </a:solidFill>
              </a:rPr>
              <a:t>the outline.</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2521129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9" y="184153"/>
            <a:ext cx="8623738" cy="970838"/>
          </a:xfrm>
        </p:spPr>
        <p:txBody>
          <a:bodyPr>
            <a:normAutofit/>
          </a:bodyPr>
          <a:lstStyle/>
          <a:p>
            <a:r>
              <a:rPr lang="en-US" sz="3400" dirty="0" smtClean="0"/>
              <a:t>Skill 7: Copying Formatting with Format Painter</a:t>
            </a:r>
            <a:endParaRPr lang="en-US" sz="3400" dirty="0"/>
          </a:p>
        </p:txBody>
      </p:sp>
      <p:sp>
        <p:nvSpPr>
          <p:cNvPr id="3" name="Content Placeholder 2"/>
          <p:cNvSpPr>
            <a:spLocks noGrp="1"/>
          </p:cNvSpPr>
          <p:nvPr>
            <p:ph idx="1"/>
          </p:nvPr>
        </p:nvSpPr>
        <p:spPr>
          <a:xfrm>
            <a:off x="457200" y="1782762"/>
            <a:ext cx="8229600" cy="4525963"/>
          </a:xfrm>
        </p:spPr>
        <p:txBody>
          <a:bodyPr/>
          <a:lstStyle/>
          <a:p>
            <a:r>
              <a:rPr lang="en-US" dirty="0" smtClean="0"/>
              <a:t>Click anywhere in the formatted area you wish to copy.</a:t>
            </a:r>
          </a:p>
          <a:p>
            <a:r>
              <a:rPr lang="en-US" dirty="0"/>
              <a:t>In the Clipboard group on the Home tab, click the Format Painter </a:t>
            </a:r>
            <a:r>
              <a:rPr lang="en-US" dirty="0" smtClean="0"/>
              <a:t>button.</a:t>
            </a:r>
          </a:p>
          <a:p>
            <a:r>
              <a:rPr lang="en-US" dirty="0" smtClean="0"/>
              <a:t>Select the text you are formatting.</a:t>
            </a:r>
          </a:p>
          <a:p>
            <a:pPr marL="514350" indent="-514350">
              <a:buFont typeface="+mj-lt"/>
              <a:buAutoNum type="arabicPeriod"/>
            </a:pPr>
            <a:endParaRPr lang="en-US" dirty="0" smtClean="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29</a:t>
            </a:fld>
            <a:endParaRPr lang="en-US" dirty="0"/>
          </a:p>
        </p:txBody>
      </p:sp>
    </p:spTree>
    <p:extLst>
      <p:ext uri="{BB962C8B-B14F-4D97-AF65-F5344CB8AC3E}">
        <p14:creationId xmlns:p14="http://schemas.microsoft.com/office/powerpoint/2010/main" val="1828135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457200" y="1805152"/>
            <a:ext cx="8229600" cy="4525963"/>
          </a:xfrm>
        </p:spPr>
        <p:txBody>
          <a:bodyPr>
            <a:normAutofit/>
          </a:bodyPr>
          <a:lstStyle/>
          <a:p>
            <a:r>
              <a:rPr lang="en-US" dirty="0" smtClean="0"/>
              <a:t>Change font and </a:t>
            </a:r>
            <a:r>
              <a:rPr lang="en-US" dirty="0"/>
              <a:t>f</a:t>
            </a:r>
            <a:r>
              <a:rPr lang="en-US" dirty="0" smtClean="0"/>
              <a:t>ont size</a:t>
            </a:r>
          </a:p>
          <a:p>
            <a:r>
              <a:rPr lang="en-US" dirty="0" smtClean="0"/>
              <a:t>Use formatting tools</a:t>
            </a:r>
          </a:p>
          <a:p>
            <a:r>
              <a:rPr lang="en-US" dirty="0" smtClean="0"/>
              <a:t>Apply styles</a:t>
            </a:r>
          </a:p>
          <a:p>
            <a:r>
              <a:rPr lang="en-US" dirty="0" smtClean="0"/>
              <a:t>Align text</a:t>
            </a:r>
          </a:p>
          <a:p>
            <a:r>
              <a:rPr lang="en-US" dirty="0" smtClean="0"/>
              <a:t>Format paragraph and line spacing</a:t>
            </a:r>
          </a:p>
          <a:p>
            <a:r>
              <a:rPr lang="en-US" dirty="0" smtClean="0"/>
              <a:t>Create bulleted or numbered lists</a:t>
            </a:r>
          </a:p>
          <a:p>
            <a:r>
              <a:rPr lang="en-US" dirty="0"/>
              <a:t>Copy formatting with Format </a:t>
            </a:r>
            <a:r>
              <a:rPr lang="en-US" dirty="0" smtClean="0"/>
              <a:t>Painter</a:t>
            </a:r>
          </a:p>
        </p:txBody>
      </p:sp>
      <p:sp>
        <p:nvSpPr>
          <p:cNvPr id="2" name="Date Placeholder 1"/>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a:t>
            </a:fld>
            <a:endParaRPr lang="en-US" dirty="0"/>
          </a:p>
        </p:txBody>
      </p:sp>
    </p:spTree>
    <p:extLst>
      <p:ext uri="{BB962C8B-B14F-4D97-AF65-F5344CB8AC3E}">
        <p14:creationId xmlns:p14="http://schemas.microsoft.com/office/powerpoint/2010/main" val="623440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89" y="110359"/>
            <a:ext cx="8844455" cy="652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Callout 1 (Accent Bar) 2"/>
          <p:cNvSpPr/>
          <p:nvPr/>
        </p:nvSpPr>
        <p:spPr>
          <a:xfrm>
            <a:off x="3184634" y="1489841"/>
            <a:ext cx="2270235" cy="804041"/>
          </a:xfrm>
          <a:prstGeom prst="accentCallout1">
            <a:avLst>
              <a:gd name="adj1" fmla="val 18750"/>
              <a:gd name="adj2" fmla="val -8333"/>
              <a:gd name="adj3" fmla="val -52206"/>
              <a:gd name="adj4" fmla="val -904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Format Painter button</a:t>
            </a:r>
            <a:endParaRPr lang="en-US" dirty="0"/>
          </a:p>
        </p:txBody>
      </p:sp>
      <p:sp>
        <p:nvSpPr>
          <p:cNvPr id="4" name="Line Callout 1 (Accent Bar) 3"/>
          <p:cNvSpPr/>
          <p:nvPr/>
        </p:nvSpPr>
        <p:spPr>
          <a:xfrm>
            <a:off x="5715440" y="3358054"/>
            <a:ext cx="2656049" cy="898636"/>
          </a:xfrm>
          <a:prstGeom prst="accentCallout1">
            <a:avLst>
              <a:gd name="adj1" fmla="val 18750"/>
              <a:gd name="adj2" fmla="val -8333"/>
              <a:gd name="adj3" fmla="val -14693"/>
              <a:gd name="adj4" fmla="val -557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Click in formatted area you wish to copy</a:t>
            </a:r>
            <a:endParaRPr lang="en-US" dirty="0"/>
          </a:p>
        </p:txBody>
      </p:sp>
    </p:spTree>
    <p:extLst>
      <p:ext uri="{BB962C8B-B14F-4D97-AF65-F5344CB8AC3E}">
        <p14:creationId xmlns:p14="http://schemas.microsoft.com/office/powerpoint/2010/main" val="60923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31</a:t>
            </a:fld>
            <a:endParaRPr lang="en-US" dirty="0"/>
          </a:p>
        </p:txBody>
      </p:sp>
      <p:sp>
        <p:nvSpPr>
          <p:cNvPr id="10" name="Rounded Rectangle 9"/>
          <p:cNvSpPr/>
          <p:nvPr/>
        </p:nvSpPr>
        <p:spPr>
          <a:xfrm>
            <a:off x="462455"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More on Format Painter  </a:t>
            </a:r>
            <a:r>
              <a:rPr lang="en-US" sz="2700" dirty="0" smtClean="0">
                <a:solidFill>
                  <a:prstClr val="black">
                    <a:tint val="75000"/>
                  </a:prstClr>
                </a:solidFill>
              </a:rPr>
              <a:t>To </a:t>
            </a:r>
            <a:r>
              <a:rPr lang="en-US" sz="2700" dirty="0">
                <a:solidFill>
                  <a:prstClr val="black">
                    <a:tint val="75000"/>
                  </a:prstClr>
                </a:solidFill>
              </a:rPr>
              <a:t>copy formatting to more than one area, double-click the Format Painter button, and then apply the format to as many paragraphs, words, or phrases as you like. When you are done, click the Esc key on your keyboard to deactivate Format Painter. </a:t>
            </a:r>
            <a:endParaRPr lang="en-US" sz="32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4077414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0838"/>
          </a:xfrm>
        </p:spPr>
        <p:txBody>
          <a:bodyPr/>
          <a:lstStyle/>
          <a:p>
            <a:r>
              <a:rPr lang="en-US" dirty="0" smtClean="0"/>
              <a:t>Skill 8: Insert a Footnote</a:t>
            </a:r>
            <a:endParaRPr lang="en-US" dirty="0"/>
          </a:p>
        </p:txBody>
      </p:sp>
      <p:sp>
        <p:nvSpPr>
          <p:cNvPr id="3" name="Content Placeholder 2"/>
          <p:cNvSpPr>
            <a:spLocks noGrp="1"/>
          </p:cNvSpPr>
          <p:nvPr>
            <p:ph idx="1"/>
          </p:nvPr>
        </p:nvSpPr>
        <p:spPr>
          <a:xfrm>
            <a:off x="457200" y="1836683"/>
            <a:ext cx="8229600" cy="4525963"/>
          </a:xfrm>
        </p:spPr>
        <p:txBody>
          <a:bodyPr/>
          <a:lstStyle/>
          <a:p>
            <a:r>
              <a:rPr lang="en-US" dirty="0" smtClean="0"/>
              <a:t>Click in the document where you want the footnote to occur.</a:t>
            </a:r>
          </a:p>
          <a:p>
            <a:r>
              <a:rPr lang="en-US" dirty="0" smtClean="0"/>
              <a:t>Click the References tab.</a:t>
            </a:r>
          </a:p>
          <a:p>
            <a:r>
              <a:rPr lang="en-US" dirty="0"/>
              <a:t>In the Footnotes group, click the Insert Footnote button. </a:t>
            </a:r>
            <a:r>
              <a:rPr lang="en-US" dirty="0" smtClean="0"/>
              <a:t> A footnote reference </a:t>
            </a:r>
            <a:r>
              <a:rPr lang="en-US" dirty="0"/>
              <a:t>number is inserted and the footnote at the bottom of the </a:t>
            </a:r>
            <a:r>
              <a:rPr lang="en-US" dirty="0" smtClean="0"/>
              <a:t>page opens </a:t>
            </a:r>
            <a:r>
              <a:rPr lang="en-US" dirty="0"/>
              <a:t>for </a:t>
            </a:r>
            <a:r>
              <a:rPr lang="en-US" dirty="0" smtClean="0"/>
              <a:t>editing.</a:t>
            </a:r>
          </a:p>
          <a:p>
            <a:r>
              <a:rPr lang="en-US" dirty="0" smtClean="0"/>
              <a:t>Type the footnote text.</a:t>
            </a:r>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32</a:t>
            </a:fld>
            <a:endParaRPr lang="en-US" dirty="0"/>
          </a:p>
        </p:txBody>
      </p:sp>
    </p:spTree>
    <p:extLst>
      <p:ext uri="{BB962C8B-B14F-4D97-AF65-F5344CB8AC3E}">
        <p14:creationId xmlns:p14="http://schemas.microsoft.com/office/powerpoint/2010/main" val="514025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5" y="143782"/>
            <a:ext cx="8860221" cy="658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1 (Accent Bar) 1"/>
          <p:cNvSpPr/>
          <p:nvPr/>
        </p:nvSpPr>
        <p:spPr>
          <a:xfrm>
            <a:off x="6949826" y="2057401"/>
            <a:ext cx="1894629" cy="985344"/>
          </a:xfrm>
          <a:prstGeom prst="accentCallout1">
            <a:avLst>
              <a:gd name="adj1" fmla="val 18750"/>
              <a:gd name="adj2" fmla="val -8333"/>
              <a:gd name="adj3" fmla="val 55979"/>
              <a:gd name="adj4" fmla="val -764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Click in document to place footnote</a:t>
            </a:r>
            <a:endParaRPr lang="en-US" dirty="0"/>
          </a:p>
        </p:txBody>
      </p:sp>
      <p:sp>
        <p:nvSpPr>
          <p:cNvPr id="3" name="Line Callout 1 (Accent Bar) 2"/>
          <p:cNvSpPr/>
          <p:nvPr/>
        </p:nvSpPr>
        <p:spPr>
          <a:xfrm>
            <a:off x="3034861" y="914400"/>
            <a:ext cx="1915511" cy="835572"/>
          </a:xfrm>
          <a:prstGeom prst="accentCallout1">
            <a:avLst>
              <a:gd name="adj1" fmla="val 18750"/>
              <a:gd name="adj2" fmla="val -8333"/>
              <a:gd name="adj3" fmla="val -46248"/>
              <a:gd name="adj4" fmla="val -3709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References tab</a:t>
            </a:r>
            <a:endParaRPr lang="en-US" dirty="0"/>
          </a:p>
        </p:txBody>
      </p:sp>
      <p:sp>
        <p:nvSpPr>
          <p:cNvPr id="6" name="Line Callout 1 (Accent Bar) 5"/>
          <p:cNvSpPr/>
          <p:nvPr/>
        </p:nvSpPr>
        <p:spPr>
          <a:xfrm>
            <a:off x="1878724" y="2057401"/>
            <a:ext cx="1915511" cy="835572"/>
          </a:xfrm>
          <a:prstGeom prst="accentCallout1">
            <a:avLst>
              <a:gd name="adj1" fmla="val 18750"/>
              <a:gd name="adj2" fmla="val -8333"/>
              <a:gd name="adj3" fmla="val -114173"/>
              <a:gd name="adj4" fmla="val -173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Click Insert Footnote button</a:t>
            </a:r>
            <a:endParaRPr lang="en-US" dirty="0"/>
          </a:p>
        </p:txBody>
      </p:sp>
      <p:sp>
        <p:nvSpPr>
          <p:cNvPr id="7" name="Line Callout 1 (Accent Bar) 6"/>
          <p:cNvSpPr/>
          <p:nvPr/>
        </p:nvSpPr>
        <p:spPr>
          <a:xfrm>
            <a:off x="4154074" y="3370459"/>
            <a:ext cx="2038411" cy="693682"/>
          </a:xfrm>
          <a:prstGeom prst="accentCallout1">
            <a:avLst>
              <a:gd name="adj1" fmla="val 18750"/>
              <a:gd name="adj2" fmla="val -8333"/>
              <a:gd name="adj3" fmla="val 55979"/>
              <a:gd name="adj4" fmla="val -764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 Type footnote text</a:t>
            </a:r>
            <a:endParaRPr lang="en-US" dirty="0"/>
          </a:p>
        </p:txBody>
      </p:sp>
    </p:spTree>
    <p:extLst>
      <p:ext uri="{BB962C8B-B14F-4D97-AF65-F5344CB8AC3E}">
        <p14:creationId xmlns:p14="http://schemas.microsoft.com/office/powerpoint/2010/main" val="4002734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34</a:t>
            </a:fld>
            <a:endParaRPr lang="en-US" dirty="0"/>
          </a:p>
        </p:txBody>
      </p:sp>
      <p:sp>
        <p:nvSpPr>
          <p:cNvPr id="10" name="Rounded Rectangle 9"/>
          <p:cNvSpPr/>
          <p:nvPr/>
        </p:nvSpPr>
        <p:spPr>
          <a:xfrm>
            <a:off x="462455"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Navigating Footnotes and Endnotes  </a:t>
            </a:r>
            <a:r>
              <a:rPr lang="en-US" sz="3200" dirty="0" smtClean="0">
                <a:solidFill>
                  <a:prstClr val="black">
                    <a:tint val="75000"/>
                  </a:prstClr>
                </a:solidFill>
              </a:rPr>
              <a:t>To </a:t>
            </a:r>
            <a:r>
              <a:rPr lang="en-US" sz="3200" dirty="0">
                <a:solidFill>
                  <a:prstClr val="black">
                    <a:tint val="75000"/>
                  </a:prstClr>
                </a:solidFill>
              </a:rPr>
              <a:t>locate footnotes or endnotes in a document, you can use the Next Footnote button on the References tab</a:t>
            </a:r>
            <a:r>
              <a:rPr lang="en-US" sz="3200" dirty="0" smtClean="0">
                <a:solidFill>
                  <a:prstClr val="black">
                    <a:tint val="75000"/>
                  </a:prstClr>
                </a:solidFill>
              </a:rPr>
              <a:t>.</a:t>
            </a:r>
            <a:endParaRPr lang="en-US" sz="3200" dirty="0">
              <a:solidFill>
                <a:prstClr val="black">
                  <a:tint val="75000"/>
                </a:prstClr>
              </a:solidFill>
            </a:endParaRP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267423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9" y="274638"/>
            <a:ext cx="8592206" cy="986603"/>
          </a:xfrm>
        </p:spPr>
        <p:txBody>
          <a:bodyPr>
            <a:noAutofit/>
          </a:bodyPr>
          <a:lstStyle/>
          <a:p>
            <a:r>
              <a:rPr lang="en-US" sz="3400" dirty="0" smtClean="0"/>
              <a:t>Skill 9: Insert Citations Using Professional Styles </a:t>
            </a:r>
            <a:endParaRPr lang="en-US" sz="3400" dirty="0"/>
          </a:p>
        </p:txBody>
      </p:sp>
      <p:sp>
        <p:nvSpPr>
          <p:cNvPr id="3" name="Content Placeholder 2"/>
          <p:cNvSpPr>
            <a:spLocks noGrp="1"/>
          </p:cNvSpPr>
          <p:nvPr>
            <p:ph idx="1"/>
          </p:nvPr>
        </p:nvSpPr>
        <p:spPr>
          <a:xfrm>
            <a:off x="457200" y="1608083"/>
            <a:ext cx="8229600" cy="4958255"/>
          </a:xfrm>
        </p:spPr>
        <p:txBody>
          <a:bodyPr>
            <a:normAutofit fontScale="85000" lnSpcReduction="20000"/>
          </a:bodyPr>
          <a:lstStyle/>
          <a:p>
            <a:r>
              <a:rPr lang="en-US" dirty="0"/>
              <a:t>Click in the document where you want the </a:t>
            </a:r>
            <a:r>
              <a:rPr lang="en-US" dirty="0" smtClean="0"/>
              <a:t>citation to </a:t>
            </a:r>
            <a:r>
              <a:rPr lang="en-US" dirty="0"/>
              <a:t>occur.</a:t>
            </a:r>
          </a:p>
          <a:p>
            <a:r>
              <a:rPr lang="en-US" dirty="0" smtClean="0"/>
              <a:t>In </a:t>
            </a:r>
            <a:r>
              <a:rPr lang="en-US" dirty="0"/>
              <a:t>the Citations &amp; Bibliography group on the References tab, click the </a:t>
            </a:r>
            <a:r>
              <a:rPr lang="en-US" i="1" dirty="0" smtClean="0"/>
              <a:t>Style </a:t>
            </a:r>
            <a:r>
              <a:rPr lang="en-US" dirty="0" smtClean="0"/>
              <a:t>drop-down </a:t>
            </a:r>
            <a:r>
              <a:rPr lang="en-US" dirty="0"/>
              <a:t>arrow and select </a:t>
            </a:r>
            <a:r>
              <a:rPr lang="en-US" dirty="0" smtClean="0"/>
              <a:t>the professional citation style.</a:t>
            </a:r>
          </a:p>
          <a:p>
            <a:r>
              <a:rPr lang="en-US" dirty="0"/>
              <a:t>Click the Insert Citation button in the Citations &amp; Bibliography group</a:t>
            </a:r>
            <a:r>
              <a:rPr lang="en-US" dirty="0" smtClean="0"/>
              <a:t>.</a:t>
            </a:r>
          </a:p>
          <a:p>
            <a:r>
              <a:rPr lang="en-US" dirty="0"/>
              <a:t>From the drop-down list, click the </a:t>
            </a:r>
            <a:r>
              <a:rPr lang="en-US" i="1" dirty="0"/>
              <a:t>Add New Source </a:t>
            </a:r>
            <a:r>
              <a:rPr lang="en-US" dirty="0" smtClean="0"/>
              <a:t>option.</a:t>
            </a:r>
          </a:p>
          <a:p>
            <a:r>
              <a:rPr lang="en-US" dirty="0" smtClean="0"/>
              <a:t>Select </a:t>
            </a:r>
            <a:r>
              <a:rPr lang="en-US" dirty="0"/>
              <a:t>the </a:t>
            </a:r>
            <a:r>
              <a:rPr lang="en-US" i="1" dirty="0"/>
              <a:t>Type of Source </a:t>
            </a:r>
            <a:r>
              <a:rPr lang="en-US" dirty="0"/>
              <a:t>text box </a:t>
            </a:r>
            <a:r>
              <a:rPr lang="en-US" dirty="0" smtClean="0"/>
              <a:t>and then </a:t>
            </a:r>
            <a:r>
              <a:rPr lang="en-US" dirty="0"/>
              <a:t>type the </a:t>
            </a:r>
            <a:r>
              <a:rPr lang="en-US" dirty="0" smtClean="0"/>
              <a:t>appropriate  </a:t>
            </a:r>
            <a:r>
              <a:rPr lang="en-US" dirty="0"/>
              <a:t>information in the Create Source dialog box</a:t>
            </a:r>
            <a:r>
              <a:rPr lang="en-US" dirty="0" smtClean="0"/>
              <a:t>.</a:t>
            </a:r>
          </a:p>
          <a:p>
            <a:r>
              <a:rPr lang="en-US" dirty="0" smtClean="0"/>
              <a:t>Click OK to insert citation.</a:t>
            </a:r>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35</a:t>
            </a:fld>
            <a:endParaRPr lang="en-US" dirty="0"/>
          </a:p>
        </p:txBody>
      </p:sp>
    </p:spTree>
    <p:extLst>
      <p:ext uri="{BB962C8B-B14F-4D97-AF65-F5344CB8AC3E}">
        <p14:creationId xmlns:p14="http://schemas.microsoft.com/office/powerpoint/2010/main" val="3563032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2" y="169485"/>
            <a:ext cx="8734096" cy="649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5433768" y="2822045"/>
            <a:ext cx="2259803" cy="662140"/>
          </a:xfrm>
          <a:prstGeom prst="accentCallout2">
            <a:avLst>
              <a:gd name="adj1" fmla="val 18750"/>
              <a:gd name="adj2" fmla="val -8333"/>
              <a:gd name="adj3" fmla="val 18750"/>
              <a:gd name="adj4" fmla="val -16667"/>
              <a:gd name="adj5" fmla="val 48213"/>
              <a:gd name="adj6" fmla="val -445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Click for citation placement</a:t>
            </a:r>
            <a:endParaRPr lang="en-US" dirty="0"/>
          </a:p>
        </p:txBody>
      </p:sp>
      <p:sp>
        <p:nvSpPr>
          <p:cNvPr id="6" name="Line Callout 2 (Accent Bar) 5"/>
          <p:cNvSpPr/>
          <p:nvPr/>
        </p:nvSpPr>
        <p:spPr>
          <a:xfrm>
            <a:off x="3812548" y="793551"/>
            <a:ext cx="1926099" cy="704194"/>
          </a:xfrm>
          <a:prstGeom prst="accentCallout2">
            <a:avLst>
              <a:gd name="adj1" fmla="val 18750"/>
              <a:gd name="adj2" fmla="val -8333"/>
              <a:gd name="adj3" fmla="val 18750"/>
              <a:gd name="adj4" fmla="val -16667"/>
              <a:gd name="adj5" fmla="val 20051"/>
              <a:gd name="adj6" fmla="val -493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Insert Citation button</a:t>
            </a:r>
            <a:endParaRPr lang="en-US" dirty="0"/>
          </a:p>
        </p:txBody>
      </p:sp>
      <p:sp>
        <p:nvSpPr>
          <p:cNvPr id="7" name="Line Callout 2 (Accent Bar) 6"/>
          <p:cNvSpPr/>
          <p:nvPr/>
        </p:nvSpPr>
        <p:spPr>
          <a:xfrm>
            <a:off x="935343" y="2017992"/>
            <a:ext cx="1560786" cy="536027"/>
          </a:xfrm>
          <a:prstGeom prst="accentCallout2">
            <a:avLst>
              <a:gd name="adj1" fmla="val 18750"/>
              <a:gd name="adj2" fmla="val -8333"/>
              <a:gd name="adj3" fmla="val 18750"/>
              <a:gd name="adj4" fmla="val -16667"/>
              <a:gd name="adj5" fmla="val -66912"/>
              <a:gd name="adj6" fmla="val 1008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Click Add New Source</a:t>
            </a:r>
            <a:endParaRPr lang="en-US" dirty="0"/>
          </a:p>
        </p:txBody>
      </p:sp>
    </p:spTree>
    <p:extLst>
      <p:ext uri="{BB962C8B-B14F-4D97-AF65-F5344CB8AC3E}">
        <p14:creationId xmlns:p14="http://schemas.microsoft.com/office/powerpoint/2010/main" val="682980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37</a:t>
            </a:fld>
            <a:endParaRPr lang="en-US" dirty="0"/>
          </a:p>
        </p:txBody>
      </p:sp>
      <p:sp>
        <p:nvSpPr>
          <p:cNvPr id="10" name="Rounded Rectangle 9"/>
          <p:cNvSpPr/>
          <p:nvPr/>
        </p:nvSpPr>
        <p:spPr>
          <a:xfrm>
            <a:off x="462455"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Editing Sources  </a:t>
            </a:r>
            <a:r>
              <a:rPr lang="en-US" sz="2700" dirty="0" smtClean="0">
                <a:solidFill>
                  <a:prstClr val="black">
                    <a:tint val="75000"/>
                  </a:prstClr>
                </a:solidFill>
              </a:rPr>
              <a:t>Once </a:t>
            </a:r>
            <a:r>
              <a:rPr lang="en-US" sz="2700" dirty="0">
                <a:solidFill>
                  <a:prstClr val="black">
                    <a:tint val="75000"/>
                  </a:prstClr>
                </a:solidFill>
              </a:rPr>
              <a:t>you have entered source information, you may change it, either by deleting sources or managing which sources are available to your current document. Click the Manage Sources button in the Citations &amp; Bibliography group on the References tab.</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3121874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9" y="274639"/>
            <a:ext cx="8781392" cy="828948"/>
          </a:xfrm>
        </p:spPr>
        <p:txBody>
          <a:bodyPr>
            <a:noAutofit/>
          </a:bodyPr>
          <a:lstStyle/>
          <a:p>
            <a:r>
              <a:rPr lang="en-US" sz="3400" dirty="0" smtClean="0"/>
              <a:t>Skill 10:  Create a Works Cited Page</a:t>
            </a:r>
            <a:endParaRPr lang="en-US" sz="3400" dirty="0"/>
          </a:p>
        </p:txBody>
      </p:sp>
      <p:sp>
        <p:nvSpPr>
          <p:cNvPr id="3" name="Content Placeholder 2"/>
          <p:cNvSpPr>
            <a:spLocks noGrp="1"/>
          </p:cNvSpPr>
          <p:nvPr>
            <p:ph idx="1"/>
          </p:nvPr>
        </p:nvSpPr>
        <p:spPr>
          <a:xfrm>
            <a:off x="457200" y="1655380"/>
            <a:ext cx="8229600" cy="4958255"/>
          </a:xfrm>
        </p:spPr>
        <p:txBody>
          <a:bodyPr>
            <a:normAutofit fontScale="92500" lnSpcReduction="10000"/>
          </a:bodyPr>
          <a:lstStyle/>
          <a:p>
            <a:r>
              <a:rPr lang="en-US" dirty="0"/>
              <a:t>Place your cursor at the end of your </a:t>
            </a:r>
            <a:r>
              <a:rPr lang="en-US" dirty="0" smtClean="0"/>
              <a:t>document.</a:t>
            </a:r>
          </a:p>
          <a:p>
            <a:r>
              <a:rPr lang="en-US" dirty="0"/>
              <a:t>Press </a:t>
            </a:r>
            <a:r>
              <a:rPr lang="en-US" dirty="0" smtClean="0"/>
              <a:t>Enter</a:t>
            </a:r>
            <a:r>
              <a:rPr lang="en-US" dirty="0"/>
              <a:t> </a:t>
            </a:r>
            <a:r>
              <a:rPr lang="en-US" dirty="0" smtClean="0"/>
              <a:t>and type an appropriate heading.</a:t>
            </a:r>
          </a:p>
          <a:p>
            <a:r>
              <a:rPr lang="en-US" dirty="0"/>
              <a:t>Click the Home tab and apply </a:t>
            </a:r>
            <a:r>
              <a:rPr lang="en-US" dirty="0" smtClean="0"/>
              <a:t>a style to the heading.</a:t>
            </a:r>
          </a:p>
          <a:p>
            <a:r>
              <a:rPr lang="en-US" dirty="0"/>
              <a:t>Click the References tab</a:t>
            </a:r>
            <a:r>
              <a:rPr lang="en-US" dirty="0" smtClean="0"/>
              <a:t>.</a:t>
            </a:r>
          </a:p>
          <a:p>
            <a:r>
              <a:rPr lang="en-US" dirty="0"/>
              <a:t>Click the Bibliography button in the Citations &amp; Bibliography group </a:t>
            </a:r>
            <a:r>
              <a:rPr lang="en-US" dirty="0" smtClean="0"/>
              <a:t>and then </a:t>
            </a:r>
            <a:r>
              <a:rPr lang="en-US" dirty="0"/>
              <a:t>click </a:t>
            </a:r>
            <a:r>
              <a:rPr lang="en-US" i="1" dirty="0"/>
              <a:t>Insert Bibliography </a:t>
            </a:r>
            <a:r>
              <a:rPr lang="en-US" dirty="0"/>
              <a:t>from the drop-down menu that appears. </a:t>
            </a:r>
            <a:r>
              <a:rPr lang="en-US" dirty="0" smtClean="0"/>
              <a:t>This action </a:t>
            </a:r>
            <a:r>
              <a:rPr lang="en-US" dirty="0"/>
              <a:t>inserts the cited works under the </a:t>
            </a:r>
            <a:r>
              <a:rPr lang="en-US" i="1" dirty="0"/>
              <a:t>Works Cited </a:t>
            </a:r>
            <a:r>
              <a:rPr lang="en-US" dirty="0"/>
              <a:t>heading</a:t>
            </a:r>
            <a:r>
              <a:rPr lang="en-US" dirty="0" smtClean="0"/>
              <a:t>.</a:t>
            </a:r>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38</a:t>
            </a:fld>
            <a:endParaRPr lang="en-US" dirty="0"/>
          </a:p>
        </p:txBody>
      </p:sp>
    </p:spTree>
    <p:extLst>
      <p:ext uri="{BB962C8B-B14F-4D97-AF65-F5344CB8AC3E}">
        <p14:creationId xmlns:p14="http://schemas.microsoft.com/office/powerpoint/2010/main" val="1896961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0" y="-157656"/>
            <a:ext cx="8655269" cy="64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214448" y="3783765"/>
            <a:ext cx="2259803" cy="662140"/>
          </a:xfrm>
          <a:prstGeom prst="accentCallout2">
            <a:avLst>
              <a:gd name="adj1" fmla="val 18750"/>
              <a:gd name="adj2" fmla="val -8333"/>
              <a:gd name="adj3" fmla="val 18750"/>
              <a:gd name="adj4" fmla="val -16667"/>
              <a:gd name="adj5" fmla="val 48213"/>
              <a:gd name="adj6" fmla="val -445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1. Add heading at end of document</a:t>
            </a:r>
            <a:endParaRPr lang="en-US" dirty="0">
              <a:solidFill>
                <a:prstClr val="white"/>
              </a:solidFill>
            </a:endParaRPr>
          </a:p>
        </p:txBody>
      </p:sp>
      <p:sp>
        <p:nvSpPr>
          <p:cNvPr id="6" name="Line Callout 2 (Accent Bar) 5"/>
          <p:cNvSpPr/>
          <p:nvPr/>
        </p:nvSpPr>
        <p:spPr>
          <a:xfrm>
            <a:off x="4533778" y="604385"/>
            <a:ext cx="2092952" cy="704194"/>
          </a:xfrm>
          <a:prstGeom prst="accentCallout2">
            <a:avLst>
              <a:gd name="adj1" fmla="val 18750"/>
              <a:gd name="adj2" fmla="val -8333"/>
              <a:gd name="adj3" fmla="val 18750"/>
              <a:gd name="adj4" fmla="val -16667"/>
              <a:gd name="adj5" fmla="val 20051"/>
              <a:gd name="adj6" fmla="val -493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2. Click Bibliography button</a:t>
            </a:r>
            <a:endParaRPr lang="en-US" dirty="0">
              <a:solidFill>
                <a:prstClr val="white"/>
              </a:solidFill>
            </a:endParaRPr>
          </a:p>
        </p:txBody>
      </p:sp>
      <p:sp>
        <p:nvSpPr>
          <p:cNvPr id="7" name="Line Callout 2 (Accent Bar) 6"/>
          <p:cNvSpPr/>
          <p:nvPr/>
        </p:nvSpPr>
        <p:spPr>
          <a:xfrm>
            <a:off x="514851" y="3294994"/>
            <a:ext cx="1802680" cy="1056290"/>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3. Click Insert Bibliography</a:t>
            </a:r>
            <a:endParaRPr lang="en-US" dirty="0">
              <a:solidFill>
                <a:prstClr val="white"/>
              </a:solidFill>
            </a:endParaRPr>
          </a:p>
        </p:txBody>
      </p:sp>
      <p:sp>
        <p:nvSpPr>
          <p:cNvPr id="2" name="Date Placeholder 1"/>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919629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5"/>
            <a:ext cx="8229600" cy="1143000"/>
          </a:xfrm>
        </p:spPr>
        <p:txBody>
          <a:bodyPr/>
          <a:lstStyle/>
          <a:p>
            <a:r>
              <a:rPr lang="en-US" b="1" dirty="0" smtClean="0"/>
              <a:t>Skills You Learn</a:t>
            </a:r>
            <a:endParaRPr lang="en-US" b="1" dirty="0"/>
          </a:p>
        </p:txBody>
      </p:sp>
      <p:sp>
        <p:nvSpPr>
          <p:cNvPr id="3" name="Content Placeholder 2"/>
          <p:cNvSpPr>
            <a:spLocks noGrp="1"/>
          </p:cNvSpPr>
          <p:nvPr>
            <p:ph idx="1"/>
          </p:nvPr>
        </p:nvSpPr>
        <p:spPr/>
        <p:txBody>
          <a:bodyPr/>
          <a:lstStyle/>
          <a:p>
            <a:r>
              <a:rPr lang="en-US" dirty="0"/>
              <a:t>Insert a </a:t>
            </a:r>
            <a:r>
              <a:rPr lang="en-US" dirty="0" smtClean="0"/>
              <a:t>footnote</a:t>
            </a:r>
          </a:p>
          <a:p>
            <a:r>
              <a:rPr lang="en-US" dirty="0"/>
              <a:t>Insert citations using professional </a:t>
            </a:r>
            <a:r>
              <a:rPr lang="en-US" dirty="0" smtClean="0"/>
              <a:t>styles</a:t>
            </a:r>
          </a:p>
          <a:p>
            <a:r>
              <a:rPr lang="en-US" dirty="0"/>
              <a:t>Create a Works Cited </a:t>
            </a:r>
            <a:r>
              <a:rPr lang="en-US" dirty="0" smtClean="0"/>
              <a:t>page</a:t>
            </a:r>
          </a:p>
          <a:p>
            <a:r>
              <a:rPr lang="en-US" dirty="0"/>
              <a:t>Format text in columns</a:t>
            </a:r>
          </a:p>
        </p:txBody>
      </p:sp>
      <p:sp>
        <p:nvSpPr>
          <p:cNvPr id="4" name="Date Placeholder 3"/>
          <p:cNvSpPr>
            <a:spLocks noGrp="1"/>
          </p:cNvSpPr>
          <p:nvPr>
            <p:ph type="dt" sz="half" idx="10"/>
          </p:nvPr>
        </p:nvSpPr>
        <p:spPr/>
        <p:txBody>
          <a:bodyPr/>
          <a:lstStyle/>
          <a:p>
            <a:r>
              <a:rPr lang="en-US" dirty="0"/>
              <a:t>© Paradigm Publishing, Inc.</a:t>
            </a:r>
          </a:p>
        </p:txBody>
      </p:sp>
      <p:sp>
        <p:nvSpPr>
          <p:cNvPr id="6" name="Slide Number Placeholder 5"/>
          <p:cNvSpPr>
            <a:spLocks noGrp="1"/>
          </p:cNvSpPr>
          <p:nvPr>
            <p:ph type="sldNum" sz="quarter" idx="12"/>
          </p:nvPr>
        </p:nvSpPr>
        <p:spPr/>
        <p:txBody>
          <a:bodyPr/>
          <a:lstStyle/>
          <a:p>
            <a:fld id="{C1881F87-F1D1-4E82-B161-792A900F0BBC}" type="slidenum">
              <a:rPr lang="en-US" smtClean="0"/>
              <a:pPr/>
              <a:t>4</a:t>
            </a:fld>
            <a:endParaRPr lang="en-US" dirty="0"/>
          </a:p>
        </p:txBody>
      </p:sp>
    </p:spTree>
    <p:extLst>
      <p:ext uri="{BB962C8B-B14F-4D97-AF65-F5344CB8AC3E}">
        <p14:creationId xmlns:p14="http://schemas.microsoft.com/office/powerpoint/2010/main" val="1700453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40</a:t>
            </a:fld>
            <a:endParaRPr lang="en-US" dirty="0"/>
          </a:p>
        </p:txBody>
      </p:sp>
      <p:sp>
        <p:nvSpPr>
          <p:cNvPr id="10" name="Rounded Rectangle 9"/>
          <p:cNvSpPr/>
          <p:nvPr/>
        </p:nvSpPr>
        <p:spPr>
          <a:xfrm>
            <a:off x="462455"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Selecting Citation Styles  </a:t>
            </a:r>
            <a:r>
              <a:rPr lang="en-US" sz="3200" dirty="0" smtClean="0">
                <a:solidFill>
                  <a:prstClr val="black">
                    <a:tint val="75000"/>
                  </a:prstClr>
                </a:solidFill>
              </a:rPr>
              <a:t>The </a:t>
            </a:r>
            <a:r>
              <a:rPr lang="en-US" sz="3200" dirty="0">
                <a:solidFill>
                  <a:prstClr val="black">
                    <a:tint val="75000"/>
                  </a:prstClr>
                </a:solidFill>
              </a:rPr>
              <a:t>format of your citations will vary based on the professional standard for publication that you use.</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116047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9" y="274639"/>
            <a:ext cx="8781392" cy="828948"/>
          </a:xfrm>
        </p:spPr>
        <p:txBody>
          <a:bodyPr>
            <a:noAutofit/>
          </a:bodyPr>
          <a:lstStyle/>
          <a:p>
            <a:r>
              <a:rPr lang="en-US" sz="3400" dirty="0" smtClean="0"/>
              <a:t>Skill 11:  Format Text in Columns</a:t>
            </a:r>
            <a:endParaRPr lang="en-US" sz="3400" dirty="0"/>
          </a:p>
        </p:txBody>
      </p:sp>
      <p:sp>
        <p:nvSpPr>
          <p:cNvPr id="3" name="Content Placeholder 2"/>
          <p:cNvSpPr>
            <a:spLocks noGrp="1"/>
          </p:cNvSpPr>
          <p:nvPr>
            <p:ph idx="1"/>
          </p:nvPr>
        </p:nvSpPr>
        <p:spPr>
          <a:xfrm>
            <a:off x="457200" y="1868215"/>
            <a:ext cx="8229600" cy="4154213"/>
          </a:xfrm>
        </p:spPr>
        <p:txBody>
          <a:bodyPr>
            <a:normAutofit/>
          </a:bodyPr>
          <a:lstStyle/>
          <a:p>
            <a:r>
              <a:rPr lang="en-US" dirty="0" smtClean="0"/>
              <a:t>Select the text you wish to be divided into columns.</a:t>
            </a:r>
          </a:p>
          <a:p>
            <a:r>
              <a:rPr lang="en-US" dirty="0" smtClean="0"/>
              <a:t>Click the Page Layout tab.</a:t>
            </a:r>
          </a:p>
          <a:p>
            <a:r>
              <a:rPr lang="en-US" dirty="0"/>
              <a:t>Click the Columns button in the Page Setup group</a:t>
            </a:r>
            <a:r>
              <a:rPr lang="en-US" dirty="0" smtClean="0"/>
              <a:t>.</a:t>
            </a:r>
          </a:p>
          <a:p>
            <a:r>
              <a:rPr lang="en-US" dirty="0" smtClean="0"/>
              <a:t>Select the number of columns </a:t>
            </a:r>
            <a:r>
              <a:rPr lang="en-US" dirty="0"/>
              <a:t>from the drop-down list</a:t>
            </a:r>
            <a:r>
              <a:rPr lang="en-US" dirty="0" smtClean="0"/>
              <a:t>.</a:t>
            </a:r>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41</a:t>
            </a:fld>
            <a:endParaRPr lang="en-US" dirty="0"/>
          </a:p>
        </p:txBody>
      </p:sp>
    </p:spTree>
    <p:extLst>
      <p:ext uri="{BB962C8B-B14F-4D97-AF65-F5344CB8AC3E}">
        <p14:creationId xmlns:p14="http://schemas.microsoft.com/office/powerpoint/2010/main" val="1183932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6124"/>
            <a:ext cx="8797158" cy="647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6626730" y="2412142"/>
            <a:ext cx="2259803" cy="662140"/>
          </a:xfrm>
          <a:prstGeom prst="accentCallout2">
            <a:avLst>
              <a:gd name="adj1" fmla="val 18750"/>
              <a:gd name="adj2" fmla="val -8333"/>
              <a:gd name="adj3" fmla="val 18750"/>
              <a:gd name="adj4" fmla="val -16667"/>
              <a:gd name="adj5" fmla="val 48213"/>
              <a:gd name="adj6" fmla="val -445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1. Select text</a:t>
            </a:r>
            <a:endParaRPr lang="en-US" dirty="0">
              <a:solidFill>
                <a:prstClr val="white"/>
              </a:solidFill>
            </a:endParaRPr>
          </a:p>
        </p:txBody>
      </p:sp>
      <p:sp>
        <p:nvSpPr>
          <p:cNvPr id="6" name="Line Callout 2 (Accent Bar) 5"/>
          <p:cNvSpPr/>
          <p:nvPr/>
        </p:nvSpPr>
        <p:spPr>
          <a:xfrm>
            <a:off x="3480119" y="746255"/>
            <a:ext cx="2092952" cy="704194"/>
          </a:xfrm>
          <a:prstGeom prst="accentCallout2">
            <a:avLst>
              <a:gd name="adj1" fmla="val 18750"/>
              <a:gd name="adj2" fmla="val -8333"/>
              <a:gd name="adj3" fmla="val 18750"/>
              <a:gd name="adj4" fmla="val -16667"/>
              <a:gd name="adj5" fmla="val 20051"/>
              <a:gd name="adj6" fmla="val -493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2. Click Columns button</a:t>
            </a:r>
            <a:endParaRPr lang="en-US" dirty="0">
              <a:solidFill>
                <a:prstClr val="white"/>
              </a:solidFill>
            </a:endParaRPr>
          </a:p>
        </p:txBody>
      </p:sp>
      <p:sp>
        <p:nvSpPr>
          <p:cNvPr id="7" name="Line Callout 2 (Accent Bar) 6"/>
          <p:cNvSpPr/>
          <p:nvPr/>
        </p:nvSpPr>
        <p:spPr>
          <a:xfrm>
            <a:off x="246837" y="1883996"/>
            <a:ext cx="1597729" cy="859215"/>
          </a:xfrm>
          <a:prstGeom prst="accentCallout2">
            <a:avLst>
              <a:gd name="adj1" fmla="val 3194"/>
              <a:gd name="adj2" fmla="val 109849"/>
              <a:gd name="adj3" fmla="val 24820"/>
              <a:gd name="adj4" fmla="val 110124"/>
              <a:gd name="adj5" fmla="val -12439"/>
              <a:gd name="adj6" fmla="val 1298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3. Click number of columns</a:t>
            </a:r>
            <a:endParaRPr lang="en-US" dirty="0">
              <a:solidFill>
                <a:prstClr val="white"/>
              </a:solidFill>
            </a:endParaRPr>
          </a:p>
        </p:txBody>
      </p:sp>
    </p:spTree>
    <p:extLst>
      <p:ext uri="{BB962C8B-B14F-4D97-AF65-F5344CB8AC3E}">
        <p14:creationId xmlns:p14="http://schemas.microsoft.com/office/powerpoint/2010/main" val="2663908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61578" y="3108641"/>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43</a:t>
            </a:fld>
            <a:endParaRPr lang="en-US" dirty="0"/>
          </a:p>
        </p:txBody>
      </p:sp>
      <p:sp>
        <p:nvSpPr>
          <p:cNvPr id="10" name="Rounded Rectangle 9"/>
          <p:cNvSpPr/>
          <p:nvPr/>
        </p:nvSpPr>
        <p:spPr>
          <a:xfrm>
            <a:off x="462455" y="2746034"/>
            <a:ext cx="8243911" cy="3409771"/>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3200" b="1" dirty="0">
                <a:solidFill>
                  <a:srgbClr val="0070C0"/>
                </a:solidFill>
              </a:rPr>
              <a:t>More Options for Formatting Columns  </a:t>
            </a:r>
            <a:r>
              <a:rPr lang="en-US" sz="3200" dirty="0" smtClean="0">
                <a:solidFill>
                  <a:prstClr val="black">
                    <a:tint val="75000"/>
                  </a:prstClr>
                </a:solidFill>
              </a:rPr>
              <a:t>If </a:t>
            </a:r>
            <a:r>
              <a:rPr lang="en-US" sz="3200" dirty="0">
                <a:solidFill>
                  <a:prstClr val="black">
                    <a:tint val="75000"/>
                  </a:prstClr>
                </a:solidFill>
              </a:rPr>
              <a:t>you wish to have two columns of unequal width, you can choose the Left or Right style in the Columns dialog box. Left makes the left column smaller; right makes the right column smaller.</a:t>
            </a:r>
          </a:p>
        </p:txBody>
      </p:sp>
      <p:pic>
        <p:nvPicPr>
          <p:cNvPr id="11" name="Picture 10" descr="taking-it-further.png"/>
          <p:cNvPicPr>
            <a:picLocks noChangeAspect="1"/>
          </p:cNvPicPr>
          <p:nvPr/>
        </p:nvPicPr>
        <p:blipFill>
          <a:blip r:embed="rId4"/>
          <a:stretch>
            <a:fillRect/>
          </a:stretch>
        </p:blipFill>
        <p:spPr>
          <a:xfrm>
            <a:off x="569988" y="2126871"/>
            <a:ext cx="2940959" cy="465652"/>
          </a:xfrm>
          <a:prstGeom prst="rect">
            <a:avLst/>
          </a:prstGeom>
        </p:spPr>
      </p:pic>
    </p:spTree>
    <p:extLst>
      <p:ext uri="{BB962C8B-B14F-4D97-AF65-F5344CB8AC3E}">
        <p14:creationId xmlns:p14="http://schemas.microsoft.com/office/powerpoint/2010/main" val="2289711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d Blank.jpg"/>
          <p:cNvPicPr>
            <a:picLocks noChangeAspect="1"/>
          </p:cNvPicPr>
          <p:nvPr/>
        </p:nvPicPr>
        <p:blipFill>
          <a:blip r:embed="rId3"/>
          <a:stretch>
            <a:fillRect/>
          </a:stretch>
        </p:blipFill>
        <p:spPr>
          <a:xfrm>
            <a:off x="0" y="0"/>
            <a:ext cx="9144000" cy="6858000"/>
          </a:xfrm>
          <a:prstGeom prst="rect">
            <a:avLst/>
          </a:prstGeom>
        </p:spPr>
      </p:pic>
      <p:sp>
        <p:nvSpPr>
          <p:cNvPr id="3" name="Content Placeholder 5"/>
          <p:cNvSpPr txBox="1">
            <a:spLocks/>
          </p:cNvSpPr>
          <p:nvPr/>
        </p:nvSpPr>
        <p:spPr>
          <a:xfrm>
            <a:off x="428596" y="764704"/>
            <a:ext cx="4186238" cy="25672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5"/>
            </a:pPr>
            <a:r>
              <a:rPr lang="en-CA" sz="2000" dirty="0" smtClean="0">
                <a:latin typeface="Calibri" pitchFamily="34" charset="0"/>
                <a:cs typeface="Calibri" pitchFamily="34" charset="0"/>
              </a:rPr>
              <a:t>Bulleted lists are typically used for</a:t>
            </a:r>
            <a:endParaRPr lang="en-CA" sz="2000" dirty="0">
              <a:latin typeface="Calibri" pitchFamily="34" charset="0"/>
              <a:cs typeface="Calibri" pitchFamily="34" charset="0"/>
            </a:endParaRPr>
          </a:p>
          <a:p>
            <a:pPr marL="693738" lvl="1" indent="-236538">
              <a:buClr>
                <a:schemeClr val="accent1"/>
              </a:buClr>
              <a:buSzPct val="100000"/>
              <a:buFont typeface="+mj-lt"/>
              <a:buAutoNum type="alphaLcPeriod"/>
            </a:pPr>
            <a:r>
              <a:rPr lang="en-CA" sz="2000" dirty="0"/>
              <a:t>a</a:t>
            </a:r>
            <a:r>
              <a:rPr lang="en-CA" sz="2000" dirty="0" smtClean="0"/>
              <a:t> list of items that has no sequence.</a:t>
            </a:r>
          </a:p>
          <a:p>
            <a:pPr marL="693738" lvl="1" indent="-236538">
              <a:buClr>
                <a:schemeClr val="accent1"/>
              </a:buClr>
              <a:buSzPct val="100000"/>
              <a:buFont typeface="+mj-lt"/>
              <a:buAutoNum type="alphaLcPeriod"/>
            </a:pPr>
            <a:r>
              <a:rPr lang="en-CA" sz="2000" dirty="0"/>
              <a:t>a</a:t>
            </a:r>
            <a:r>
              <a:rPr lang="en-CA" sz="2000" dirty="0" smtClean="0"/>
              <a:t> list of items that has a particular sequence.</a:t>
            </a:r>
          </a:p>
          <a:p>
            <a:pPr marL="0" indent="0">
              <a:buFont typeface="Arial"/>
              <a:buNone/>
            </a:pPr>
            <a:endParaRPr lang="en-CA" dirty="0" smtClean="0"/>
          </a:p>
        </p:txBody>
      </p:sp>
      <p:sp>
        <p:nvSpPr>
          <p:cNvPr id="4" name="Content Placeholder 6"/>
          <p:cNvSpPr txBox="1">
            <a:spLocks/>
          </p:cNvSpPr>
          <p:nvPr/>
        </p:nvSpPr>
        <p:spPr>
          <a:xfrm>
            <a:off x="4687858" y="764704"/>
            <a:ext cx="4184651" cy="25922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1"/>
              </a:buClr>
              <a:buSzPct val="80000"/>
              <a:buFont typeface="+mj-lt"/>
              <a:buAutoNum type="arabicParenR" startAt="7"/>
            </a:pPr>
            <a:r>
              <a:rPr lang="en-CA" sz="2000" dirty="0" smtClean="0">
                <a:latin typeface="Calibri" pitchFamily="34" charset="0"/>
                <a:cs typeface="Calibri" pitchFamily="34" charset="0"/>
              </a:rPr>
              <a:t>Endnotes place information</a:t>
            </a:r>
            <a:endParaRPr lang="en-CA" sz="2000" dirty="0">
              <a:latin typeface="Calibri" pitchFamily="34" charset="0"/>
              <a:cs typeface="Calibri" pitchFamily="34" charset="0"/>
            </a:endParaRPr>
          </a:p>
          <a:p>
            <a:pPr marL="693738" lvl="1" indent="-236538">
              <a:buClr>
                <a:schemeClr val="accent1"/>
              </a:buClr>
              <a:buFont typeface="+mj-lt"/>
              <a:buAutoNum type="alphaLcPeriod"/>
            </a:pPr>
            <a:r>
              <a:rPr lang="en-CA" sz="2000" dirty="0"/>
              <a:t>a</a:t>
            </a:r>
            <a:r>
              <a:rPr lang="en-CA" sz="2000" dirty="0" smtClean="0"/>
              <a:t>t the bottom of a page.</a:t>
            </a:r>
          </a:p>
          <a:p>
            <a:pPr marL="693738" lvl="1" indent="-236538">
              <a:buClr>
                <a:schemeClr val="accent1"/>
              </a:buClr>
              <a:buFont typeface="+mj-lt"/>
              <a:buAutoNum type="alphaLcPeriod"/>
            </a:pPr>
            <a:r>
              <a:rPr lang="en-CA" sz="2000" dirty="0"/>
              <a:t>a</a:t>
            </a:r>
            <a:r>
              <a:rPr lang="en-CA" sz="2000" dirty="0" smtClean="0"/>
              <a:t>t the end of a document.</a:t>
            </a:r>
          </a:p>
          <a:p>
            <a:pPr marL="693738" lvl="1" indent="-236538">
              <a:buClr>
                <a:schemeClr val="accent1"/>
              </a:buClr>
              <a:buFont typeface="+mj-lt"/>
              <a:buAutoNum type="alphaLcPeriod"/>
            </a:pPr>
            <a:r>
              <a:rPr lang="en-CA" sz="2000" dirty="0" smtClean="0"/>
              <a:t>in a footer.</a:t>
            </a:r>
          </a:p>
          <a:p>
            <a:pPr marL="693738" lvl="1" indent="-236538">
              <a:buClr>
                <a:schemeClr val="accent1"/>
              </a:buClr>
              <a:buFont typeface="+mj-lt"/>
              <a:buAutoNum type="alphaLcPeriod"/>
            </a:pPr>
            <a:r>
              <a:rPr lang="en-CA" sz="2000" dirty="0"/>
              <a:t>i</a:t>
            </a:r>
            <a:r>
              <a:rPr lang="en-CA" sz="2000" dirty="0" smtClean="0"/>
              <a:t>n a header.</a:t>
            </a:r>
          </a:p>
          <a:p>
            <a:pPr>
              <a:buFont typeface="+mj-lt"/>
              <a:buAutoNum type="arabicParenR" startAt="7"/>
            </a:pPr>
            <a:endParaRPr lang="en-CA" sz="2000" dirty="0" smtClean="0"/>
          </a:p>
          <a:p>
            <a:pPr>
              <a:buFont typeface="+mj-lt"/>
              <a:buAutoNum type="arabicParenR" startAt="7"/>
            </a:pPr>
            <a:endParaRPr lang="en-CA" sz="2000" dirty="0"/>
          </a:p>
        </p:txBody>
      </p:sp>
      <p:sp>
        <p:nvSpPr>
          <p:cNvPr id="5" name="Content Placeholder 5"/>
          <p:cNvSpPr txBox="1">
            <a:spLocks/>
          </p:cNvSpPr>
          <p:nvPr/>
        </p:nvSpPr>
        <p:spPr>
          <a:xfrm>
            <a:off x="428596"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6"/>
            </a:pPr>
            <a:r>
              <a:rPr lang="en-CA" dirty="0" smtClean="0"/>
              <a:t>Format Painter is used to</a:t>
            </a:r>
          </a:p>
          <a:p>
            <a:pPr marL="693738" lvl="1" indent="-236538"/>
            <a:r>
              <a:rPr lang="en-CA" sz="2000" dirty="0" smtClean="0"/>
              <a:t>copy text.</a:t>
            </a:r>
          </a:p>
          <a:p>
            <a:pPr marL="693738" lvl="1" indent="-236538"/>
            <a:r>
              <a:rPr lang="en-CA" sz="2000" dirty="0"/>
              <a:t>c</a:t>
            </a:r>
            <a:r>
              <a:rPr lang="en-CA" sz="2000" dirty="0" smtClean="0"/>
              <a:t>opy pictures.</a:t>
            </a:r>
          </a:p>
          <a:p>
            <a:pPr marL="693738" lvl="1" indent="-236538"/>
            <a:r>
              <a:rPr lang="en-CA" sz="2000" dirty="0"/>
              <a:t>c</a:t>
            </a:r>
            <a:r>
              <a:rPr lang="en-CA" sz="2000" dirty="0" smtClean="0"/>
              <a:t>opy formatting from one piece  of text to another. </a:t>
            </a:r>
          </a:p>
          <a:p>
            <a:pPr marL="693738" lvl="1" indent="-236538"/>
            <a:r>
              <a:rPr lang="en-CA" sz="2000" dirty="0" smtClean="0"/>
              <a:t>None of the above</a:t>
            </a:r>
            <a:endParaRPr lang="en-CA" sz="2000" dirty="0"/>
          </a:p>
        </p:txBody>
      </p:sp>
      <p:sp>
        <p:nvSpPr>
          <p:cNvPr id="6" name="Content Placeholder 5"/>
          <p:cNvSpPr txBox="1">
            <a:spLocks/>
          </p:cNvSpPr>
          <p:nvPr/>
        </p:nvSpPr>
        <p:spPr>
          <a:xfrm>
            <a:off x="4686272" y="3429000"/>
            <a:ext cx="4186238" cy="2880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mj-lt"/>
              <a:buAutoNum type="arabicParenR" startAt="8"/>
            </a:pPr>
            <a:r>
              <a:rPr lang="en-CA" dirty="0" smtClean="0"/>
              <a:t>One common professional style used in documents is</a:t>
            </a:r>
          </a:p>
          <a:p>
            <a:pPr marL="693738" lvl="1" indent="-236538"/>
            <a:r>
              <a:rPr lang="en-CA" sz="2000" dirty="0" smtClean="0"/>
              <a:t>MLB</a:t>
            </a:r>
          </a:p>
          <a:p>
            <a:pPr marL="693738" lvl="1" indent="-236538"/>
            <a:r>
              <a:rPr lang="en-CA" sz="2000" dirty="0" smtClean="0"/>
              <a:t>MLA</a:t>
            </a:r>
          </a:p>
          <a:p>
            <a:pPr marL="693738" lvl="1" indent="-236538"/>
            <a:r>
              <a:rPr lang="en-CA" sz="2000" dirty="0" smtClean="0"/>
              <a:t>ABA</a:t>
            </a:r>
          </a:p>
          <a:p>
            <a:pPr marL="693738" lvl="1" indent="-236538">
              <a:buFont typeface="+mj-lt"/>
              <a:buAutoNum type="alphaLcPeriod" startAt="8"/>
            </a:pPr>
            <a:r>
              <a:rPr lang="en-CA" sz="2000" dirty="0" smtClean="0"/>
              <a:t>Illinois</a:t>
            </a:r>
            <a:endParaRPr lang="en-CA" sz="2000" dirty="0"/>
          </a:p>
        </p:txBody>
      </p:sp>
      <p:sp>
        <p:nvSpPr>
          <p:cNvPr id="2" name="Rectangle 1"/>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9" name="TextBox 8"/>
          <p:cNvSpPr txBox="1"/>
          <p:nvPr/>
        </p:nvSpPr>
        <p:spPr>
          <a:xfrm>
            <a:off x="3305030"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1" name="TextBox 10"/>
          <p:cNvSpPr txBox="1"/>
          <p:nvPr/>
        </p:nvSpPr>
        <p:spPr>
          <a:xfrm>
            <a:off x="7605539" y="3007226"/>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4" name="TextBox 13"/>
          <p:cNvSpPr txBox="1"/>
          <p:nvPr/>
        </p:nvSpPr>
        <p:spPr>
          <a:xfrm>
            <a:off x="3347864" y="5935087"/>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6" name="TextBox 15"/>
          <p:cNvSpPr txBox="1"/>
          <p:nvPr/>
        </p:nvSpPr>
        <p:spPr>
          <a:xfrm>
            <a:off x="7605539" y="5662878"/>
            <a:ext cx="1266970" cy="318924"/>
          </a:xfrm>
          <a:prstGeom prst="rect">
            <a:avLst/>
          </a:prstGeom>
          <a:solidFill>
            <a:schemeClr val="bg1">
              <a:lumMod val="85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7" name="Date Placeholder 6"/>
          <p:cNvSpPr>
            <a:spLocks noGrp="1"/>
          </p:cNvSpPr>
          <p:nvPr>
            <p:ph type="dt" sz="half" idx="10"/>
          </p:nvPr>
        </p:nvSpPr>
        <p:spPr/>
        <p:txBody>
          <a:bodyPr/>
          <a:lstStyle/>
          <a:p>
            <a:r>
              <a:rPr lang="en-US" dirty="0"/>
              <a:t>© Paradigm Publishing, Inc.</a:t>
            </a:r>
          </a:p>
        </p:txBody>
      </p:sp>
      <p:sp>
        <p:nvSpPr>
          <p:cNvPr id="17" name="Slide Number Placeholder 16"/>
          <p:cNvSpPr>
            <a:spLocks noGrp="1"/>
          </p:cNvSpPr>
          <p:nvPr>
            <p:ph type="sldNum" sz="quarter" idx="12"/>
          </p:nvPr>
        </p:nvSpPr>
        <p:spPr/>
        <p:txBody>
          <a:bodyPr/>
          <a:lstStyle/>
          <a:p>
            <a:fld id="{C1881F87-F1D1-4E82-B161-792A900F0BBC}" type="slidenum">
              <a:rPr lang="en-US" smtClean="0"/>
              <a:pPr/>
              <a:t>44</a:t>
            </a:fld>
            <a:endParaRPr lang="en-US" dirty="0"/>
          </a:p>
        </p:txBody>
      </p:sp>
    </p:spTree>
    <p:extLst>
      <p:ext uri="{BB962C8B-B14F-4D97-AF65-F5344CB8AC3E}">
        <p14:creationId xmlns:p14="http://schemas.microsoft.com/office/powerpoint/2010/main" val="2981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9"/>
                                        </p:tgtEl>
                                      </p:cBhvr>
                                      <p:by x="150000" y="150000"/>
                                    </p:animScale>
                                  </p:childTnLst>
                                </p:cTn>
                              </p:par>
                              <p:par>
                                <p:cTn id="7" presetID="6" presetClass="emph" presetSubtype="0" fill="remove" nodeType="withEffect">
                                  <p:stCondLst>
                                    <p:cond delay="0"/>
                                  </p:stCondLst>
                                  <p:childTnLst>
                                    <p:animScale>
                                      <p:cBhvr>
                                        <p:cTn id="8" dur="2000" fill="hold"/>
                                        <p:tgtEl>
                                          <p:spTgt spid="3">
                                            <p:txEl>
                                              <p:pRg st="2" end="2"/>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4"/>
                                        </p:tgtEl>
                                      </p:cBhvr>
                                      <p:by x="150000" y="150000"/>
                                    </p:animScale>
                                  </p:childTnLst>
                                </p:cTn>
                              </p:par>
                              <p:par>
                                <p:cTn id="13" presetID="6" presetClass="emph" presetSubtype="0" fill="remove" nodeType="withEffect">
                                  <p:stCondLst>
                                    <p:cond delay="0"/>
                                  </p:stCondLst>
                                  <p:childTnLst>
                                    <p:animScale>
                                      <p:cBhvr>
                                        <p:cTn id="14" dur="2000" fill="hold"/>
                                        <p:tgtEl>
                                          <p:spTgt spid="5">
                                            <p:txEl>
                                              <p:pRg st="3" end="3"/>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1"/>
                                        </p:tgtEl>
                                      </p:cBhvr>
                                      <p:by x="150000" y="150000"/>
                                    </p:animScale>
                                  </p:childTnLst>
                                </p:cTn>
                              </p:par>
                              <p:par>
                                <p:cTn id="19" presetID="6" presetClass="emph" presetSubtype="0" fill="remove" nodeType="withEffect">
                                  <p:stCondLst>
                                    <p:cond delay="0"/>
                                  </p:stCondLst>
                                  <p:childTnLst>
                                    <p:animScale>
                                      <p:cBhvr>
                                        <p:cTn id="20" dur="2000" fill="hold"/>
                                        <p:tgtEl>
                                          <p:spTgt spid="4">
                                            <p:txEl>
                                              <p:pRg st="2" end="2"/>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6"/>
                                        </p:tgtEl>
                                      </p:cBhvr>
                                      <p:by x="150000" y="150000"/>
                                    </p:animScale>
                                  </p:childTnLst>
                                </p:cTn>
                              </p:par>
                              <p:par>
                                <p:cTn id="25" presetID="6" presetClass="emph" presetSubtype="0" fill="remove" nodeType="withEffect">
                                  <p:stCondLst>
                                    <p:cond delay="0"/>
                                  </p:stCondLst>
                                  <p:childTnLst>
                                    <p:animScale>
                                      <p:cBhvr>
                                        <p:cTn id="26"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45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156"/>
            <a:ext cx="82296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2" y="1393168"/>
            <a:ext cx="6810375"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2947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46</a:t>
            </a:fld>
            <a:endParaRPr lang="en-US" dirty="0"/>
          </a:p>
        </p:txBody>
      </p:sp>
      <p:sp>
        <p:nvSpPr>
          <p:cNvPr id="2" name="Rectangle 1"/>
          <p:cNvSpPr/>
          <p:nvPr/>
        </p:nvSpPr>
        <p:spPr>
          <a:xfrm>
            <a:off x="1166812" y="325253"/>
            <a:ext cx="7204841" cy="769441"/>
          </a:xfrm>
          <a:prstGeom prst="rect">
            <a:avLst/>
          </a:prstGeom>
        </p:spPr>
        <p:txBody>
          <a:bodyPr wrap="square">
            <a:spAutoFit/>
          </a:bodyPr>
          <a:lstStyle/>
          <a:p>
            <a:pPr algn="ctr"/>
            <a:r>
              <a:rPr lang="en-US" sz="4400" dirty="0">
                <a:solidFill>
                  <a:prstClr val="black"/>
                </a:solidFill>
                <a:ea typeface="+mj-ea"/>
                <a:cs typeface="+mj-cs"/>
              </a:rPr>
              <a:t>Tasks Summary, continued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1537904"/>
            <a:ext cx="7450137"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691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2369"/>
          </a:xfrm>
        </p:spPr>
        <p:txBody>
          <a:bodyPr>
            <a:normAutofit/>
          </a:bodyPr>
          <a:lstStyle/>
          <a:p>
            <a:r>
              <a:rPr lang="en-US" dirty="0"/>
              <a:t>Chapter </a:t>
            </a:r>
            <a:r>
              <a:rPr lang="en-US" dirty="0" smtClean="0"/>
              <a:t>2: Formatting </a:t>
            </a:r>
            <a:r>
              <a:rPr lang="en-US" dirty="0"/>
              <a:t>Documents</a:t>
            </a:r>
          </a:p>
        </p:txBody>
      </p:sp>
      <p:sp>
        <p:nvSpPr>
          <p:cNvPr id="3" name="Content Placeholder 2"/>
          <p:cNvSpPr>
            <a:spLocks noGrp="1"/>
          </p:cNvSpPr>
          <p:nvPr>
            <p:ph idx="1"/>
          </p:nvPr>
        </p:nvSpPr>
        <p:spPr>
          <a:xfrm>
            <a:off x="457200" y="1805152"/>
            <a:ext cx="8229600" cy="4525963"/>
          </a:xfrm>
        </p:spPr>
        <p:txBody>
          <a:bodyPr>
            <a:normAutofit fontScale="77500" lnSpcReduction="20000"/>
          </a:bodyPr>
          <a:lstStyle/>
          <a:p>
            <a:r>
              <a:rPr lang="en-US" dirty="0" smtClean="0"/>
              <a:t>Formatting</a:t>
            </a:r>
          </a:p>
          <a:p>
            <a:pPr lvl="1"/>
            <a:r>
              <a:rPr lang="en-US" dirty="0" smtClean="0"/>
              <a:t>Allows you to make your text attractive and easy to read</a:t>
            </a:r>
          </a:p>
          <a:p>
            <a:pPr lvl="1"/>
            <a:r>
              <a:rPr lang="en-US" dirty="0"/>
              <a:t>I</a:t>
            </a:r>
            <a:r>
              <a:rPr lang="en-US" dirty="0" smtClean="0"/>
              <a:t>nvolves </a:t>
            </a:r>
            <a:r>
              <a:rPr lang="en-US" dirty="0"/>
              <a:t>working with fonts and effects, such as bold, italic</a:t>
            </a:r>
            <a:r>
              <a:rPr lang="en-US" dirty="0" smtClean="0"/>
              <a:t>,</a:t>
            </a:r>
            <a:r>
              <a:rPr lang="en-US" dirty="0"/>
              <a:t> and </a:t>
            </a:r>
            <a:r>
              <a:rPr lang="en-US" dirty="0" smtClean="0"/>
              <a:t>underlining</a:t>
            </a:r>
          </a:p>
          <a:p>
            <a:pPr lvl="1"/>
            <a:r>
              <a:rPr lang="en-US" dirty="0" smtClean="0"/>
              <a:t>Includes </a:t>
            </a:r>
            <a:r>
              <a:rPr lang="en-US" dirty="0"/>
              <a:t>the Format Painter, which allows you to copy formats from one section </a:t>
            </a:r>
            <a:r>
              <a:rPr lang="en-US" dirty="0" smtClean="0"/>
              <a:t>of text </a:t>
            </a:r>
            <a:r>
              <a:rPr lang="en-US" dirty="0"/>
              <a:t>to </a:t>
            </a:r>
            <a:r>
              <a:rPr lang="en-US" dirty="0" smtClean="0"/>
              <a:t>another</a:t>
            </a:r>
          </a:p>
          <a:p>
            <a:pPr lvl="1"/>
            <a:r>
              <a:rPr lang="en-US" dirty="0" smtClean="0"/>
              <a:t>Tools </a:t>
            </a:r>
            <a:r>
              <a:rPr lang="en-US" dirty="0"/>
              <a:t>enable you to organize text by aligning it on the page or putting it </a:t>
            </a:r>
            <a:r>
              <a:rPr lang="en-US" dirty="0" smtClean="0"/>
              <a:t>into bulleted </a:t>
            </a:r>
            <a:r>
              <a:rPr lang="en-US" dirty="0"/>
              <a:t>or numbered lists</a:t>
            </a:r>
          </a:p>
          <a:p>
            <a:pPr marL="457200" lvl="1" indent="0">
              <a:buNone/>
            </a:pPr>
            <a:endParaRPr lang="en-US" dirty="0"/>
          </a:p>
          <a:p>
            <a:r>
              <a:rPr lang="en-US" dirty="0" smtClean="0"/>
              <a:t>Citations</a:t>
            </a:r>
          </a:p>
          <a:p>
            <a:pPr lvl="1"/>
            <a:r>
              <a:rPr lang="en-US" dirty="0" smtClean="0"/>
              <a:t>Are important to designate sources you have used to create writing reports or research papers</a:t>
            </a:r>
          </a:p>
          <a:p>
            <a:pPr lvl="1"/>
            <a:r>
              <a:rPr lang="en-US" dirty="0" smtClean="0"/>
              <a:t>Help you cite sources properly, using accepted, professional styles for endnotes, citations, and Works </a:t>
            </a:r>
            <a:r>
              <a:rPr lang="en-US" dirty="0"/>
              <a:t>Cited pages</a:t>
            </a:r>
          </a:p>
          <a:p>
            <a:pPr marL="457200" lvl="1" indent="0">
              <a:buNone/>
            </a:pPr>
            <a:endParaRPr lang="en-US" dirty="0" smtClean="0"/>
          </a:p>
        </p:txBody>
      </p:sp>
      <p:sp>
        <p:nvSpPr>
          <p:cNvPr id="4" name="Date Placeholder 3"/>
          <p:cNvSpPr>
            <a:spLocks noGrp="1"/>
          </p:cNvSpPr>
          <p:nvPr>
            <p:ph type="dt" sz="half" idx="10"/>
          </p:nvPr>
        </p:nvSpPr>
        <p:spPr/>
        <p:txBody>
          <a:bodyPr/>
          <a:lstStyle/>
          <a:p>
            <a:r>
              <a:rPr lang="en-US" dirty="0"/>
              <a:t>© Paradigm Publishing, Inc.</a:t>
            </a:r>
          </a:p>
        </p:txBody>
      </p:sp>
      <p:sp>
        <p:nvSpPr>
          <p:cNvPr id="6" name="Slide Number Placeholder 5"/>
          <p:cNvSpPr>
            <a:spLocks noGrp="1"/>
          </p:cNvSpPr>
          <p:nvPr>
            <p:ph type="sldNum" sz="quarter" idx="12"/>
          </p:nvPr>
        </p:nvSpPr>
        <p:spPr/>
        <p:txBody>
          <a:bodyPr/>
          <a:lstStyle/>
          <a:p>
            <a:fld id="{C1881F87-F1D1-4E82-B161-792A900F0BBC}" type="slidenum">
              <a:rPr lang="en-US" smtClean="0"/>
              <a:pPr/>
              <a:t>5</a:t>
            </a:fld>
            <a:endParaRPr lang="en-US" dirty="0"/>
          </a:p>
        </p:txBody>
      </p:sp>
    </p:spTree>
    <p:extLst>
      <p:ext uri="{BB962C8B-B14F-4D97-AF65-F5344CB8AC3E}">
        <p14:creationId xmlns:p14="http://schemas.microsoft.com/office/powerpoint/2010/main" val="941123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8134"/>
          </a:xfrm>
        </p:spPr>
        <p:txBody>
          <a:bodyPr/>
          <a:lstStyle/>
          <a:p>
            <a:r>
              <a:rPr lang="en-US" dirty="0" smtClean="0"/>
              <a:t>Skill 1: Change Font and Font </a:t>
            </a:r>
            <a:r>
              <a:rPr lang="en-US" dirty="0"/>
              <a:t>S</a:t>
            </a:r>
            <a:r>
              <a:rPr lang="en-US" dirty="0" smtClean="0"/>
              <a:t>ize</a:t>
            </a:r>
            <a:endParaRPr lang="en-US" dirty="0"/>
          </a:p>
        </p:txBody>
      </p:sp>
      <p:sp>
        <p:nvSpPr>
          <p:cNvPr id="3" name="Content Placeholder 2"/>
          <p:cNvSpPr>
            <a:spLocks noGrp="1"/>
          </p:cNvSpPr>
          <p:nvPr>
            <p:ph idx="1"/>
          </p:nvPr>
        </p:nvSpPr>
        <p:spPr>
          <a:xfrm>
            <a:off x="835573" y="1655379"/>
            <a:ext cx="7126014" cy="4525963"/>
          </a:xfrm>
        </p:spPr>
        <p:txBody>
          <a:bodyPr>
            <a:normAutofit fontScale="85000" lnSpcReduction="20000"/>
          </a:bodyPr>
          <a:lstStyle/>
          <a:p>
            <a:r>
              <a:rPr lang="en-US" dirty="0" smtClean="0"/>
              <a:t>To change a font</a:t>
            </a:r>
          </a:p>
          <a:p>
            <a:pPr lvl="1"/>
            <a:r>
              <a:rPr lang="en-US" dirty="0" smtClean="0"/>
              <a:t>Select the text you wish to change.</a:t>
            </a:r>
          </a:p>
          <a:p>
            <a:pPr lvl="1"/>
            <a:r>
              <a:rPr lang="en-US" dirty="0" smtClean="0"/>
              <a:t>In the Font group on the Home tab, click the down-pointing arrow next to the </a:t>
            </a:r>
            <a:r>
              <a:rPr lang="en-US" i="1" dirty="0" smtClean="0"/>
              <a:t>Font </a:t>
            </a:r>
            <a:r>
              <a:rPr lang="en-US" dirty="0" smtClean="0"/>
              <a:t>text box and then click the new font from the </a:t>
            </a:r>
            <a:r>
              <a:rPr lang="en-US" i="1" dirty="0" smtClean="0"/>
              <a:t>All Fonts </a:t>
            </a:r>
            <a:r>
              <a:rPr lang="en-US" dirty="0" smtClean="0"/>
              <a:t>category of the drop-down list.</a:t>
            </a:r>
          </a:p>
          <a:p>
            <a:r>
              <a:rPr lang="en-US" dirty="0" smtClean="0"/>
              <a:t>To change font size </a:t>
            </a:r>
          </a:p>
          <a:p>
            <a:pPr lvl="1"/>
            <a:r>
              <a:rPr lang="en-US" dirty="0"/>
              <a:t>C</a:t>
            </a:r>
            <a:r>
              <a:rPr lang="en-US" dirty="0" smtClean="0"/>
              <a:t>lick </a:t>
            </a:r>
            <a:r>
              <a:rPr lang="en-US" dirty="0"/>
              <a:t>the down-pointing </a:t>
            </a:r>
            <a:r>
              <a:rPr lang="en-US" dirty="0" smtClean="0"/>
              <a:t>arrow next </a:t>
            </a:r>
            <a:r>
              <a:rPr lang="en-US" dirty="0"/>
              <a:t>to the </a:t>
            </a:r>
            <a:r>
              <a:rPr lang="en-US" i="1" dirty="0"/>
              <a:t>Font Size </a:t>
            </a:r>
            <a:r>
              <a:rPr lang="en-US" dirty="0"/>
              <a:t>text box and click </a:t>
            </a:r>
            <a:r>
              <a:rPr lang="en-US" dirty="0" smtClean="0"/>
              <a:t>a</a:t>
            </a:r>
            <a:r>
              <a:rPr lang="en-US" i="1" dirty="0" smtClean="0"/>
              <a:t> </a:t>
            </a:r>
            <a:r>
              <a:rPr lang="en-US" dirty="0" smtClean="0"/>
              <a:t>size</a:t>
            </a:r>
            <a:r>
              <a:rPr lang="en-US" i="1" dirty="0" smtClean="0"/>
              <a:t> </a:t>
            </a:r>
            <a:r>
              <a:rPr lang="en-US" dirty="0"/>
              <a:t>from the drop-down list</a:t>
            </a:r>
            <a:r>
              <a:rPr lang="en-US" dirty="0" smtClean="0"/>
              <a:t>.</a:t>
            </a:r>
          </a:p>
          <a:p>
            <a:pPr lvl="1"/>
            <a:r>
              <a:rPr lang="en-US" dirty="0" smtClean="0"/>
              <a:t>Another way to change Font Size is to click </a:t>
            </a:r>
            <a:r>
              <a:rPr lang="en-US" dirty="0"/>
              <a:t>in </a:t>
            </a:r>
            <a:r>
              <a:rPr lang="en-US" dirty="0" smtClean="0"/>
              <a:t>the </a:t>
            </a:r>
            <a:r>
              <a:rPr lang="en-US" i="1" dirty="0" smtClean="0"/>
              <a:t>Font </a:t>
            </a:r>
            <a:r>
              <a:rPr lang="en-US" i="1" dirty="0"/>
              <a:t>Size </a:t>
            </a:r>
            <a:r>
              <a:rPr lang="en-US" dirty="0"/>
              <a:t>text box and type the number of the </a:t>
            </a:r>
            <a:r>
              <a:rPr lang="en-US" dirty="0" smtClean="0"/>
              <a:t>font size </a:t>
            </a:r>
            <a:r>
              <a:rPr lang="en-US" dirty="0"/>
              <a:t>you </a:t>
            </a:r>
            <a:r>
              <a:rPr lang="en-US" dirty="0" smtClean="0"/>
              <a:t>want.</a:t>
            </a:r>
            <a:endParaRPr lang="en-US" dirty="0"/>
          </a:p>
          <a:p>
            <a:endParaRPr lang="en-US" dirty="0"/>
          </a:p>
          <a:p>
            <a:endParaRPr lang="en-US" dirty="0"/>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6</a:t>
            </a:fld>
            <a:endParaRPr lang="en-US" dirty="0"/>
          </a:p>
        </p:txBody>
      </p:sp>
    </p:spTree>
    <p:extLst>
      <p:ext uri="{BB962C8B-B14F-4D97-AF65-F5344CB8AC3E}">
        <p14:creationId xmlns:p14="http://schemas.microsoft.com/office/powerpoint/2010/main" val="368880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ftp://ftp.emcp.com/GuidelinesOfc2010/ScreenCaptures-andPDFs/M5%20MSWord2010/M5-C2-ScreenCapsandPDFs/WD2-Sk1-Fig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6123"/>
            <a:ext cx="8877300" cy="6479627"/>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2 (Accent Bar) 4"/>
          <p:cNvSpPr/>
          <p:nvPr/>
        </p:nvSpPr>
        <p:spPr>
          <a:xfrm>
            <a:off x="4566666" y="2238714"/>
            <a:ext cx="1560786" cy="536027"/>
          </a:xfrm>
          <a:prstGeom prst="accentCallout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Select text</a:t>
            </a:r>
            <a:endParaRPr lang="en-US" dirty="0"/>
          </a:p>
        </p:txBody>
      </p:sp>
      <p:sp>
        <p:nvSpPr>
          <p:cNvPr id="6" name="Line Callout 2 (Accent Bar) 5"/>
          <p:cNvSpPr/>
          <p:nvPr/>
        </p:nvSpPr>
        <p:spPr>
          <a:xfrm>
            <a:off x="3095139" y="714725"/>
            <a:ext cx="1560786" cy="536027"/>
          </a:xfrm>
          <a:prstGeom prst="accentCallout2">
            <a:avLst>
              <a:gd name="adj1" fmla="val 18750"/>
              <a:gd name="adj2" fmla="val -8333"/>
              <a:gd name="adj3" fmla="val 18750"/>
              <a:gd name="adj4" fmla="val -16667"/>
              <a:gd name="adj5" fmla="val 6618"/>
              <a:gd name="adj6" fmla="val -476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down-pointing arrow</a:t>
            </a:r>
            <a:endParaRPr lang="en-US" dirty="0"/>
          </a:p>
        </p:txBody>
      </p:sp>
      <p:sp>
        <p:nvSpPr>
          <p:cNvPr id="7" name="Line Callout 2 (Accent Bar) 6"/>
          <p:cNvSpPr/>
          <p:nvPr/>
        </p:nvSpPr>
        <p:spPr>
          <a:xfrm>
            <a:off x="2811439" y="1686932"/>
            <a:ext cx="1560786" cy="536027"/>
          </a:xfrm>
          <a:prstGeom prst="accentCallout2">
            <a:avLst>
              <a:gd name="adj1" fmla="val 18750"/>
              <a:gd name="adj2" fmla="val -8333"/>
              <a:gd name="adj3" fmla="val 18750"/>
              <a:gd name="adj4" fmla="val -16667"/>
              <a:gd name="adj5" fmla="val -2206"/>
              <a:gd name="adj6" fmla="val -446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Select size</a:t>
            </a:r>
            <a:endParaRPr lang="en-US" dirty="0"/>
          </a:p>
        </p:txBody>
      </p:sp>
    </p:spTree>
    <p:extLst>
      <p:ext uri="{BB962C8B-B14F-4D97-AF65-F5344CB8AC3E}">
        <p14:creationId xmlns:p14="http://schemas.microsoft.com/office/powerpoint/2010/main" val="103123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28016"/>
            <a:ext cx="8905625" cy="655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3728308" y="5265693"/>
            <a:ext cx="1560786" cy="536027"/>
          </a:xfrm>
          <a:prstGeom prst="accentCallout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Select text</a:t>
            </a:r>
            <a:endParaRPr lang="en-US" dirty="0"/>
          </a:p>
        </p:txBody>
      </p:sp>
      <p:sp>
        <p:nvSpPr>
          <p:cNvPr id="6" name="Line Callout 2 (Accent Bar) 5"/>
          <p:cNvSpPr/>
          <p:nvPr/>
        </p:nvSpPr>
        <p:spPr>
          <a:xfrm>
            <a:off x="3095139" y="714725"/>
            <a:ext cx="1560786" cy="536027"/>
          </a:xfrm>
          <a:prstGeom prst="accentCallout2">
            <a:avLst>
              <a:gd name="adj1" fmla="val 18750"/>
              <a:gd name="adj2" fmla="val -8333"/>
              <a:gd name="adj3" fmla="val 18750"/>
              <a:gd name="adj4" fmla="val -16667"/>
              <a:gd name="adj5" fmla="val 9559"/>
              <a:gd name="adj6" fmla="val -749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down-pointing arrow</a:t>
            </a:r>
            <a:endParaRPr lang="en-US" dirty="0"/>
          </a:p>
        </p:txBody>
      </p:sp>
      <p:sp>
        <p:nvSpPr>
          <p:cNvPr id="7" name="Line Callout 2 (Accent Bar) 6"/>
          <p:cNvSpPr/>
          <p:nvPr/>
        </p:nvSpPr>
        <p:spPr>
          <a:xfrm>
            <a:off x="2811439" y="1686932"/>
            <a:ext cx="1560786" cy="536027"/>
          </a:xfrm>
          <a:prstGeom prst="accentCallout2">
            <a:avLst>
              <a:gd name="adj1" fmla="val 18750"/>
              <a:gd name="adj2" fmla="val -8333"/>
              <a:gd name="adj3" fmla="val 18750"/>
              <a:gd name="adj4" fmla="val -16667"/>
              <a:gd name="adj5" fmla="val -2206"/>
              <a:gd name="adj6" fmla="val -446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Select font</a:t>
            </a:r>
            <a:endParaRPr lang="en-US" dirty="0"/>
          </a:p>
        </p:txBody>
      </p:sp>
    </p:spTree>
    <p:extLst>
      <p:ext uri="{BB962C8B-B14F-4D97-AF65-F5344CB8AC3E}">
        <p14:creationId xmlns:p14="http://schemas.microsoft.com/office/powerpoint/2010/main" val="182329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307"/>
          </a:xfrm>
        </p:spPr>
        <p:txBody>
          <a:bodyPr/>
          <a:lstStyle/>
          <a:p>
            <a:r>
              <a:rPr lang="en-US" dirty="0" smtClean="0"/>
              <a:t>Skill 2: Use Formatting Tools</a:t>
            </a:r>
            <a:endParaRPr lang="en-US" dirty="0"/>
          </a:p>
        </p:txBody>
      </p:sp>
      <p:sp>
        <p:nvSpPr>
          <p:cNvPr id="3" name="Content Placeholder 2"/>
          <p:cNvSpPr>
            <a:spLocks noGrp="1"/>
          </p:cNvSpPr>
          <p:nvPr>
            <p:ph idx="1"/>
          </p:nvPr>
        </p:nvSpPr>
        <p:spPr>
          <a:xfrm>
            <a:off x="457200" y="1805152"/>
            <a:ext cx="8229600" cy="4525963"/>
          </a:xfrm>
        </p:spPr>
        <p:txBody>
          <a:bodyPr/>
          <a:lstStyle/>
          <a:p>
            <a:r>
              <a:rPr lang="en-US" dirty="0" smtClean="0"/>
              <a:t>Select text.</a:t>
            </a:r>
          </a:p>
          <a:p>
            <a:r>
              <a:rPr lang="en-US" dirty="0" smtClean="0"/>
              <a:t>Click the Home tab, then the formatting you wish to apply in the Font group.</a:t>
            </a:r>
          </a:p>
          <a:p>
            <a:r>
              <a:rPr lang="en-US" dirty="0" smtClean="0"/>
              <a:t>Click anywhere in the document to remove the selection.</a:t>
            </a:r>
          </a:p>
        </p:txBody>
      </p:sp>
      <p:sp>
        <p:nvSpPr>
          <p:cNvPr id="4" name="Date Placeholder 3"/>
          <p:cNvSpPr>
            <a:spLocks noGrp="1"/>
          </p:cNvSpPr>
          <p:nvPr>
            <p:ph type="dt" sz="half" idx="10"/>
          </p:nvPr>
        </p:nvSpPr>
        <p:spPr/>
        <p:txBody>
          <a:bodyPr/>
          <a:lstStyle/>
          <a:p>
            <a:endParaRPr lang="en-US" dirty="0" smtClean="0"/>
          </a:p>
          <a:p>
            <a:r>
              <a:rPr lang="en-US" dirty="0" smtClean="0"/>
              <a:t>© </a:t>
            </a:r>
            <a:r>
              <a:rPr lang="en-US" dirty="0"/>
              <a:t>Paradigm Publishing, Inc.</a:t>
            </a:r>
          </a:p>
          <a:p>
            <a:endParaRPr lang="en-US" dirty="0"/>
          </a:p>
        </p:txBody>
      </p:sp>
      <p:sp>
        <p:nvSpPr>
          <p:cNvPr id="6" name="Slide Number Placeholder 5"/>
          <p:cNvSpPr>
            <a:spLocks noGrp="1"/>
          </p:cNvSpPr>
          <p:nvPr>
            <p:ph type="sldNum" sz="quarter" idx="12"/>
          </p:nvPr>
        </p:nvSpPr>
        <p:spPr/>
        <p:txBody>
          <a:bodyPr/>
          <a:lstStyle/>
          <a:p>
            <a:fld id="{C1881F87-F1D1-4E82-B161-792A900F0BBC}" type="slidenum">
              <a:rPr lang="en-US" smtClean="0"/>
              <a:pPr/>
              <a:t>9</a:t>
            </a:fld>
            <a:endParaRPr lang="en-US" dirty="0"/>
          </a:p>
        </p:txBody>
      </p:sp>
    </p:spTree>
    <p:extLst>
      <p:ext uri="{BB962C8B-B14F-4D97-AF65-F5344CB8AC3E}">
        <p14:creationId xmlns:p14="http://schemas.microsoft.com/office/powerpoint/2010/main" val="270277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4953</Words>
  <Application>Microsoft Office PowerPoint</Application>
  <PresentationFormat>On-screen Show (4:3)</PresentationFormat>
  <Paragraphs>420</Paragraphs>
  <Slides>46</Slides>
  <Notes>46</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2_Office Theme</vt:lpstr>
      <vt:lpstr>Microsoft Word 2010</vt:lpstr>
      <vt:lpstr>Formatting Documents</vt:lpstr>
      <vt:lpstr>Skills You Learn</vt:lpstr>
      <vt:lpstr>Skills You Learn</vt:lpstr>
      <vt:lpstr>Chapter 2: Formatting Documents</vt:lpstr>
      <vt:lpstr>Skill 1: Change Font and Font Size</vt:lpstr>
      <vt:lpstr>PowerPoint Presentation</vt:lpstr>
      <vt:lpstr>PowerPoint Presentation</vt:lpstr>
      <vt:lpstr>Skill 2: Use Formatting Tools</vt:lpstr>
      <vt:lpstr>PowerPoint Presentation</vt:lpstr>
      <vt:lpstr>PowerPoint Presentation</vt:lpstr>
      <vt:lpstr>Skill 3: Apply Styles</vt:lpstr>
      <vt:lpstr>PowerPoint Presentation</vt:lpstr>
      <vt:lpstr>PowerPoint Presentation</vt:lpstr>
      <vt:lpstr>PowerPoint Presentation</vt:lpstr>
      <vt:lpstr>Skill 4: Align Text</vt:lpstr>
      <vt:lpstr>PowerPoint Presentation</vt:lpstr>
      <vt:lpstr>PowerPoint Presentation</vt:lpstr>
      <vt:lpstr>Skill 5: Format Paragraph and Line Spacing</vt:lpstr>
      <vt:lpstr>PowerPoint Presentation</vt:lpstr>
      <vt:lpstr>PowerPoint Presentation</vt:lpstr>
      <vt:lpstr>PowerPoint Presentation</vt:lpstr>
      <vt:lpstr>Skill 6: Create Bulleted or Numbered Lists</vt:lpstr>
      <vt:lpstr>PowerPoint Presentation</vt:lpstr>
      <vt:lpstr>PowerPoint Presentation</vt:lpstr>
      <vt:lpstr>Skill 6: Apply a Custom Bullet Style</vt:lpstr>
      <vt:lpstr>PowerPoint Presentation</vt:lpstr>
      <vt:lpstr>PowerPoint Presentation</vt:lpstr>
      <vt:lpstr>Skill 7: Copying Formatting with Format Painter</vt:lpstr>
      <vt:lpstr>PowerPoint Presentation</vt:lpstr>
      <vt:lpstr>PowerPoint Presentation</vt:lpstr>
      <vt:lpstr>Skill 8: Insert a Footnote</vt:lpstr>
      <vt:lpstr>PowerPoint Presentation</vt:lpstr>
      <vt:lpstr>PowerPoint Presentation</vt:lpstr>
      <vt:lpstr>Skill 9: Insert Citations Using Professional Styles </vt:lpstr>
      <vt:lpstr>PowerPoint Presentation</vt:lpstr>
      <vt:lpstr>PowerPoint Presentation</vt:lpstr>
      <vt:lpstr>Skill 10:  Create a Works Cited Page</vt:lpstr>
      <vt:lpstr>PowerPoint Presentation</vt:lpstr>
      <vt:lpstr>PowerPoint Presentation</vt:lpstr>
      <vt:lpstr>Skill 11:  Format Text in Columns</vt:lpstr>
      <vt:lpstr>PowerPoint Presentation</vt:lpstr>
      <vt:lpstr>PowerPoint Presentation</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125</cp:revision>
  <cp:lastPrinted>2010-11-04T13:58:23Z</cp:lastPrinted>
  <dcterms:created xsi:type="dcterms:W3CDTF">2010-10-15T16:57:22Z</dcterms:created>
  <dcterms:modified xsi:type="dcterms:W3CDTF">2011-01-24T16:24:41Z</dcterms:modified>
</cp:coreProperties>
</file>