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9"/>
  </p:notesMasterIdLst>
  <p:handoutMasterIdLst>
    <p:handoutMasterId r:id="rId40"/>
  </p:handoutMasterIdLst>
  <p:sldIdLst>
    <p:sldId id="273" r:id="rId4"/>
    <p:sldId id="295" r:id="rId5"/>
    <p:sldId id="261" r:id="rId6"/>
    <p:sldId id="262" r:id="rId7"/>
    <p:sldId id="268" r:id="rId8"/>
    <p:sldId id="267" r:id="rId9"/>
    <p:sldId id="285" r:id="rId10"/>
    <p:sldId id="297" r:id="rId11"/>
    <p:sldId id="270" r:id="rId12"/>
    <p:sldId id="286" r:id="rId13"/>
    <p:sldId id="298" r:id="rId14"/>
    <p:sldId id="309" r:id="rId15"/>
    <p:sldId id="272" r:id="rId16"/>
    <p:sldId id="287" r:id="rId17"/>
    <p:sldId id="299" r:id="rId18"/>
    <p:sldId id="275" r:id="rId19"/>
    <p:sldId id="300" r:id="rId20"/>
    <p:sldId id="301" r:id="rId21"/>
    <p:sldId id="277" r:id="rId22"/>
    <p:sldId id="289" r:id="rId23"/>
    <p:sldId id="302" r:id="rId24"/>
    <p:sldId id="291" r:id="rId25"/>
    <p:sldId id="290" r:id="rId26"/>
    <p:sldId id="303" r:id="rId27"/>
    <p:sldId id="279" r:id="rId28"/>
    <p:sldId id="292" r:id="rId29"/>
    <p:sldId id="304" r:id="rId30"/>
    <p:sldId id="281" r:id="rId31"/>
    <p:sldId id="293" r:id="rId32"/>
    <p:sldId id="305" r:id="rId33"/>
    <p:sldId id="283" r:id="rId34"/>
    <p:sldId id="294" r:id="rId35"/>
    <p:sldId id="306" r:id="rId36"/>
    <p:sldId id="308" r:id="rId37"/>
    <p:sldId id="307" r:id="rId3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CP" initials="EMCP" lastIdx="12" clrIdx="0"/>
  <p:cmAuthor id="1" name="Nancy Muir" initials="N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2" autoAdjust="0"/>
  </p:normalViewPr>
  <p:slideViewPr>
    <p:cSldViewPr snapToGrid="0" snapToObjects="1">
      <p:cViewPr>
        <p:scale>
          <a:sx n="60" d="100"/>
          <a:sy n="60" d="100"/>
        </p:scale>
        <p:origin x="-802" y="-11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D86E48B-305D-4D2F-AC17-2681B2779367}" type="datetimeFigureOut">
              <a:rPr lang="en-US" smtClean="0"/>
              <a:pPr/>
              <a:t>1/24/2011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647CE8-91B7-488D-A132-EFF4AA9427CE}" type="slidenum">
              <a:rPr lang="en-US" smtClean="0"/>
              <a:pPr/>
              <a:t>‹#›</a:t>
            </a:fld>
            <a:endParaRPr lang="en-US"/>
          </a:p>
        </p:txBody>
      </p:sp>
    </p:spTree>
    <p:extLst>
      <p:ext uri="{BB962C8B-B14F-4D97-AF65-F5344CB8AC3E}">
        <p14:creationId xmlns:p14="http://schemas.microsoft.com/office/powerpoint/2010/main" val="218073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911C5F1-ED46-4F38-8291-709925C31C43}" type="datetimeFigureOut">
              <a:rPr lang="en-US" smtClean="0"/>
              <a:pPr/>
              <a:t>1/24/2011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A91FD1F-72DF-4B8E-AE3B-AF1198490249}" type="slidenum">
              <a:rPr lang="en-US" smtClean="0"/>
              <a:pPr/>
              <a:t>‹#›</a:t>
            </a:fld>
            <a:endParaRPr lang="en-US" dirty="0"/>
          </a:p>
        </p:txBody>
      </p:sp>
    </p:spTree>
    <p:extLst>
      <p:ext uri="{BB962C8B-B14F-4D97-AF65-F5344CB8AC3E}">
        <p14:creationId xmlns:p14="http://schemas.microsoft.com/office/powerpoint/2010/main" val="146293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a:t>
            </a:r>
            <a:r>
              <a:rPr lang="en-US" baseline="0" dirty="0" smtClean="0"/>
              <a:t> 5, you learn about Microsoft Word 2010. Chapter 1 covers creating documents including entering and editing text. Chapter 2 deals with formatting tools that help improve the look of your documents. In Chapter 3, you work with tables to help organize information and objects to add visual appeal. Finally, Chapter 4 covers features for reviewing and finalizing your document and print or publishing it online.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a:t>
            </a:fld>
            <a:endParaRPr lang="en-US" dirty="0"/>
          </a:p>
        </p:txBody>
      </p:sp>
    </p:spTree>
    <p:extLst>
      <p:ext uri="{BB962C8B-B14F-4D97-AF65-F5344CB8AC3E}">
        <p14:creationId xmlns:p14="http://schemas.microsoft.com/office/powerpoint/2010/main" val="354273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a:t>
            </a:r>
            <a:r>
              <a:rPr lang="en-US" baseline="0" dirty="0" smtClean="0"/>
              <a:t> text i</a:t>
            </a:r>
            <a:r>
              <a:rPr lang="en-US" dirty="0" smtClean="0"/>
              <a:t>n</a:t>
            </a:r>
            <a:r>
              <a:rPr lang="en-US" baseline="0" dirty="0" smtClean="0"/>
              <a:t> t</a:t>
            </a:r>
            <a:r>
              <a:rPr lang="en-US" dirty="0" smtClean="0"/>
              <a:t>his fundraising letter (</a:t>
            </a:r>
            <a:r>
              <a:rPr lang="en-US" b="1" dirty="0" smtClean="0"/>
              <a:t>WD1-Sk5-LongFundraisingLtr.docx</a:t>
            </a:r>
            <a:r>
              <a:rPr lang="en-US" dirty="0" smtClean="0"/>
              <a:t>)</a:t>
            </a:r>
            <a:r>
              <a:rPr lang="en-US" baseline="0" dirty="0" smtClean="0"/>
              <a:t> can be cut or copied using the buttons in the Clipboard group on the Home tab. After cutting or copying, you can place the insertion point where you want to place the text in the document by clicking there, and then use the Paste button to paste the text.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10</a:t>
            </a:fld>
            <a:endParaRPr lang="en-US" dirty="0"/>
          </a:p>
        </p:txBody>
      </p:sp>
    </p:spTree>
    <p:extLst>
      <p:ext uri="{BB962C8B-B14F-4D97-AF65-F5344CB8AC3E}">
        <p14:creationId xmlns:p14="http://schemas.microsoft.com/office/powerpoint/2010/main" val="61090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cut or copy text, it is placed on the Windows Clipboard, a holding area for cut or copied text or objects such as pictures. You can click in any document and use the paste function to place an item on the Clipboard immediately after cutting or copying it. You can paste that item as many times as you want, until you cut or copy another item to the Clipboard.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want to paste an item you copied to the Clipboard earlier, you can click the dialog box launcher in the Clipboard group of tools on Word’s Home tab to display the Clipboard pane. Note that the Clipboard is cleared when you save your document and exit Word.</a:t>
            </a:r>
            <a:endParaRPr lang="en-US" baseline="0"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11</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12</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Spell Check feature can help you to catch typos or other spelling-based mistakes.  Knowing how to use this important tool ensures that your documents are correct and polished to create the best impression. Spell Check also checks common grammar mistakes. You can choose to make the suggested corrections or ignore them.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Remember that Spell Check isn’t foolproof. It will not flag mistakes with sound-alike words, such as using the word </a:t>
            </a:r>
            <a:r>
              <a:rPr lang="en-US" sz="1200" b="0" i="1" u="none" strike="noStrike" kern="1200" baseline="0" dirty="0" smtClean="0">
                <a:solidFill>
                  <a:schemeClr val="tx1"/>
                </a:solidFill>
                <a:latin typeface="+mn-lt"/>
                <a:ea typeface="+mn-ea"/>
                <a:cs typeface="+mn-cs"/>
              </a:rPr>
              <a:t>fair </a:t>
            </a:r>
            <a:r>
              <a:rPr lang="en-US" sz="1200" b="0" i="0" u="none" strike="noStrike" kern="1200" baseline="0" dirty="0" smtClean="0">
                <a:solidFill>
                  <a:schemeClr val="tx1"/>
                </a:solidFill>
                <a:latin typeface="+mn-lt"/>
                <a:ea typeface="+mn-ea"/>
                <a:cs typeface="+mn-cs"/>
              </a:rPr>
              <a:t>when you mean </a:t>
            </a:r>
            <a:r>
              <a:rPr lang="en-US" sz="1200" b="0" i="1" u="none" strike="noStrike" kern="1200" baseline="0" dirty="0" smtClean="0">
                <a:solidFill>
                  <a:schemeClr val="tx1"/>
                </a:solidFill>
                <a:latin typeface="+mn-lt"/>
                <a:ea typeface="+mn-ea"/>
                <a:cs typeface="+mn-cs"/>
              </a:rPr>
              <a:t>fare</a:t>
            </a:r>
            <a:r>
              <a:rPr lang="en-US" sz="1200" b="0" i="0" u="none" strike="noStrike" kern="1200" baseline="0" dirty="0" smtClean="0">
                <a:solidFill>
                  <a:schemeClr val="tx1"/>
                </a:solidFill>
                <a:latin typeface="+mn-lt"/>
                <a:ea typeface="+mn-ea"/>
                <a:cs typeface="+mn-cs"/>
              </a:rPr>
              <a:t>, so you should also proofread your document carefully after you run Spell Check.</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When running a spelling check, it’s important to understand the difference between Ignore Once and Ignore All. If you use a term, such as a person’s name, several times in a document, choose Ignore All. If there is only one instance of a misspelling or misuse—say you are quoting someone who said </a:t>
            </a:r>
            <a:r>
              <a:rPr lang="en-US" sz="1200" b="0" i="1" u="none" strike="noStrike" kern="1200" baseline="0" dirty="0" smtClean="0">
                <a:solidFill>
                  <a:schemeClr val="tx1"/>
                </a:solidFill>
                <a:latin typeface="+mn-lt"/>
                <a:ea typeface="+mn-ea"/>
                <a:cs typeface="+mn-cs"/>
              </a:rPr>
              <a:t>ain’t</a:t>
            </a:r>
            <a:r>
              <a:rPr lang="en-US" sz="1200" b="0" i="0" u="none" strike="noStrike" kern="1200" baseline="0" dirty="0" smtClean="0">
                <a:solidFill>
                  <a:schemeClr val="tx1"/>
                </a:solidFill>
                <a:latin typeface="+mn-lt"/>
                <a:ea typeface="+mn-ea"/>
                <a:cs typeface="+mn-cs"/>
              </a:rPr>
              <a:t>, but you do not want that word anywhere else in your document—choose Ignore Once. The difference between Change and Change All is similar to that between Ignore Once and Ignore All.</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13</a:t>
            </a:fld>
            <a:endParaRPr lang="en-US" dirty="0"/>
          </a:p>
        </p:txBody>
      </p:sp>
    </p:spTree>
    <p:extLst>
      <p:ext uri="{BB962C8B-B14F-4D97-AF65-F5344CB8AC3E}">
        <p14:creationId xmlns:p14="http://schemas.microsoft.com/office/powerpoint/2010/main" val="81068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his fundraising letter (</a:t>
            </a:r>
            <a:r>
              <a:rPr lang="en-US" b="1" dirty="0" smtClean="0"/>
              <a:t>WD1-Sk5-LongFundraisingLtr.docx</a:t>
            </a:r>
            <a:r>
              <a:rPr lang="en-US" dirty="0" smtClean="0"/>
              <a:t>),</a:t>
            </a:r>
            <a:r>
              <a:rPr lang="en-US" baseline="0" dirty="0" smtClean="0"/>
              <a:t> the Spell Check reveals a possible error in a street name. It provides a suggested spelling. You can choose to change an item using the Change or Change All buttons. In this case, however, the street name is spelled correctly, so you can choose to ignore it using the Ignore or Ignore All button.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14</a:t>
            </a:fld>
            <a:endParaRPr lang="en-US" dirty="0"/>
          </a:p>
        </p:txBody>
      </p:sp>
    </p:spTree>
    <p:extLst>
      <p:ext uri="{BB962C8B-B14F-4D97-AF65-F5344CB8AC3E}">
        <p14:creationId xmlns:p14="http://schemas.microsoft.com/office/powerpoint/2010/main" val="80235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performing a spell check, you may encounter a word that you know to be correct, but that keeps getting flagged by Word because it is not in the built-in dictionary. In that situation, you will save yourself the time spent checking the word over and over again in each spell check by adding it to your dictionary. For example, let’s say your family name is Steele. While performing a spell check, Word may flag this as a misspelling of “steel”. Simply click the Add to Dictionary button when the word is challenged and you will never have to verify it again.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15</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begin a document in a blank document and then apply formatting and add graphical elements to make it look more appealing. However, a handy shortcut to achieve a more professional-looking document is to open a document based on a pre-designed template. Several such templates come built into Office 2010.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template includes text formatting such as a specific font, font formatting such as bold, and font size, as well as graphical elements. Choose a template that provides a look that matches your organization’s style or the tone of your content.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Explore the templates available with each Office application to discover the possibilities!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16</a:t>
            </a:fld>
            <a:endParaRPr lang="en-US" dirty="0"/>
          </a:p>
        </p:txBody>
      </p:sp>
    </p:spTree>
    <p:extLst>
      <p:ext uri="{BB962C8B-B14F-4D97-AF65-F5344CB8AC3E}">
        <p14:creationId xmlns:p14="http://schemas.microsoft.com/office/powerpoint/2010/main" val="403477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find templates by clicking the New tab in the File menu. When you choose a category of template, such as those in the sample Templates folder, the individual templates are displayed as thumbnails, along with a larger</a:t>
            </a:r>
            <a:r>
              <a:rPr lang="en-US" baseline="0" dirty="0" smtClean="0"/>
              <a:t> preview on the right side of the window.</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17</a:t>
            </a:fld>
            <a:endParaRPr lang="en-US" dirty="0"/>
          </a:p>
        </p:txBody>
      </p:sp>
    </p:spTree>
    <p:extLst>
      <p:ext uri="{BB962C8B-B14F-4D97-AF65-F5344CB8AC3E}">
        <p14:creationId xmlns:p14="http://schemas.microsoft.com/office/powerpoint/2010/main" val="115733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have created a document that you consider a good starting point for other documents of the same type, why not create your own template? You can do so by saving your original file using </a:t>
            </a:r>
            <a:r>
              <a:rPr lang="en-US" sz="1200" b="0" i="1" u="none" strike="noStrike" kern="1200" baseline="0" dirty="0" smtClean="0">
                <a:solidFill>
                  <a:schemeClr val="tx1"/>
                </a:solidFill>
                <a:latin typeface="+mn-lt"/>
                <a:ea typeface="+mn-ea"/>
                <a:cs typeface="+mn-cs"/>
              </a:rPr>
              <a:t>Word Template </a:t>
            </a:r>
            <a:r>
              <a:rPr lang="en-US" sz="1200" b="0" i="0" u="none" strike="noStrike" kern="1200" baseline="0" dirty="0" smtClean="0">
                <a:solidFill>
                  <a:schemeClr val="tx1"/>
                </a:solidFill>
                <a:latin typeface="+mn-lt"/>
                <a:ea typeface="+mn-ea"/>
                <a:cs typeface="+mn-cs"/>
              </a:rPr>
              <a:t>as the </a:t>
            </a:r>
            <a:r>
              <a:rPr lang="en-US" sz="1200" b="0" i="1" u="none" strike="noStrike" kern="1200" baseline="0" dirty="0" smtClean="0">
                <a:solidFill>
                  <a:schemeClr val="tx1"/>
                </a:solidFill>
                <a:latin typeface="+mn-lt"/>
                <a:ea typeface="+mn-ea"/>
                <a:cs typeface="+mn-cs"/>
              </a:rPr>
              <a:t>Save as Type </a:t>
            </a:r>
            <a:r>
              <a:rPr lang="en-US" sz="1200" b="0" i="0" u="none" strike="noStrike" kern="1200" baseline="0" dirty="0" smtClean="0">
                <a:solidFill>
                  <a:schemeClr val="tx1"/>
                </a:solidFill>
                <a:latin typeface="+mn-lt"/>
                <a:ea typeface="+mn-ea"/>
                <a:cs typeface="+mn-cs"/>
              </a:rPr>
              <a:t>option in the Save As dialog box. Then, when starting a new document, click File, New, and choose the </a:t>
            </a:r>
            <a:r>
              <a:rPr lang="en-US" sz="1200" b="0" i="1" u="none" strike="noStrike" kern="1200" baseline="0" dirty="0" smtClean="0">
                <a:solidFill>
                  <a:schemeClr val="tx1"/>
                </a:solidFill>
                <a:latin typeface="+mn-lt"/>
                <a:ea typeface="+mn-ea"/>
                <a:cs typeface="+mn-cs"/>
              </a:rPr>
              <a:t>New from Existing </a:t>
            </a:r>
            <a:r>
              <a:rPr lang="en-US" sz="1200" b="0" i="0" u="none" strike="noStrike" kern="1200" baseline="0" dirty="0" smtClean="0">
                <a:solidFill>
                  <a:schemeClr val="tx1"/>
                </a:solidFill>
                <a:latin typeface="+mn-lt"/>
                <a:ea typeface="+mn-ea"/>
                <a:cs typeface="+mn-cs"/>
              </a:rPr>
              <a:t>option. Locate your template file and click Create. </a:t>
            </a:r>
            <a:r>
              <a:rPr lang="en-US" sz="1200" kern="1200" dirty="0" smtClean="0">
                <a:solidFill>
                  <a:schemeClr val="tx1"/>
                </a:solidFill>
                <a:latin typeface="+mn-lt"/>
                <a:ea typeface="+mn-ea"/>
                <a:cs typeface="+mn-cs"/>
              </a:rPr>
              <a:t>A new file opens, based on the template layout, ready for your changes.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file can be saved in the same manner as any other Word document that was created from scratch. </a:t>
            </a:r>
            <a:r>
              <a:rPr lang="en-US" sz="1200" b="0" i="0" u="none" strike="noStrike" kern="1200" baseline="0" dirty="0" smtClean="0">
                <a:solidFill>
                  <a:schemeClr val="tx1"/>
                </a:solidFill>
                <a:latin typeface="+mn-lt"/>
                <a:ea typeface="+mn-ea"/>
                <a:cs typeface="+mn-cs"/>
              </a:rPr>
              <a:t>Using this method, you can reuse the text, formatting, and graphics that you applied to the first file. You will also save time and add consistency to your documents.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18</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certain situations, you will want to indent a block of text in a document. For example, according to standard </a:t>
            </a:r>
            <a:r>
              <a:rPr lang="fr-FR" sz="1200" b="0" i="0" u="none" strike="noStrike" kern="1200" baseline="0" dirty="0" smtClean="0">
                <a:solidFill>
                  <a:schemeClr val="tx1"/>
                </a:solidFill>
                <a:latin typeface="+mn-lt"/>
                <a:ea typeface="+mn-ea"/>
                <a:cs typeface="+mn-cs"/>
              </a:rPr>
              <a:t>document format, a long quote </a:t>
            </a:r>
            <a:r>
              <a:rPr lang="en-US" sz="1200" b="0" i="0" u="none" strike="noStrike" kern="1200" baseline="0" dirty="0" smtClean="0">
                <a:solidFill>
                  <a:schemeClr val="tx1"/>
                </a:solidFill>
                <a:latin typeface="+mn-lt"/>
                <a:ea typeface="+mn-ea"/>
                <a:cs typeface="+mn-cs"/>
              </a:rPr>
              <a:t>should always be indented. Or you might want to set off a block of text, such as a price list on an order form, to call attention to it. You can use the Ruler in Word to indent text, set margins (which is discussed in Skill 6), and set tabs.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Ruler helps you to see how items on your page line up. You can also display gridlines on your page, which is like graph paper applied to your document. Gridlines be used to help you align objects or text on the page. To display gridlines, click the View tab and then click the </a:t>
            </a:r>
            <a:r>
              <a:rPr lang="en-US" sz="1200" b="0" i="1" u="none" strike="noStrike" kern="1200" baseline="0" dirty="0" smtClean="0">
                <a:solidFill>
                  <a:schemeClr val="tx1"/>
                </a:solidFill>
                <a:latin typeface="+mn-lt"/>
                <a:ea typeface="+mn-ea"/>
                <a:cs typeface="+mn-cs"/>
              </a:rPr>
              <a:t>Gridlines </a:t>
            </a:r>
            <a:r>
              <a:rPr lang="en-US" sz="1200" b="0" i="0" u="none" strike="noStrike" kern="1200" baseline="0" dirty="0" smtClean="0">
                <a:solidFill>
                  <a:schemeClr val="tx1"/>
                </a:solidFill>
                <a:latin typeface="+mn-lt"/>
                <a:ea typeface="+mn-ea"/>
                <a:cs typeface="+mn-cs"/>
              </a:rPr>
              <a:t>check box to insert a check mark.</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19</a:t>
            </a:fld>
            <a:endParaRPr lang="en-US" dirty="0"/>
          </a:p>
        </p:txBody>
      </p:sp>
    </p:spTree>
    <p:extLst>
      <p:ext uri="{BB962C8B-B14F-4D97-AF65-F5344CB8AC3E}">
        <p14:creationId xmlns:p14="http://schemas.microsoft.com/office/powerpoint/2010/main" val="32738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Word, you can create a variety of documents, such as business letters, reports, and recipe cards. You can also use pre-designed templates to create visually appealing versions of documents such as agendas, brochures, expense reports, and flyers.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Whatever type of document you create, take the time to plan the message to help ensure clear and effective communication. Planning involves deciding on a purpose, identifying your audience, selecting the topic, and choosing a format. Your purpose, or reason for writing, might be to make a point, to inform, to convince others to believe as you do, or to entertain.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“Audience” is the person or group of people you expect to read what you write. The more you know about your audience, the better you can target your message.</a:t>
            </a:r>
          </a:p>
          <a:p>
            <a:endParaRPr lang="en-US" dirty="0" smtClean="0"/>
          </a:p>
          <a:p>
            <a:r>
              <a:rPr lang="en-US" sz="1200" b="0" i="0" u="none" strike="noStrike" kern="1200" baseline="0" dirty="0" smtClean="0">
                <a:solidFill>
                  <a:schemeClr val="tx1"/>
                </a:solidFill>
                <a:latin typeface="+mn-lt"/>
                <a:ea typeface="+mn-ea"/>
                <a:cs typeface="+mn-cs"/>
              </a:rPr>
              <a:t>Often, the type of document you are creating and the features available in Word help shape your decisions about how much to write and how to present it. For example, if you were writing a memo to a group of museum volunteers about an exhibit work schedule, you would want to keep the memo short and visually attractive while making sure the information can be read quickly and easily.  </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2</a:t>
            </a:fld>
            <a:endParaRPr lang="en-US" dirty="0"/>
          </a:p>
        </p:txBody>
      </p:sp>
    </p:spTree>
    <p:extLst>
      <p:ext uri="{BB962C8B-B14F-4D97-AF65-F5344CB8AC3E}">
        <p14:creationId xmlns:p14="http://schemas.microsoft.com/office/powerpoint/2010/main" val="170197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letter (</a:t>
            </a:r>
            <a:r>
              <a:rPr lang="en-US" b="1" dirty="0" smtClean="0"/>
              <a:t>Wd1-Sk8-FinalFundraisingLtr.docx</a:t>
            </a:r>
            <a:r>
              <a:rPr lang="en-US" dirty="0" smtClean="0"/>
              <a:t>), you can indent a long quote by first selecting</a:t>
            </a:r>
            <a:r>
              <a:rPr lang="en-US" baseline="0" dirty="0" smtClean="0"/>
              <a:t> the text and then using the Left indicator to indent it. To display the ruler, you use the </a:t>
            </a:r>
            <a:r>
              <a:rPr lang="en-US" i="1" baseline="0" dirty="0" smtClean="0"/>
              <a:t>Ruler</a:t>
            </a:r>
            <a:r>
              <a:rPr lang="en-US" baseline="0" dirty="0" smtClean="0"/>
              <a:t> check box on the View tab.</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20</a:t>
            </a:fld>
            <a:endParaRPr lang="en-US" dirty="0"/>
          </a:p>
        </p:txBody>
      </p:sp>
    </p:spTree>
    <p:extLst>
      <p:ext uri="{BB962C8B-B14F-4D97-AF65-F5344CB8AC3E}">
        <p14:creationId xmlns:p14="http://schemas.microsoft.com/office/powerpoint/2010/main" val="410203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letter example used in this chapter, you use a block style, which does not require the first word of each paragraph to be indented. Other document formats may require you to indent the first word in each paragraph. To do so, open the Paragraph dialog box by clicking the dialog launcher button in the Paragraph group on the Home tab. Adjust the  measurement for the left indentation, choose </a:t>
            </a:r>
            <a:r>
              <a:rPr lang="en-US" sz="1200" b="0" i="1" u="none" strike="noStrike" kern="1200" baseline="0" dirty="0" smtClean="0">
                <a:solidFill>
                  <a:schemeClr val="tx1"/>
                </a:solidFill>
                <a:latin typeface="+mn-lt"/>
                <a:ea typeface="+mn-ea"/>
                <a:cs typeface="+mn-cs"/>
              </a:rPr>
              <a:t>First Line </a:t>
            </a:r>
            <a:r>
              <a:rPr lang="en-US" sz="1200" b="0" i="0" u="none" strike="noStrike" kern="1200" baseline="0" dirty="0" smtClean="0">
                <a:solidFill>
                  <a:schemeClr val="tx1"/>
                </a:solidFill>
                <a:latin typeface="+mn-lt"/>
                <a:ea typeface="+mn-ea"/>
                <a:cs typeface="+mn-cs"/>
              </a:rPr>
              <a:t>from the </a:t>
            </a:r>
            <a:r>
              <a:rPr lang="en-US" sz="1200" b="0" i="1" u="none" strike="noStrike" kern="1200" baseline="0" dirty="0" smtClean="0">
                <a:solidFill>
                  <a:schemeClr val="tx1"/>
                </a:solidFill>
                <a:latin typeface="+mn-lt"/>
                <a:ea typeface="+mn-ea"/>
                <a:cs typeface="+mn-cs"/>
              </a:rPr>
              <a:t>Special </a:t>
            </a:r>
            <a:r>
              <a:rPr lang="en-US" sz="1200" b="0" i="0" u="none" strike="noStrike" kern="1200" baseline="0" dirty="0" smtClean="0">
                <a:solidFill>
                  <a:schemeClr val="tx1"/>
                </a:solidFill>
                <a:latin typeface="+mn-lt"/>
                <a:ea typeface="+mn-ea"/>
                <a:cs typeface="+mn-cs"/>
              </a:rPr>
              <a:t>drop-down list, and then click OK to save the changes. Note that you can also adjust indentation from the right side of the page by using a right indentation setting.</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21</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Tabs allow you to align text using a specific spot on the Ruler. Tabs are set by default at every half inch, but you can set additional tabs and set new tabs to replace preset tabs. The four kinds of tabs people use most often are: left, right, center, and decimal. Left, right, and center tabs place the left edge, right edge, or center of the text you enter at the tab location. Decimal tab is used for columns of numbers and it places the decimal point at the specified tab location, thereby lining up those numbers vertically.</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22</a:t>
            </a:fld>
            <a:endParaRPr lang="en-US" dirty="0"/>
          </a:p>
        </p:txBody>
      </p:sp>
    </p:spTree>
    <p:extLst>
      <p:ext uri="{BB962C8B-B14F-4D97-AF65-F5344CB8AC3E}">
        <p14:creationId xmlns:p14="http://schemas.microsoft.com/office/powerpoint/2010/main" val="410917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his letter (</a:t>
            </a:r>
            <a:r>
              <a:rPr lang="en-US" b="1" dirty="0" smtClean="0"/>
              <a:t>WD1-Sk8-FinalFundraisingLtr.docx</a:t>
            </a:r>
            <a:r>
              <a:rPr lang="en-US" dirty="0" smtClean="0"/>
              <a:t>),</a:t>
            </a:r>
            <a:r>
              <a:rPr lang="en-US" baseline="0" dirty="0" smtClean="0"/>
              <a:t> tabs help create a mini-table, including a column that uses a decimal tab to line up currency amounts correctly. First select the type of tab you want to insert, and then click on the Ruler to set the tab at the right spot.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23</a:t>
            </a:fld>
            <a:endParaRPr lang="en-US" dirty="0"/>
          </a:p>
        </p:txBody>
      </p:sp>
    </p:spTree>
    <p:extLst>
      <p:ext uri="{BB962C8B-B14F-4D97-AF65-F5344CB8AC3E}">
        <p14:creationId xmlns:p14="http://schemas.microsoft.com/office/powerpoint/2010/main" val="385402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have already typed a list using existing tabs and decide you would like to change those tabs—for example, because your columns of text seem too close together to be easily read—you can. Select all the text whose tab settings you wish to change. To move the tab, drag the tab symbol to the new location on the Ruler. To remove a tab, drag the tab marker off the Ruler. To insert a new tab for the selected text, click on the Ruler where you want it to appear.</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24</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Margins are the areas of white space that surround the text on your page. The four margins in any document are: top, bottom, left, and right.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preset margins for Word documents work in most cases, but you might choose to use narrower margins to fit more text on a page or use a wider top margin to accommodate a pre-printed corporate heading on stationery, for example. Preset margin settings are available, and you can easily apply them to any document. Use the Page Layout tab and the Margins button to select a preset margin option.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25</a:t>
            </a:fld>
            <a:endParaRPr lang="en-US" dirty="0"/>
          </a:p>
        </p:txBody>
      </p:sp>
    </p:spTree>
    <p:extLst>
      <p:ext uri="{BB962C8B-B14F-4D97-AF65-F5344CB8AC3E}">
        <p14:creationId xmlns:p14="http://schemas.microsoft.com/office/powerpoint/2010/main" val="199266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a:t>
            </a:r>
            <a:r>
              <a:rPr lang="en-US" dirty="0" smtClean="0"/>
              <a:t>his fundraising letter (</a:t>
            </a:r>
            <a:r>
              <a:rPr lang="en-US" b="1" dirty="0" smtClean="0"/>
              <a:t>WD1-Sk8-FinalFundraisingLtr.docx</a:t>
            </a:r>
            <a:r>
              <a:rPr lang="en-US" dirty="0" smtClean="0"/>
              <a:t>),</a:t>
            </a:r>
            <a:r>
              <a:rPr lang="en-US" baseline="0" dirty="0" smtClean="0"/>
              <a:t> </a:t>
            </a:r>
            <a:r>
              <a:rPr lang="en-US" sz="1200" b="0" i="0" u="none" strike="noStrike" kern="1200" baseline="0" dirty="0" smtClean="0">
                <a:solidFill>
                  <a:schemeClr val="tx1"/>
                </a:solidFill>
                <a:latin typeface="+mn-lt"/>
                <a:ea typeface="+mn-ea"/>
                <a:cs typeface="+mn-cs"/>
              </a:rPr>
              <a:t>you use the Page Layout tab and the Margins button to select a preset margin option.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also adjust the top, bottom, and side margins in your document by using the vertical or horizontal ruler. Hover your mouse over the area of the Ruler where the dark gray and light gray areas meet, until the margin label appears. Drag to the right or left to adjust the margin size on the Ruler across the top of the page. Drag up or down to adjust margins on the Ruler along the left side of the page.</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26</a:t>
            </a:fld>
            <a:endParaRPr lang="en-US" dirty="0"/>
          </a:p>
        </p:txBody>
      </p:sp>
    </p:spTree>
    <p:extLst>
      <p:ext uri="{BB962C8B-B14F-4D97-AF65-F5344CB8AC3E}">
        <p14:creationId xmlns:p14="http://schemas.microsoft.com/office/powerpoint/2010/main" val="161911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none of the preset margin options works for you, you can create your own margin option by clicking the </a:t>
            </a:r>
            <a:r>
              <a:rPr lang="en-US" sz="1200" b="0" i="1" u="none" strike="noStrike" kern="1200" baseline="0" dirty="0" smtClean="0">
                <a:solidFill>
                  <a:schemeClr val="tx1"/>
                </a:solidFill>
                <a:latin typeface="+mn-lt"/>
                <a:ea typeface="+mn-ea"/>
                <a:cs typeface="+mn-cs"/>
              </a:rPr>
              <a:t>Custom Margins</a:t>
            </a:r>
            <a:r>
              <a:rPr lang="en-US" sz="1200" b="0" i="0" u="none" strike="noStrike" kern="1200" baseline="0" dirty="0" smtClean="0">
                <a:solidFill>
                  <a:schemeClr val="tx1"/>
                </a:solidFill>
                <a:latin typeface="+mn-lt"/>
                <a:ea typeface="+mn-ea"/>
                <a:cs typeface="+mn-cs"/>
              </a:rPr>
              <a:t> command at the bottom of this list. Use the dialog box that appears to make your custom margin settings.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27</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are working on a document, you may find that the automatic page breaks that Word inserts do not work for you. For example, you might find that a paragraph breaks across a page so that a single line of text or a single row in a list is left dangling. Or you might want a new section of a report or new chapter of a book to start on a new page. In your fundraising letter, for example, the page breaks in the middle of the short tabbed list, making it hard to follow. The solution is simple: insert a manual page break using the Page Break button in the Pages group.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insert a page break in the wrong place, don’t worry. You can delete it by using either the backspace key (placed just after the page break) or the delete key (placed just before the page break).</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28</a:t>
            </a:fld>
            <a:endParaRPr lang="en-US" dirty="0"/>
          </a:p>
        </p:txBody>
      </p:sp>
    </p:spTree>
    <p:extLst>
      <p:ext uri="{BB962C8B-B14F-4D97-AF65-F5344CB8AC3E}">
        <p14:creationId xmlns:p14="http://schemas.microsoft.com/office/powerpoint/2010/main" val="2668828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letter (</a:t>
            </a:r>
            <a:r>
              <a:rPr lang="en-US" b="1" dirty="0" smtClean="0"/>
              <a:t>WD1-Sk8-FinalFundraisingLtr.docx</a:t>
            </a:r>
            <a:r>
              <a:rPr lang="en-US" dirty="0" smtClean="0"/>
              <a:t>)</a:t>
            </a:r>
            <a:r>
              <a:rPr lang="en-US" baseline="0" dirty="0" smtClean="0"/>
              <a:t> naturally had a break in the middle of a short table, which would make the last entry hard to understand. Using the Page Break button on the Insert tab, you can easily insert a manual page break. You can also use the keystroke shortcut Ctrl + Enter to insert a page break.</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29</a:t>
            </a:fld>
            <a:endParaRPr lang="en-US" dirty="0"/>
          </a:p>
        </p:txBody>
      </p:sp>
    </p:spTree>
    <p:extLst>
      <p:ext uri="{BB962C8B-B14F-4D97-AF65-F5344CB8AC3E}">
        <p14:creationId xmlns:p14="http://schemas.microsoft.com/office/powerpoint/2010/main" val="398713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chapter in the Word module deals with creating basic</a:t>
            </a:r>
            <a:r>
              <a:rPr lang="en-US" baseline="0" dirty="0" smtClean="0"/>
              <a:t> documents.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a:t>
            </a:fld>
            <a:endParaRPr lang="en-US" dirty="0"/>
          </a:p>
        </p:txBody>
      </p:sp>
    </p:spTree>
    <p:extLst>
      <p:ext uri="{BB962C8B-B14F-4D97-AF65-F5344CB8AC3E}">
        <p14:creationId xmlns:p14="http://schemas.microsoft.com/office/powerpoint/2010/main" val="89074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Page breaks should be used sparingly. If you place breaks throughout a longer document, and then edit it by deleting or adding text, the page breaks may not make sense anymore.  For example, say you were working on a 20-page report instead of the two-page letter in this skill. If you had placed a page break at the end of each page, you would have to go through the lengthy report and adjust several page breaks if you added or deleted text.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Instead, only use page breaks in situations where you truly have to start a new page. For example, to separate the cover page of a report from the first page, the end of a chapter from the start of the next chapter, or the last page of your report from the first page of its index. If you know your document is essentially final, you might also use page breaks as you did in this skill to adjust awkward breaks between pages, or remove breaks that split tables or lists.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30</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want text or graphics to appear at the top or bottom of most of the pages in a document, you can add them in either the header (top) or footer (bottom) areas. Word makes it easy to add text, such as your company name or logo, document identifier, page number, or date, to a document. You can also choose not to have your header or footer appear on the first page of your document—for example, on the cover sheet of a report. Or, you can place different header or footer content on odd and even pages, or place the page numbers in different locations, as is often true for a book, where the page numbers</a:t>
            </a:r>
          </a:p>
          <a:p>
            <a:r>
              <a:rPr lang="en-US" sz="1200" b="0" i="0" u="none" strike="noStrike" kern="1200" baseline="0" dirty="0" smtClean="0">
                <a:solidFill>
                  <a:schemeClr val="tx1"/>
                </a:solidFill>
                <a:latin typeface="+mn-lt"/>
                <a:ea typeface="+mn-ea"/>
                <a:cs typeface="+mn-cs"/>
              </a:rPr>
              <a:t>should appear opposite each other in the left and right corners.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advantage of using buttons like Page Number and Date &amp; Time to insert text in your header or footer is that they automatically update. So whenever you print the letter, the current date will appear, and however many pages you add to your document, each will be numbered correctly.</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31</a:t>
            </a:fld>
            <a:endParaRPr lang="en-US" dirty="0"/>
          </a:p>
        </p:txBody>
      </p:sp>
    </p:spTree>
    <p:extLst>
      <p:ext uri="{BB962C8B-B14F-4D97-AF65-F5344CB8AC3E}">
        <p14:creationId xmlns:p14="http://schemas.microsoft.com/office/powerpoint/2010/main" val="286920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Header or Footer buttons on the Insert tab to add information about your document. For this letter (</a:t>
            </a:r>
            <a:r>
              <a:rPr lang="en-US" b="1" dirty="0" smtClean="0"/>
              <a:t>WD1-Sk8-FinalFundraisingLtr.docx</a:t>
            </a:r>
            <a:r>
              <a:rPr lang="en-US" dirty="0" smtClean="0"/>
              <a:t>),</a:t>
            </a:r>
            <a:r>
              <a:rPr lang="en-US" baseline="0" dirty="0" smtClean="0"/>
              <a:t> you might choose a footer style that includes three placeholders and use them to note the date the letter was created, who created it, and the page number, for example.</a:t>
            </a:r>
          </a:p>
          <a:p>
            <a:endParaRPr lang="en-US" baseline="0" dirty="0" smtClean="0"/>
          </a:p>
          <a:p>
            <a:r>
              <a:rPr lang="en-US" sz="1200" b="0" i="0" u="none" strike="noStrike" kern="1200" baseline="0" dirty="0" smtClean="0">
                <a:solidFill>
                  <a:schemeClr val="tx1"/>
                </a:solidFill>
                <a:latin typeface="+mn-lt"/>
                <a:ea typeface="+mn-ea"/>
                <a:cs typeface="+mn-cs"/>
              </a:rPr>
              <a:t>You can quickly open a header or footer for editing by double clicking in the top or bottom margin of a page.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32</a:t>
            </a:fld>
            <a:endParaRPr lang="en-US" dirty="0"/>
          </a:p>
        </p:txBody>
      </p:sp>
    </p:spTree>
    <p:extLst>
      <p:ext uri="{BB962C8B-B14F-4D97-AF65-F5344CB8AC3E}">
        <p14:creationId xmlns:p14="http://schemas.microsoft.com/office/powerpoint/2010/main" val="399741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click the Quick Parts button in the Insert group on the Header &amp; Footer Tools tab and choose </a:t>
            </a:r>
            <a:r>
              <a:rPr lang="en-US" sz="1200" b="0" i="1" u="none" strike="noStrike" kern="1200" baseline="0" dirty="0" smtClean="0">
                <a:solidFill>
                  <a:schemeClr val="tx1"/>
                </a:solidFill>
                <a:latin typeface="+mn-lt"/>
                <a:ea typeface="+mn-ea"/>
                <a:cs typeface="+mn-cs"/>
              </a:rPr>
              <a:t>Document Property</a:t>
            </a:r>
            <a:r>
              <a:rPr lang="en-US" sz="1200" b="0" i="0" u="none" strike="noStrike" kern="1200" baseline="0" dirty="0" smtClean="0">
                <a:solidFill>
                  <a:schemeClr val="tx1"/>
                </a:solidFill>
                <a:latin typeface="+mn-lt"/>
                <a:ea typeface="+mn-ea"/>
                <a:cs typeface="+mn-cs"/>
              </a:rPr>
              <a:t>, a drop-down list of possible properties appears. This list gives you a handy way to quickly insert fields for information, such as the author or company, drawn from the document properties. You can review the document properties by clicking the File tab. Document properties are listed on the right of the Info pane. You can edit some of these properties, but others are automatically generated (such as the date last modified).</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33</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34</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Word Chapter 1 tasks.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60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all about creating</a:t>
            </a:r>
            <a:r>
              <a:rPr lang="en-US" baseline="0" dirty="0" smtClean="0"/>
              <a:t> your document by opening a blank document, opening an existing document, or working with a pre-designed template.</a:t>
            </a:r>
          </a:p>
          <a:p>
            <a:endParaRPr lang="en-US" baseline="0" dirty="0" smtClean="0"/>
          </a:p>
          <a:p>
            <a:r>
              <a:rPr lang="en-US" baseline="0" dirty="0" smtClean="0"/>
              <a:t>Once you create a document, you will add and edit text. With some text in place, you can work with the Ruler to indent text and set margins. Finally, you discover how to insert a page break when certain text must begin on a new page, and to add information about the document in headers and footers.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a:t>
            </a:fld>
            <a:endParaRPr lang="en-US" dirty="0"/>
          </a:p>
        </p:txBody>
      </p:sp>
    </p:spTree>
    <p:extLst>
      <p:ext uri="{BB962C8B-B14F-4D97-AF65-F5344CB8AC3E}">
        <p14:creationId xmlns:p14="http://schemas.microsoft.com/office/powerpoint/2010/main" val="148976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Word you can start from scratch with a blank document, open existing documents, or open documents based on templates (pre-designed documents). In this chapter you will practice a combination of these three methods.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a document open, the next logical step is to enter and edit text. (This is the computer version of writing text on a piece of paper, scratching out what you do not like, and adding more words as needed.) Word offers tools that help you enter text, select text and make changes to it, and move or copy text from one place to another in that document.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are not a spelling expert, you will appreciate the spelling check feature, which we cover in this chapter. You will also change various properties of your document pages,</a:t>
            </a:r>
          </a:p>
          <a:p>
            <a:r>
              <a:rPr lang="en-US" sz="1200" b="0" i="0" u="none" strike="noStrike" kern="1200" baseline="0" dirty="0" smtClean="0">
                <a:solidFill>
                  <a:schemeClr val="tx1"/>
                </a:solidFill>
                <a:latin typeface="+mn-lt"/>
                <a:ea typeface="+mn-ea"/>
                <a:cs typeface="+mn-cs"/>
              </a:rPr>
              <a:t>such as the margins (these determine the width of the white space bordering your text) and</a:t>
            </a:r>
          </a:p>
          <a:p>
            <a:r>
              <a:rPr lang="en-US" sz="1200" b="0" i="0" u="none" strike="noStrike" kern="1200" baseline="0" dirty="0" smtClean="0">
                <a:solidFill>
                  <a:schemeClr val="tx1"/>
                </a:solidFill>
                <a:latin typeface="+mn-lt"/>
                <a:ea typeface="+mn-ea"/>
                <a:cs typeface="+mn-cs"/>
              </a:rPr>
              <a:t>where breaks occur between one page and another, such as between the title page and the</a:t>
            </a:r>
          </a:p>
          <a:p>
            <a:r>
              <a:rPr lang="en-US" sz="1200" b="0" i="0" u="none" strike="noStrike" kern="1200" baseline="0" dirty="0" smtClean="0">
                <a:solidFill>
                  <a:schemeClr val="tx1"/>
                </a:solidFill>
                <a:latin typeface="+mn-lt"/>
                <a:ea typeface="+mn-ea"/>
                <a:cs typeface="+mn-cs"/>
              </a:rPr>
              <a:t>first page of a report.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5</a:t>
            </a:fld>
            <a:endParaRPr lang="en-US" dirty="0"/>
          </a:p>
        </p:txBody>
      </p:sp>
    </p:spTree>
    <p:extLst>
      <p:ext uri="{BB962C8B-B14F-4D97-AF65-F5344CB8AC3E}">
        <p14:creationId xmlns:p14="http://schemas.microsoft.com/office/powerpoint/2010/main" val="150276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open Word, a new blank document is displayed. Note that if you have used Microsoft Word recently, the program name will appear in the recently used programs list along the left side of the Start menu. Simply click on it there to open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 text you enter includes a date, note that Word suggests the current date as you type and when it does, you can press Enter to accept it, rather than typing the entire date.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entering text, you only press the Enter key at the end of a paragraph. Within paragraphs, Word wraps your text to a new line automatically. Pressing Shift + Enter inserts a soft return, which prevents Word from creating a new paragraph and keeps the line spacing that would appear within a paragraph, rather than between paragraphs, keeping the block of text together.</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237330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his fundraising letter (</a:t>
            </a:r>
            <a:r>
              <a:rPr lang="en-US" b="1" dirty="0" smtClean="0"/>
              <a:t>WD1-Sk5-LongFundraisingLtr.docx</a:t>
            </a:r>
            <a:r>
              <a:rPr lang="en-US" dirty="0" smtClean="0"/>
              <a:t>),</a:t>
            </a:r>
            <a:r>
              <a:rPr lang="en-US" baseline="0" dirty="0" smtClean="0"/>
              <a:t> </a:t>
            </a:r>
            <a:r>
              <a:rPr lang="en-US" dirty="0" smtClean="0"/>
              <a:t>you can see where the insertion point is resting from the vertical line within the text. Whatever action you perform, such as backspacing or entering</a:t>
            </a:r>
            <a:r>
              <a:rPr lang="en-US" baseline="0" dirty="0" smtClean="0"/>
              <a:t> new text, takes place starting from the insertion point.</a:t>
            </a:r>
          </a:p>
          <a:p>
            <a:endParaRPr lang="en-US" baseline="0" dirty="0" smtClean="0"/>
          </a:p>
          <a:p>
            <a:r>
              <a:rPr lang="en-US" b="1" baseline="0" dirty="0" smtClean="0"/>
              <a:t>Tip: </a:t>
            </a:r>
            <a:r>
              <a:rPr lang="en-US" sz="1200" b="0" i="0" u="none" strike="noStrike" kern="1200" baseline="0" dirty="0" smtClean="0">
                <a:solidFill>
                  <a:schemeClr val="tx1"/>
                </a:solidFill>
                <a:latin typeface="+mn-lt"/>
                <a:ea typeface="+mn-ea"/>
                <a:cs typeface="+mn-cs"/>
              </a:rPr>
              <a:t>It’s a good idea to save your files frequently so you don’t lose valuable work.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7</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wonder about the red, blue, or green wavy lines that appear under some text in Word documents as you</a:t>
            </a:r>
            <a:r>
              <a:rPr lang="en-US" baseline="0" dirty="0" smtClean="0"/>
              <a:t> type</a:t>
            </a:r>
            <a:r>
              <a:rPr lang="en-US" dirty="0" smtClean="0"/>
              <a:t>. These are part of the Word’s Spell</a:t>
            </a:r>
            <a:r>
              <a:rPr lang="en-US" baseline="0" dirty="0" smtClean="0"/>
              <a:t> Check feature that indicate to you a possible spelling, grammar, or contextual error. You learn more about using the Spell Check feature in Skill 3 in this chapter.</a:t>
            </a:r>
          </a:p>
        </p:txBody>
      </p:sp>
      <p:sp>
        <p:nvSpPr>
          <p:cNvPr id="4" name="Slide Number Placeholder 3"/>
          <p:cNvSpPr>
            <a:spLocks noGrp="1"/>
          </p:cNvSpPr>
          <p:nvPr>
            <p:ph type="sldNum" sz="quarter" idx="10"/>
          </p:nvPr>
        </p:nvSpPr>
        <p:spPr/>
        <p:txBody>
          <a:bodyPr/>
          <a:lstStyle/>
          <a:p>
            <a:fld id="{5A91FD1F-72DF-4B8E-AE3B-AF1198490249}" type="slidenum">
              <a:rPr lang="en-US" smtClean="0"/>
              <a:pPr/>
              <a:t>8</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Beyond simple text editing such as deleting and adding text, you might also need to take a sentence or block of text from one place in a document and move it or place a copy of it in another location. For example, you might decide that a paragraph on the first page of a letter really works better on the second page. Or you could copy the opening sentence of the letter, place it also at the end, and edit it slightly to summarize the letter’s purpose.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you select the text to let Word know what content you want to perform an action on. Here are some shortcuts for selecting text: Single-clicking in the selection area at the left of a Word document selects a single line of text, double-clicking in the same area selects the whole paragraph, and triple-clicking selects all of the text in the entire document. To select a word, place your mouse cursor over the word and double-click. To select a paragraph, click within it and then triple-click your mouse.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you’ve selected text, you can use either the cut or copy tool along with the paste tool. These tools are located on the Home tab of the Word Ribbon.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9</a:t>
            </a:fld>
            <a:endParaRPr lang="en-US" dirty="0"/>
          </a:p>
        </p:txBody>
      </p:sp>
    </p:spTree>
    <p:extLst>
      <p:ext uri="{BB962C8B-B14F-4D97-AF65-F5344CB8AC3E}">
        <p14:creationId xmlns:p14="http://schemas.microsoft.com/office/powerpoint/2010/main" val="117529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3D4E-643D-47CC-96F9-F1C25F5D594D}" type="datetime1">
              <a:rPr lang="en-US" smtClean="0"/>
              <a:pPr/>
              <a:t>1/24/2011</a:t>
            </a:fld>
            <a:endParaRPr lang="en-US" dirty="0"/>
          </a:p>
        </p:txBody>
      </p:sp>
      <p:sp>
        <p:nvSpPr>
          <p:cNvPr id="5" name="Footer Placeholder 4"/>
          <p:cNvSpPr>
            <a:spLocks noGrp="1"/>
          </p:cNvSpPr>
          <p:nvPr>
            <p:ph type="ftr" sz="quarter" idx="11"/>
          </p:nvPr>
        </p:nvSpPr>
        <p:spPr/>
        <p:txBody>
          <a:bodyPr/>
          <a:lstStyle/>
          <a:p>
            <a:r>
              <a:rPr lang="en-US"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26ECA-E6B3-41AB-8F50-B29880FF940B}" type="datetime1">
              <a:rPr lang="en-US" smtClean="0"/>
              <a:pPr/>
              <a:t>1/24/2011</a:t>
            </a:fld>
            <a:endParaRPr lang="en-US" dirty="0"/>
          </a:p>
        </p:txBody>
      </p:sp>
      <p:sp>
        <p:nvSpPr>
          <p:cNvPr id="5" name="Footer Placeholder 4"/>
          <p:cNvSpPr>
            <a:spLocks noGrp="1"/>
          </p:cNvSpPr>
          <p:nvPr>
            <p:ph type="ftr" sz="quarter" idx="11"/>
          </p:nvPr>
        </p:nvSpPr>
        <p:spPr/>
        <p:txBody>
          <a:bodyPr/>
          <a:lstStyle/>
          <a:p>
            <a:r>
              <a:rPr lang="en-US"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BECE3-0999-4C66-9B6E-8D1EFCFE6F0F}" type="datetime1">
              <a:rPr lang="en-US" smtClean="0"/>
              <a:pPr/>
              <a:t>1/24/2011</a:t>
            </a:fld>
            <a:endParaRPr lang="en-US" dirty="0"/>
          </a:p>
        </p:txBody>
      </p:sp>
      <p:sp>
        <p:nvSpPr>
          <p:cNvPr id="5" name="Footer Placeholder 4"/>
          <p:cNvSpPr>
            <a:spLocks noGrp="1"/>
          </p:cNvSpPr>
          <p:nvPr>
            <p:ph type="ftr" sz="quarter" idx="11"/>
          </p:nvPr>
        </p:nvSpPr>
        <p:spPr/>
        <p:txBody>
          <a:bodyPr/>
          <a:lstStyle/>
          <a:p>
            <a:r>
              <a:rPr lang="en-US"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12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10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68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58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7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8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7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4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C463CD2-3492-4E50-8337-3A42ABD5760F}" type="datetime1">
              <a:rPr lang="en-US" smtClean="0"/>
              <a:pPr/>
              <a:t>1/24/2011</a:t>
            </a:fld>
            <a:endParaRPr lang="en-US" dirty="0"/>
          </a:p>
        </p:txBody>
      </p:sp>
      <p:sp>
        <p:nvSpPr>
          <p:cNvPr id="5" name="Footer Placeholder 4"/>
          <p:cNvSpPr>
            <a:spLocks noGrp="1"/>
          </p:cNvSpPr>
          <p:nvPr>
            <p:ph type="ftr" sz="quarter" idx="11"/>
          </p:nvPr>
        </p:nvSpPr>
        <p:spPr/>
        <p:txBody>
          <a:bodyPr/>
          <a:lstStyle/>
          <a:p>
            <a:r>
              <a:rPr lang="en-US"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5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11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4F9BA-2F62-46C8-8850-9631FFEFCED6}" type="datetimeFigureOut">
              <a:rPr lang="en-US">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08597-E430-4317-9075-8A6328089AB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430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58130-1737-4DB7-9C55-51531C4BAE2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592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F70A4-E59B-4C0D-BBF9-78D142A4A99A}"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6124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1CB6D-E27C-48D0-8671-4ED0645C5B88}"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056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6181E-2248-4BC5-91B3-32AC7C3B043D}"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068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ED081-F791-4CF4-B1F9-7DFF61238B3C}"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635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C2B5C-56C0-43B0-A6B7-2F7AA2C31324}"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8722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AAE05-B950-4695-9B15-94E3EB85F124}"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4682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0F91B-B55F-4818-B4F1-53C8C05E7727}" type="datetime1">
              <a:rPr lang="en-US" smtClean="0"/>
              <a:pPr/>
              <a:t>1/24/2011</a:t>
            </a:fld>
            <a:endParaRPr lang="en-US" dirty="0"/>
          </a:p>
        </p:txBody>
      </p:sp>
      <p:sp>
        <p:nvSpPr>
          <p:cNvPr id="5" name="Footer Placeholder 4"/>
          <p:cNvSpPr>
            <a:spLocks noGrp="1"/>
          </p:cNvSpPr>
          <p:nvPr>
            <p:ph type="ftr" sz="quarter" idx="11"/>
          </p:nvPr>
        </p:nvSpPr>
        <p:spPr/>
        <p:txBody>
          <a:bodyPr/>
          <a:lstStyle/>
          <a:p>
            <a:r>
              <a:rPr lang="en-US" smtClean="0"/>
              <a:t>© Paradigm Publishing, Inc.</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26D4C-984A-473D-9DDB-5B46EC0FF2F8}"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45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4D480-B8B1-4D10-B7FC-6D537D11A6BC}"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270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AD29-3E63-48FE-AAC7-471B9DFF8A6A}"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469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74D2C-CEE7-4031-8356-CE85AA21CDD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41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0AF61-625E-4A27-96F5-0A0F9A949925}" type="datetime1">
              <a:rPr lang="en-US" smtClean="0"/>
              <a:pPr/>
              <a:t>1/24/2011</a:t>
            </a:fld>
            <a:endParaRPr lang="en-US" dirty="0"/>
          </a:p>
        </p:txBody>
      </p:sp>
      <p:sp>
        <p:nvSpPr>
          <p:cNvPr id="6" name="Footer Placeholder 5"/>
          <p:cNvSpPr>
            <a:spLocks noGrp="1"/>
          </p:cNvSpPr>
          <p:nvPr>
            <p:ph type="ftr" sz="quarter" idx="11"/>
          </p:nvPr>
        </p:nvSpPr>
        <p:spPr/>
        <p:txBody>
          <a:bodyPr/>
          <a:lstStyle/>
          <a:p>
            <a:r>
              <a:rPr lang="en-US" smtClean="0"/>
              <a:t>© Paradigm Publishing, Inc.</a:t>
            </a:r>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F0B31-57D9-479C-87D4-B09B59416B90}" type="datetime1">
              <a:rPr lang="en-US" smtClean="0"/>
              <a:pPr/>
              <a:t>1/24/2011</a:t>
            </a:fld>
            <a:endParaRPr lang="en-US" dirty="0"/>
          </a:p>
        </p:txBody>
      </p:sp>
      <p:sp>
        <p:nvSpPr>
          <p:cNvPr id="8" name="Footer Placeholder 7"/>
          <p:cNvSpPr>
            <a:spLocks noGrp="1"/>
          </p:cNvSpPr>
          <p:nvPr>
            <p:ph type="ftr" sz="quarter" idx="11"/>
          </p:nvPr>
        </p:nvSpPr>
        <p:spPr/>
        <p:txBody>
          <a:bodyPr/>
          <a:lstStyle/>
          <a:p>
            <a:r>
              <a:rPr lang="en-US" smtClean="0"/>
              <a:t>© Paradigm Publishing, Inc.</a:t>
            </a:r>
            <a:endParaRPr lang="en-US" dirty="0"/>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07875-B8EE-4D66-AC81-564D889FE9AE}" type="datetime1">
              <a:rPr lang="en-US" smtClean="0"/>
              <a:pPr/>
              <a:t>1/24/2011</a:t>
            </a:fld>
            <a:endParaRPr lang="en-US" dirty="0"/>
          </a:p>
        </p:txBody>
      </p:sp>
      <p:sp>
        <p:nvSpPr>
          <p:cNvPr id="4" name="Footer Placeholder 3"/>
          <p:cNvSpPr>
            <a:spLocks noGrp="1"/>
          </p:cNvSpPr>
          <p:nvPr>
            <p:ph type="ftr" sz="quarter" idx="11"/>
          </p:nvPr>
        </p:nvSpPr>
        <p:spPr/>
        <p:txBody>
          <a:bodyPr/>
          <a:lstStyle/>
          <a:p>
            <a:r>
              <a:rPr lang="en-US" smtClean="0"/>
              <a:t>© Paradigm Publishing, Inc.</a:t>
            </a:r>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2CFBD-2F23-4056-BEE4-2A6819FBD681}" type="datetime1">
              <a:rPr lang="en-US" smtClean="0"/>
              <a:pPr/>
              <a:t>1/24/2011</a:t>
            </a:fld>
            <a:endParaRPr lang="en-US" dirty="0"/>
          </a:p>
        </p:txBody>
      </p:sp>
      <p:sp>
        <p:nvSpPr>
          <p:cNvPr id="3" name="Footer Placeholder 2"/>
          <p:cNvSpPr>
            <a:spLocks noGrp="1"/>
          </p:cNvSpPr>
          <p:nvPr>
            <p:ph type="ftr" sz="quarter" idx="11"/>
          </p:nvPr>
        </p:nvSpPr>
        <p:spPr/>
        <p:txBody>
          <a:bodyPr/>
          <a:lstStyle/>
          <a:p>
            <a:r>
              <a:rPr lang="en-US" smtClean="0"/>
              <a:t>© Paradigm Publishing, Inc.</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6D2A7-4331-4D4E-B0C1-BDEDA6F85216}" type="datetime1">
              <a:rPr lang="en-US" smtClean="0"/>
              <a:pPr/>
              <a:t>1/24/2011</a:t>
            </a:fld>
            <a:endParaRPr lang="en-US" dirty="0"/>
          </a:p>
        </p:txBody>
      </p:sp>
      <p:sp>
        <p:nvSpPr>
          <p:cNvPr id="6" name="Footer Placeholder 5"/>
          <p:cNvSpPr>
            <a:spLocks noGrp="1"/>
          </p:cNvSpPr>
          <p:nvPr>
            <p:ph type="ftr" sz="quarter" idx="11"/>
          </p:nvPr>
        </p:nvSpPr>
        <p:spPr/>
        <p:txBody>
          <a:bodyPr/>
          <a:lstStyle/>
          <a:p>
            <a:r>
              <a:rPr lang="en-US" smtClean="0"/>
              <a:t>© Paradigm Publishing, Inc.</a:t>
            </a:r>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F46D3-3BAA-4BCB-B7A3-6A219232613A}" type="datetime1">
              <a:rPr lang="en-US" smtClean="0"/>
              <a:pPr/>
              <a:t>1/24/2011</a:t>
            </a:fld>
            <a:endParaRPr lang="en-US" dirty="0"/>
          </a:p>
        </p:txBody>
      </p:sp>
      <p:sp>
        <p:nvSpPr>
          <p:cNvPr id="6" name="Footer Placeholder 5"/>
          <p:cNvSpPr>
            <a:spLocks noGrp="1"/>
          </p:cNvSpPr>
          <p:nvPr>
            <p:ph type="ftr" sz="quarter" idx="11"/>
          </p:nvPr>
        </p:nvSpPr>
        <p:spPr/>
        <p:txBody>
          <a:bodyPr/>
          <a:lstStyle/>
          <a:p>
            <a:r>
              <a:rPr lang="en-US" smtClean="0"/>
              <a:t>© Paradigm Publishing, Inc.</a:t>
            </a:r>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23E44-12D2-427A-905C-D2B3754D8E02}" type="datetime1">
              <a:rPr lang="en-US" smtClean="0"/>
              <a:pPr/>
              <a:t>1/24/2011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Paradigm Publishing,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794F9BA-2F62-46C8-8850-9631FFEFCED6}" type="datetimeFigureOut">
              <a:rPr lang="en-US" smtClean="0">
                <a:solidFill>
                  <a:prstClr val="black">
                    <a:tint val="75000"/>
                  </a:prstClr>
                </a:solidFill>
              </a:rPr>
              <a:pPr defTabSz="914400"/>
              <a:t>1/24/2011</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B08597-E430-4317-9075-8A6328089ABA}" type="slidenum">
              <a:rPr lang="en-US" smtClean="0">
                <a:solidFill>
                  <a:prstClr val="black">
                    <a:tint val="75000"/>
                  </a:prstClr>
                </a:solidFill>
              </a:rPr>
              <a:pPr defTabSz="914400"/>
              <a:t>‹#›</a:t>
            </a:fld>
            <a:endParaRPr lang="en-US" smtClean="0">
              <a:solidFill>
                <a:prstClr val="black">
                  <a:tint val="75000"/>
                </a:prstClr>
              </a:solidFill>
            </a:endParaRPr>
          </a:p>
        </p:txBody>
      </p:sp>
    </p:spTree>
    <p:extLst>
      <p:ext uri="{BB962C8B-B14F-4D97-AF65-F5344CB8AC3E}">
        <p14:creationId xmlns:p14="http://schemas.microsoft.com/office/powerpoint/2010/main" val="1955572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2F70-F7C3-48B9-86E5-92B6DB1DBC17}"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118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5</a:t>
            </a:r>
            <a:endParaRPr lang="en-US" sz="4500" b="1" dirty="0">
              <a:solidFill>
                <a:schemeClr val="bg1"/>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smtClean="0"/>
              <a:t>Microsoft Word 2010</a:t>
            </a:r>
            <a:endParaRPr lang="en-US" dirty="0"/>
          </a:p>
        </p:txBody>
      </p:sp>
      <p:sp>
        <p:nvSpPr>
          <p:cNvPr id="3" name="Content Placeholder 2"/>
          <p:cNvSpPr>
            <a:spLocks noGrp="1"/>
          </p:cNvSpPr>
          <p:nvPr>
            <p:ph idx="1"/>
          </p:nvPr>
        </p:nvSpPr>
        <p:spPr>
          <a:xfrm>
            <a:off x="725213" y="1820916"/>
            <a:ext cx="7961585" cy="4525963"/>
          </a:xfrm>
        </p:spPr>
        <p:txBody>
          <a:bodyPr/>
          <a:lstStyle/>
          <a:p>
            <a:pPr marL="0" indent="0">
              <a:buNone/>
            </a:pPr>
            <a:r>
              <a:rPr lang="en-US" dirty="0" smtClean="0"/>
              <a:t>Chapter 1: Creating Documents</a:t>
            </a:r>
          </a:p>
          <a:p>
            <a:pPr marL="0" indent="0">
              <a:buNone/>
            </a:pPr>
            <a:r>
              <a:rPr lang="en-US" dirty="0" smtClean="0"/>
              <a:t>Chapter 2: Formatting Documents</a:t>
            </a:r>
          </a:p>
          <a:p>
            <a:pPr marL="0" indent="0">
              <a:buNone/>
            </a:pPr>
            <a:r>
              <a:rPr lang="en-US" dirty="0" smtClean="0"/>
              <a:t>Chapter 3: Working with Tables and Objects</a:t>
            </a:r>
          </a:p>
          <a:p>
            <a:pPr marL="0" indent="0">
              <a:buNone/>
            </a:pPr>
            <a:r>
              <a:rPr lang="en-US" dirty="0" smtClean="0"/>
              <a:t>Chapter 4: Polishing and Publishing Your 							Documents</a:t>
            </a:r>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1</a:t>
            </a:fld>
            <a:endParaRPr lang="en-US" dirty="0"/>
          </a:p>
        </p:txBody>
      </p:sp>
      <p:sp>
        <p:nvSpPr>
          <p:cNvPr id="8" name="Footer Placeholder 7"/>
          <p:cNvSpPr>
            <a:spLocks noGrp="1"/>
          </p:cNvSpPr>
          <p:nvPr>
            <p:ph type="ftr" sz="quarter" idx="11"/>
          </p:nvPr>
        </p:nvSpPr>
        <p:spPr>
          <a:xfrm>
            <a:off x="239165" y="6346879"/>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157301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0" y="132526"/>
            <a:ext cx="8860220" cy="622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968359" y="2774731"/>
            <a:ext cx="1718441" cy="898635"/>
          </a:xfrm>
          <a:prstGeom prst="accent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
        <p:nvSpPr>
          <p:cNvPr id="3" name="Line Callout 1 (Accent Bar) 2"/>
          <p:cNvSpPr/>
          <p:nvPr/>
        </p:nvSpPr>
        <p:spPr>
          <a:xfrm>
            <a:off x="1686911" y="1481957"/>
            <a:ext cx="2459421" cy="1292774"/>
          </a:xfrm>
          <a:prstGeom prst="accentCallout1">
            <a:avLst>
              <a:gd name="adj1" fmla="val 18750"/>
              <a:gd name="adj2" fmla="val -8333"/>
              <a:gd name="adj3" fmla="val -46707"/>
              <a:gd name="adj4" fmla="val -453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Cut, Copy, and Paste buttons</a:t>
            </a:r>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10</a:t>
            </a:fld>
            <a:endParaRPr lang="en-US" dirty="0"/>
          </a:p>
        </p:txBody>
      </p:sp>
      <p:sp>
        <p:nvSpPr>
          <p:cNvPr id="6" name="Footer Placeholder 5"/>
          <p:cNvSpPr>
            <a:spLocks noGrp="1"/>
          </p:cNvSpPr>
          <p:nvPr>
            <p:ph type="ftr" sz="quarter" idx="11"/>
          </p:nvPr>
        </p:nvSpPr>
        <p:spPr>
          <a:xfrm>
            <a:off x="320565" y="6356350"/>
            <a:ext cx="2895600" cy="365125"/>
          </a:xfrm>
        </p:spPr>
        <p:txBody>
          <a:bodyPr/>
          <a:lstStyle/>
          <a:p>
            <a:r>
              <a:rPr lang="en-US" smtClean="0"/>
              <a:t>© Paradigm Publishing, Inc.</a:t>
            </a:r>
            <a:endParaRPr lang="en-US" dirty="0"/>
          </a:p>
        </p:txBody>
      </p:sp>
    </p:spTree>
    <p:extLst>
      <p:ext uri="{BB962C8B-B14F-4D97-AF65-F5344CB8AC3E}">
        <p14:creationId xmlns:p14="http://schemas.microsoft.com/office/powerpoint/2010/main" val="390064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11</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70C0"/>
                </a:solidFill>
              </a:rPr>
              <a:t>Where </a:t>
            </a:r>
            <a:r>
              <a:rPr lang="en-US" sz="3200" b="1" dirty="0">
                <a:solidFill>
                  <a:srgbClr val="0070C0"/>
                </a:solidFill>
              </a:rPr>
              <a:t>Does Cut and Copied </a:t>
            </a:r>
            <a:r>
              <a:rPr lang="en-US" sz="3200" b="1" dirty="0" smtClean="0">
                <a:solidFill>
                  <a:srgbClr val="0070C0"/>
                </a:solidFill>
              </a:rPr>
              <a:t>Text Go?  </a:t>
            </a:r>
            <a:r>
              <a:rPr lang="en-US" sz="3200" dirty="0" smtClean="0">
                <a:solidFill>
                  <a:prstClr val="black">
                    <a:tint val="75000"/>
                  </a:prstClr>
                </a:solidFill>
              </a:rPr>
              <a:t>Cut or copied text is stored on the Windows Clipboard. You can paste an item as many times as you like until you copy another selection to the Clipboard.</a:t>
            </a:r>
            <a:endParaRPr lang="en-US" sz="32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84490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764704"/>
            <a:ext cx="4186238" cy="25672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a:pPr>
            <a:r>
              <a:rPr lang="en-CA" sz="1800" dirty="0" smtClean="0">
                <a:latin typeface="Calibri" pitchFamily="34" charset="0"/>
                <a:cs typeface="Calibri" pitchFamily="34" charset="0"/>
              </a:rPr>
              <a:t>When you open Word, it displays:</a:t>
            </a:r>
            <a:endParaRPr lang="en-CA" sz="18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1800" dirty="0" smtClean="0"/>
              <a:t>The last document you worked on.</a:t>
            </a:r>
          </a:p>
          <a:p>
            <a:pPr marL="693738" lvl="1" indent="-236538">
              <a:buClr>
                <a:schemeClr val="accent1"/>
              </a:buClr>
              <a:buSzPct val="100000"/>
              <a:buFont typeface="+mj-lt"/>
              <a:buAutoNum type="alphaLcPeriod"/>
            </a:pPr>
            <a:r>
              <a:rPr lang="en-US" sz="1800" dirty="0" smtClean="0"/>
              <a:t>A list of available templates.</a:t>
            </a:r>
          </a:p>
          <a:p>
            <a:pPr marL="693738" lvl="1" indent="-236538">
              <a:buClr>
                <a:schemeClr val="accent1"/>
              </a:buClr>
              <a:buSzPct val="100000"/>
              <a:buFont typeface="+mj-lt"/>
              <a:buAutoNum type="alphaLcPeriod"/>
            </a:pPr>
            <a:r>
              <a:rPr lang="en-US" sz="1800" dirty="0" smtClean="0"/>
              <a:t>A blank document.</a:t>
            </a:r>
          </a:p>
          <a:p>
            <a:pPr marL="693738" lvl="1" indent="-236538">
              <a:buClr>
                <a:schemeClr val="accent1"/>
              </a:buClr>
              <a:buSzPct val="100000"/>
              <a:buFont typeface="+mj-lt"/>
              <a:buAutoNum type="alphaLcPeriod"/>
            </a:pPr>
            <a:r>
              <a:rPr lang="en-US" sz="1800" dirty="0" smtClean="0"/>
              <a:t>The open dialog box.</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4" name="Content Placeholder 6"/>
          <p:cNvSpPr txBox="1">
            <a:spLocks/>
          </p:cNvSpPr>
          <p:nvPr/>
        </p:nvSpPr>
        <p:spPr>
          <a:xfrm>
            <a:off x="4687858" y="764704"/>
            <a:ext cx="4184651"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3"/>
            </a:pPr>
            <a:r>
              <a:rPr lang="en-CA" sz="1800" dirty="0" smtClean="0">
                <a:latin typeface="Calibri" pitchFamily="34" charset="0"/>
                <a:cs typeface="Calibri" pitchFamily="34" charset="0"/>
              </a:rPr>
              <a:t>Pressing the Delete key deletes what text?</a:t>
            </a:r>
            <a:endParaRPr lang="en-CA" sz="1800" dirty="0">
              <a:latin typeface="Calibri" pitchFamily="34" charset="0"/>
              <a:cs typeface="Calibri" pitchFamily="34" charset="0"/>
            </a:endParaRPr>
          </a:p>
          <a:p>
            <a:pPr marL="693738" lvl="1" indent="-236538">
              <a:buClr>
                <a:schemeClr val="accent1"/>
              </a:buClr>
              <a:buFont typeface="+mj-lt"/>
              <a:buAutoNum type="alphaLcPeriod"/>
            </a:pPr>
            <a:r>
              <a:rPr lang="en-CA" sz="1800" dirty="0" smtClean="0"/>
              <a:t>Text to the right of the insertion point</a:t>
            </a:r>
          </a:p>
          <a:p>
            <a:pPr marL="693738" lvl="1" indent="-236538">
              <a:buClr>
                <a:schemeClr val="accent1"/>
              </a:buClr>
              <a:buFont typeface="+mj-lt"/>
              <a:buAutoNum type="alphaLcPeriod"/>
            </a:pPr>
            <a:r>
              <a:rPr lang="en-CA" sz="1800" dirty="0" smtClean="0"/>
              <a:t>Text to the left of the insertion point</a:t>
            </a:r>
          </a:p>
          <a:p>
            <a:pPr marL="693738" lvl="1" indent="-236538">
              <a:buClr>
                <a:schemeClr val="accent1"/>
              </a:buClr>
              <a:buFont typeface="+mj-lt"/>
              <a:buAutoNum type="alphaLcPeriod"/>
            </a:pPr>
            <a:r>
              <a:rPr lang="en-CA" sz="1800" dirty="0" smtClean="0"/>
              <a:t>The last word you entered</a:t>
            </a:r>
          </a:p>
          <a:p>
            <a:pPr marL="693738" lvl="1" indent="-236538">
              <a:buClr>
                <a:schemeClr val="accent1"/>
              </a:buClr>
              <a:buFont typeface="+mj-lt"/>
              <a:buAutoNum type="alphaLcPeriod"/>
            </a:pPr>
            <a:r>
              <a:rPr lang="en-CA" sz="1800" dirty="0" smtClean="0"/>
              <a:t>None of the above</a:t>
            </a:r>
          </a:p>
          <a:p>
            <a:pPr>
              <a:buFont typeface="+mj-lt"/>
              <a:buAutoNum type="arabicParenR" startAt="3"/>
            </a:pPr>
            <a:endParaRPr lang="en-CA" sz="2000" dirty="0" smtClean="0"/>
          </a:p>
          <a:p>
            <a:pPr>
              <a:buFont typeface="+mj-lt"/>
              <a:buAutoNum type="arabicParenR" startAt="3"/>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2"/>
            </a:pPr>
            <a:r>
              <a:rPr lang="en-US" dirty="0" smtClean="0"/>
              <a:t>The Save command is accessed via which </a:t>
            </a:r>
            <a:r>
              <a:rPr lang="en-US" dirty="0"/>
              <a:t>tab</a:t>
            </a:r>
            <a:r>
              <a:rPr lang="en-US" dirty="0" smtClean="0"/>
              <a:t>?</a:t>
            </a:r>
          </a:p>
          <a:p>
            <a:pPr marL="693738" lvl="1" indent="-236538">
              <a:buFont typeface="+mj-lt"/>
              <a:buAutoNum type="alphaLcPeriod"/>
            </a:pPr>
            <a:r>
              <a:rPr lang="en-CA" sz="1800" dirty="0" smtClean="0"/>
              <a:t>Home</a:t>
            </a:r>
          </a:p>
          <a:p>
            <a:pPr marL="693738" lvl="1" indent="-236538"/>
            <a:r>
              <a:rPr lang="en-CA" sz="2000" dirty="0" smtClean="0"/>
              <a:t>View</a:t>
            </a:r>
          </a:p>
          <a:p>
            <a:pPr marL="693738" lvl="1" indent="-236538"/>
            <a:r>
              <a:rPr lang="en-CA" sz="2000" dirty="0" smtClean="0"/>
              <a:t>Page Layout</a:t>
            </a:r>
          </a:p>
          <a:p>
            <a:pPr marL="693738" lvl="1" indent="-236538"/>
            <a:r>
              <a:rPr lang="en-CA" sz="2000" dirty="0" smtClean="0"/>
              <a:t>File</a:t>
            </a:r>
            <a:endParaRPr lang="en-CA" sz="2000" dirty="0"/>
          </a:p>
        </p:txBody>
      </p:sp>
      <p:sp>
        <p:nvSpPr>
          <p:cNvPr id="6" name="Content Placeholder 5"/>
          <p:cNvSpPr txBox="1">
            <a:spLocks/>
          </p:cNvSpPr>
          <p:nvPr/>
        </p:nvSpPr>
        <p:spPr>
          <a:xfrm>
            <a:off x="4686272"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4"/>
            </a:pPr>
            <a:r>
              <a:rPr lang="en-CA" sz="1800" dirty="0" smtClean="0"/>
              <a:t>When you cut text, what happens to it?</a:t>
            </a:r>
          </a:p>
          <a:p>
            <a:pPr marL="693738" lvl="1" indent="-236538"/>
            <a:r>
              <a:rPr lang="en-CA" dirty="0" smtClean="0"/>
              <a:t>It is placed on the Windows clipboard.</a:t>
            </a:r>
          </a:p>
          <a:p>
            <a:pPr marL="693738" lvl="1" indent="-236538"/>
            <a:r>
              <a:rPr lang="en-CA" dirty="0" smtClean="0"/>
              <a:t>It is deleted and irretrievable.</a:t>
            </a:r>
          </a:p>
          <a:p>
            <a:pPr marL="693738" lvl="1" indent="-236538"/>
            <a:r>
              <a:rPr lang="en-CA" dirty="0" smtClean="0"/>
              <a:t>It is placed on the Word clipboard.</a:t>
            </a:r>
          </a:p>
          <a:p>
            <a:pPr marL="693738" lvl="1" indent="-236538">
              <a:buFont typeface="+mj-lt"/>
              <a:buAutoNum type="alphaLcPeriod" startAt="8"/>
            </a:pPr>
            <a:r>
              <a:rPr lang="en-CA" dirty="0" smtClean="0"/>
              <a:t>It is placed in the Recycle Bin.</a:t>
            </a:r>
            <a:endParaRPr lang="en-CA"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1</a:t>
            </a:r>
          </a:p>
        </p:txBody>
      </p:sp>
      <p:sp>
        <p:nvSpPr>
          <p:cNvPr id="9" name="TextBox 8"/>
          <p:cNvSpPr txBox="1"/>
          <p:nvPr/>
        </p:nvSpPr>
        <p:spPr>
          <a:xfrm>
            <a:off x="3305030"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35087"/>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r>
              <a:rPr lang="en-US" dirty="0"/>
              <a:t>© Paradigm Publishing, Inc.</a:t>
            </a:r>
          </a:p>
        </p:txBody>
      </p:sp>
      <p:sp>
        <p:nvSpPr>
          <p:cNvPr id="17" name="Slide Number Placeholder 16"/>
          <p:cNvSpPr>
            <a:spLocks noGrp="1"/>
          </p:cNvSpPr>
          <p:nvPr>
            <p:ph type="sldNum" sz="quarter" idx="12"/>
          </p:nvPr>
        </p:nvSpPr>
        <p:spPr/>
        <p:txBody>
          <a:bodyPr/>
          <a:lstStyle/>
          <a:p>
            <a:fld id="{C1881F87-F1D1-4E82-B161-792A900F0BBC}" type="slidenum">
              <a:rPr lang="en-US" smtClean="0"/>
              <a:pPr/>
              <a:t>12</a:t>
            </a:fld>
            <a:endParaRPr lang="en-US" dirty="0"/>
          </a:p>
        </p:txBody>
      </p:sp>
    </p:spTree>
    <p:extLst>
      <p:ext uri="{BB962C8B-B14F-4D97-AF65-F5344CB8AC3E}">
        <p14:creationId xmlns:p14="http://schemas.microsoft.com/office/powerpoint/2010/main" val="30879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9"/>
                                        </p:tgtEl>
                                      </p:cBhvr>
                                      <p:by x="150000" y="150000"/>
                                    </p:animScale>
                                  </p:childTnLst>
                                </p:cTn>
                              </p:par>
                              <p:par>
                                <p:cTn id="7" presetID="6" presetClass="emph" presetSubtype="0" fill="remove" nodeType="withEffect">
                                  <p:stCondLst>
                                    <p:cond delay="0"/>
                                  </p:stCondLst>
                                  <p:childTnLst>
                                    <p:animScale>
                                      <p:cBhvr>
                                        <p:cTn id="8" dur="2000" fill="hold"/>
                                        <p:tgtEl>
                                          <p:spTgt spid="3">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4"/>
                                        </p:tgtEl>
                                      </p:cBhvr>
                                      <p:by x="150000" y="150000"/>
                                    </p:animScale>
                                  </p:childTnLst>
                                </p:cTn>
                              </p:par>
                              <p:par>
                                <p:cTn id="13" presetID="6" presetClass="emph" presetSubtype="0" fill="remove" nodeType="withEffect">
                                  <p:stCondLst>
                                    <p:cond delay="0"/>
                                  </p:stCondLst>
                                  <p:childTnLst>
                                    <p:animScale>
                                      <p:cBhvr>
                                        <p:cTn id="14" dur="2000" fill="hold"/>
                                        <p:tgtEl>
                                          <p:spTgt spid="5">
                                            <p:txEl>
                                              <p:pRg st="4" end="4"/>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1"/>
                                        </p:tgtEl>
                                      </p:cBhvr>
                                      <p:by x="150000" y="150000"/>
                                    </p:animScale>
                                  </p:childTnLst>
                                </p:cTn>
                              </p:par>
                              <p:par>
                                <p:cTn id="19" presetID="6" presetClass="emph" presetSubtype="0" fill="remove" nodeType="withEffect">
                                  <p:stCondLst>
                                    <p:cond delay="0"/>
                                  </p:stCondLst>
                                  <p:childTnLst>
                                    <p:animScale>
                                      <p:cBhvr>
                                        <p:cTn id="20" dur="2000" fill="hold"/>
                                        <p:tgtEl>
                                          <p:spTgt spid="4">
                                            <p:txEl>
                                              <p:pRg st="1" end="1"/>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6">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69"/>
          </a:xfrm>
        </p:spPr>
        <p:txBody>
          <a:bodyPr/>
          <a:lstStyle/>
          <a:p>
            <a:r>
              <a:rPr lang="en-US" dirty="0" smtClean="0"/>
              <a:t>Skill 3: Perform a Spell Check</a:t>
            </a:r>
            <a:endParaRPr lang="en-US" dirty="0"/>
          </a:p>
        </p:txBody>
      </p:sp>
      <p:sp>
        <p:nvSpPr>
          <p:cNvPr id="3" name="Content Placeholder 2"/>
          <p:cNvSpPr>
            <a:spLocks noGrp="1"/>
          </p:cNvSpPr>
          <p:nvPr>
            <p:ph idx="1"/>
          </p:nvPr>
        </p:nvSpPr>
        <p:spPr>
          <a:xfrm>
            <a:off x="457200" y="1830387"/>
            <a:ext cx="8229600" cy="4525963"/>
          </a:xfrm>
        </p:spPr>
        <p:txBody>
          <a:bodyPr>
            <a:normAutofit/>
          </a:bodyPr>
          <a:lstStyle/>
          <a:p>
            <a:pPr>
              <a:spcAft>
                <a:spcPts val="600"/>
              </a:spcAft>
            </a:pPr>
            <a:r>
              <a:rPr lang="en-US" dirty="0" smtClean="0"/>
              <a:t>Click the Review tab.</a:t>
            </a:r>
          </a:p>
          <a:p>
            <a:pPr>
              <a:spcAft>
                <a:spcPts val="600"/>
              </a:spcAft>
            </a:pPr>
            <a:r>
              <a:rPr lang="en-US" dirty="0" smtClean="0"/>
              <a:t>Click the Spelling &amp; Grammar button in the Proofing group.</a:t>
            </a:r>
          </a:p>
          <a:p>
            <a:pPr>
              <a:spcAft>
                <a:spcPts val="600"/>
              </a:spcAft>
            </a:pPr>
            <a:r>
              <a:rPr lang="en-US" dirty="0" smtClean="0"/>
              <a:t>Choose to Change/Change All or Ignore Once/Ignore All for each suggested correction.</a:t>
            </a:r>
          </a:p>
          <a:p>
            <a:pPr>
              <a:spcAft>
                <a:spcPts val="600"/>
              </a:spcAft>
            </a:pPr>
            <a:r>
              <a:rPr lang="en-US" dirty="0" smtClean="0"/>
              <a:t>Click Next to continue through document.</a:t>
            </a:r>
          </a:p>
          <a:p>
            <a:pPr>
              <a:spcAft>
                <a:spcPts val="600"/>
              </a:spcAft>
            </a:pPr>
            <a:r>
              <a:rPr lang="en-US" dirty="0" smtClean="0"/>
              <a:t>Click OK when spell check is complete.</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13</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189501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3" y="128015"/>
            <a:ext cx="8939048" cy="618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637283" y="1718440"/>
            <a:ext cx="1513490" cy="898635"/>
          </a:xfrm>
          <a:prstGeom prst="accentCallout1">
            <a:avLst>
              <a:gd name="adj1" fmla="val 18750"/>
              <a:gd name="adj2" fmla="val -8333"/>
              <a:gd name="adj3" fmla="val 124781"/>
              <a:gd name="adj4" fmla="val -362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Ignore options</a:t>
            </a:r>
            <a:endParaRPr lang="en-US" dirty="0"/>
          </a:p>
        </p:txBody>
      </p:sp>
      <p:sp>
        <p:nvSpPr>
          <p:cNvPr id="3" name="Line Callout 1 (Accent Bar) 2"/>
          <p:cNvSpPr/>
          <p:nvPr/>
        </p:nvSpPr>
        <p:spPr>
          <a:xfrm>
            <a:off x="6913179" y="2919330"/>
            <a:ext cx="1434662" cy="902084"/>
          </a:xfrm>
          <a:prstGeom prst="accentCallout1">
            <a:avLst>
              <a:gd name="adj1" fmla="val 18750"/>
              <a:gd name="adj2" fmla="val -8333"/>
              <a:gd name="adj3" fmla="val 90572"/>
              <a:gd name="adj4" fmla="val -559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options</a:t>
            </a:r>
            <a:endParaRPr lang="en-US" dirty="0"/>
          </a:p>
        </p:txBody>
      </p:sp>
      <p:sp>
        <p:nvSpPr>
          <p:cNvPr id="4" name="Line Callout 1 (Accent Bar) 3"/>
          <p:cNvSpPr/>
          <p:nvPr/>
        </p:nvSpPr>
        <p:spPr>
          <a:xfrm>
            <a:off x="6553200" y="4447845"/>
            <a:ext cx="2002221" cy="1198180"/>
          </a:xfrm>
          <a:prstGeom prst="accentCallout1">
            <a:avLst>
              <a:gd name="adj1" fmla="val 18750"/>
              <a:gd name="adj2" fmla="val -8333"/>
              <a:gd name="adj3" fmla="val -71710"/>
              <a:gd name="adj4" fmla="val -1548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Suggested spelling</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14</a:t>
            </a:fld>
            <a:endParaRPr lang="en-US" dirty="0"/>
          </a:p>
        </p:txBody>
      </p:sp>
      <p:sp>
        <p:nvSpPr>
          <p:cNvPr id="7" name="Footer Placeholder 6"/>
          <p:cNvSpPr>
            <a:spLocks noGrp="1"/>
          </p:cNvSpPr>
          <p:nvPr>
            <p:ph type="ftr" sz="quarter" idx="11"/>
          </p:nvPr>
        </p:nvSpPr>
        <p:spPr>
          <a:xfrm>
            <a:off x="228600"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180595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15</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Adding a Word to Your Dictionary  </a:t>
            </a:r>
            <a:r>
              <a:rPr lang="en-US" sz="3200" dirty="0">
                <a:solidFill>
                  <a:prstClr val="black">
                    <a:tint val="75000"/>
                  </a:prstClr>
                </a:solidFill>
              </a:rPr>
              <a:t>If you use a word or name that Word flags as misspelled, add it to the dictionary during a spell check so it’s never flagged again.</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68357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 y="274638"/>
            <a:ext cx="9002110" cy="986603"/>
          </a:xfrm>
        </p:spPr>
        <p:txBody>
          <a:bodyPr>
            <a:noAutofit/>
          </a:bodyPr>
          <a:lstStyle/>
          <a:p>
            <a:r>
              <a:rPr lang="en-US" sz="3600" dirty="0" smtClean="0"/>
              <a:t>Skill 4: Create a Document Based on a Template</a:t>
            </a:r>
            <a:endParaRPr lang="en-US" sz="3600" dirty="0"/>
          </a:p>
        </p:txBody>
      </p:sp>
      <p:sp>
        <p:nvSpPr>
          <p:cNvPr id="3" name="Content Placeholder 2"/>
          <p:cNvSpPr>
            <a:spLocks noGrp="1"/>
          </p:cNvSpPr>
          <p:nvPr>
            <p:ph idx="1"/>
          </p:nvPr>
        </p:nvSpPr>
        <p:spPr/>
        <p:txBody>
          <a:bodyPr/>
          <a:lstStyle/>
          <a:p>
            <a:r>
              <a:rPr lang="en-US" dirty="0" smtClean="0"/>
              <a:t>Click the File tab, and then click New.</a:t>
            </a:r>
          </a:p>
          <a:p>
            <a:r>
              <a:rPr lang="en-US" dirty="0" smtClean="0"/>
              <a:t>Click a category under Available Templates and Themes.</a:t>
            </a:r>
          </a:p>
          <a:p>
            <a:r>
              <a:rPr lang="en-US" dirty="0" smtClean="0"/>
              <a:t>Click a template.</a:t>
            </a:r>
          </a:p>
          <a:p>
            <a:r>
              <a:rPr lang="en-US" dirty="0" smtClean="0"/>
              <a:t>Click Create.</a:t>
            </a:r>
          </a:p>
          <a:p>
            <a:r>
              <a:rPr lang="en-US" dirty="0" smtClean="0"/>
              <a:t>Save the file.</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16</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279641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952"/>
            <a:ext cx="8812924" cy="615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1 (Accent Bar) 4"/>
          <p:cNvSpPr/>
          <p:nvPr/>
        </p:nvSpPr>
        <p:spPr>
          <a:xfrm>
            <a:off x="1355835" y="1277007"/>
            <a:ext cx="1418896" cy="693682"/>
          </a:xfrm>
          <a:prstGeom prst="accentCallout1">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New</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Line Callout 1 (Accent Bar) 6"/>
          <p:cNvSpPr/>
          <p:nvPr/>
        </p:nvSpPr>
        <p:spPr>
          <a:xfrm>
            <a:off x="7323082" y="788276"/>
            <a:ext cx="1718442" cy="1292772"/>
          </a:xfrm>
          <a:prstGeom prst="accentCallout1">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Template preview</a:t>
            </a:r>
          </a:p>
        </p:txBody>
      </p:sp>
      <p:sp>
        <p:nvSpPr>
          <p:cNvPr id="8" name="Line Callout 1 (Accent Bar) 7"/>
          <p:cNvSpPr/>
          <p:nvPr/>
        </p:nvSpPr>
        <p:spPr>
          <a:xfrm>
            <a:off x="6605750" y="5029199"/>
            <a:ext cx="2435774" cy="1056289"/>
          </a:xfrm>
          <a:prstGeom prst="accentCallout1">
            <a:avLst>
              <a:gd name="adj1" fmla="val 18750"/>
              <a:gd name="adj2" fmla="val -8333"/>
              <a:gd name="adj3" fmla="val -12873"/>
              <a:gd name="adj4" fmla="val -71323"/>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Templates in the Sample Templates category</a:t>
            </a:r>
          </a:p>
        </p:txBody>
      </p:sp>
      <p:sp>
        <p:nvSpPr>
          <p:cNvPr id="9" name="Footer Placeholder 6"/>
          <p:cNvSpPr>
            <a:spLocks noGrp="1"/>
          </p:cNvSpPr>
          <p:nvPr>
            <p:ph type="ftr" sz="quarter" idx="11"/>
          </p:nvPr>
        </p:nvSpPr>
        <p:spPr>
          <a:xfrm>
            <a:off x="228600" y="6356350"/>
            <a:ext cx="2895600" cy="365125"/>
          </a:xfrm>
        </p:spPr>
        <p:txBody>
          <a:bodyPr/>
          <a:lstStyle/>
          <a:p>
            <a:pPr algn="l"/>
            <a:r>
              <a:rPr lang="en-US" dirty="0" smtClean="0">
                <a:solidFill>
                  <a:prstClr val="black">
                    <a:tint val="75000"/>
                  </a:prstClr>
                </a:solidFill>
              </a:rPr>
              <a:t>© Paradigm Publishing, Inc.</a:t>
            </a:r>
            <a:endParaRPr lang="en-US" dirty="0">
              <a:solidFill>
                <a:prstClr val="black">
                  <a:tint val="75000"/>
                </a:prstClr>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881F87-F1D1-4E82-B161-792A900F0BBC}" type="slidenum">
              <a:rPr kumimoji="0" lang="en-US" b="0" i="0" u="none" strike="noStrike" kern="0" cap="none" spc="0" normalizeH="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b="0" i="0" u="none" strike="noStrike" kern="0" cap="none" spc="0" normalizeH="0" noProof="0" dirty="0" smtClean="0">
              <a:ln>
                <a:noFill/>
              </a:ln>
              <a:solidFill>
                <a:prstClr val="black">
                  <a:tint val="75000"/>
                </a:prstClr>
              </a:solidFill>
              <a:effectLst/>
              <a:uLnTx/>
              <a:uFillTx/>
            </a:endParaRPr>
          </a:p>
        </p:txBody>
      </p:sp>
    </p:spTree>
    <p:extLst>
      <p:ext uri="{BB962C8B-B14F-4D97-AF65-F5344CB8AC3E}">
        <p14:creationId xmlns:p14="http://schemas.microsoft.com/office/powerpoint/2010/main" val="2966207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18</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smtClean="0">
                <a:solidFill>
                  <a:srgbClr val="0070C0"/>
                </a:solidFill>
              </a:rPr>
              <a:t>Creating Your Own Template  </a:t>
            </a:r>
            <a:r>
              <a:rPr lang="en-US" sz="3200" dirty="0" smtClean="0">
                <a:solidFill>
                  <a:prstClr val="black">
                    <a:tint val="75000"/>
                  </a:prstClr>
                </a:solidFill>
              </a:rPr>
              <a:t>To </a:t>
            </a:r>
            <a:r>
              <a:rPr lang="en-US" sz="3200" dirty="0">
                <a:solidFill>
                  <a:prstClr val="black">
                    <a:tint val="75000"/>
                  </a:prstClr>
                </a:solidFill>
              </a:rPr>
              <a:t>create your own template that you can use again and again, make settings to a document and then save it as a template using the Save as type field in the Save As dialog box.</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2835837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307"/>
          </a:xfrm>
        </p:spPr>
        <p:txBody>
          <a:bodyPr/>
          <a:lstStyle/>
          <a:p>
            <a:r>
              <a:rPr lang="en-US" dirty="0" smtClean="0"/>
              <a:t>Skill 5: Indent Text</a:t>
            </a:r>
            <a:endParaRPr lang="en-US" dirty="0"/>
          </a:p>
        </p:txBody>
      </p:sp>
      <p:sp>
        <p:nvSpPr>
          <p:cNvPr id="3" name="Content Placeholder 2"/>
          <p:cNvSpPr>
            <a:spLocks noGrp="1"/>
          </p:cNvSpPr>
          <p:nvPr>
            <p:ph idx="1"/>
          </p:nvPr>
        </p:nvSpPr>
        <p:spPr/>
        <p:txBody>
          <a:bodyPr>
            <a:noAutofit/>
          </a:bodyPr>
          <a:lstStyle/>
          <a:p>
            <a:r>
              <a:rPr lang="en-US" sz="4000" dirty="0" smtClean="0"/>
              <a:t>Click the View tab and click the </a:t>
            </a:r>
            <a:r>
              <a:rPr lang="en-US" sz="4000" i="1" dirty="0" smtClean="0"/>
              <a:t>Ruler</a:t>
            </a:r>
            <a:r>
              <a:rPr lang="en-US" sz="4000" dirty="0" smtClean="0"/>
              <a:t> check box.</a:t>
            </a:r>
          </a:p>
          <a:p>
            <a:r>
              <a:rPr lang="en-US" sz="4000" dirty="0" smtClean="0"/>
              <a:t>Select text.</a:t>
            </a:r>
          </a:p>
          <a:p>
            <a:r>
              <a:rPr lang="en-US" sz="4000" dirty="0" smtClean="0"/>
              <a:t>Drag the left indicator to a new location.</a:t>
            </a:r>
          </a:p>
        </p:txBody>
      </p:sp>
      <p:sp>
        <p:nvSpPr>
          <p:cNvPr id="4" name="Slide Number Placeholder 3"/>
          <p:cNvSpPr>
            <a:spLocks noGrp="1"/>
          </p:cNvSpPr>
          <p:nvPr>
            <p:ph type="sldNum" sz="quarter" idx="12"/>
          </p:nvPr>
        </p:nvSpPr>
        <p:spPr/>
        <p:txBody>
          <a:bodyPr/>
          <a:lstStyle/>
          <a:p>
            <a:fld id="{C1881F87-F1D1-4E82-B161-792A900F0BBC}" type="slidenum">
              <a:rPr lang="en-US" smtClean="0"/>
              <a:pPr/>
              <a:t>19</a:t>
            </a:fld>
            <a:endParaRPr lang="en-US" dirty="0"/>
          </a:p>
        </p:txBody>
      </p:sp>
      <p:sp>
        <p:nvSpPr>
          <p:cNvPr id="5" name="Footer Placeholder 4"/>
          <p:cNvSpPr>
            <a:spLocks noGrp="1"/>
          </p:cNvSpPr>
          <p:nvPr>
            <p:ph type="ftr" sz="quarter" idx="11"/>
          </p:nvPr>
        </p:nvSpPr>
        <p:spPr>
          <a:xfrm>
            <a:off x="457200" y="6327666"/>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288311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541"/>
          </a:xfrm>
        </p:spPr>
        <p:txBody>
          <a:bodyPr/>
          <a:lstStyle/>
          <a:p>
            <a:r>
              <a:rPr lang="en-US" dirty="0" smtClean="0"/>
              <a:t>Microsoft Word Overview</a:t>
            </a:r>
            <a:endParaRPr lang="en-US" dirty="0"/>
          </a:p>
        </p:txBody>
      </p:sp>
      <p:sp>
        <p:nvSpPr>
          <p:cNvPr id="3" name="Content Placeholder 2"/>
          <p:cNvSpPr>
            <a:spLocks noGrp="1"/>
          </p:cNvSpPr>
          <p:nvPr>
            <p:ph idx="1"/>
          </p:nvPr>
        </p:nvSpPr>
        <p:spPr/>
        <p:txBody>
          <a:bodyPr/>
          <a:lstStyle/>
          <a:p>
            <a:r>
              <a:rPr lang="en-US" dirty="0" smtClean="0"/>
              <a:t>Use Word to create a variety of documents.</a:t>
            </a:r>
          </a:p>
          <a:p>
            <a:r>
              <a:rPr lang="en-US" dirty="0" smtClean="0"/>
              <a:t>Work with pre-designed templates.</a:t>
            </a:r>
          </a:p>
          <a:p>
            <a:r>
              <a:rPr lang="en-US" dirty="0" smtClean="0"/>
              <a:t>Plan your document’s message.</a:t>
            </a:r>
          </a:p>
          <a:p>
            <a:r>
              <a:rPr lang="en-US" dirty="0" smtClean="0"/>
              <a:t>Understand who your audience is.</a:t>
            </a:r>
          </a:p>
          <a:p>
            <a:r>
              <a:rPr lang="en-US" dirty="0" smtClean="0"/>
              <a:t>Fit the type of document to its purpose.</a:t>
            </a:r>
          </a:p>
        </p:txBody>
      </p:sp>
      <p:sp>
        <p:nvSpPr>
          <p:cNvPr id="4" name="Slide Number Placeholder 3"/>
          <p:cNvSpPr>
            <a:spLocks noGrp="1"/>
          </p:cNvSpPr>
          <p:nvPr>
            <p:ph type="sldNum" sz="quarter" idx="12"/>
          </p:nvPr>
        </p:nvSpPr>
        <p:spPr/>
        <p:txBody>
          <a:bodyPr/>
          <a:lstStyle/>
          <a:p>
            <a:fld id="{C1881F87-F1D1-4E82-B161-792A900F0BBC}" type="slidenum">
              <a:rPr lang="en-US" smtClean="0"/>
              <a:pPr/>
              <a:t>2</a:t>
            </a:fld>
            <a:endParaRPr lang="en-US" dirty="0"/>
          </a:p>
        </p:txBody>
      </p:sp>
      <p:sp>
        <p:nvSpPr>
          <p:cNvPr id="5" name="Footer Placeholder 4"/>
          <p:cNvSpPr>
            <a:spLocks noGrp="1"/>
          </p:cNvSpPr>
          <p:nvPr>
            <p:ph type="ftr" sz="quarter" idx="11"/>
          </p:nvPr>
        </p:nvSpPr>
        <p:spPr>
          <a:xfrm>
            <a:off x="236483"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2160386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2" y="157655"/>
            <a:ext cx="8812924" cy="619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5312976" y="614849"/>
            <a:ext cx="1087824" cy="472966"/>
          </a:xfrm>
          <a:prstGeom prst="accentCallout1">
            <a:avLst>
              <a:gd name="adj1" fmla="val 18750"/>
              <a:gd name="adj2" fmla="val -8333"/>
              <a:gd name="adj3" fmla="val -17500"/>
              <a:gd name="adj4" fmla="val -1158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tab</a:t>
            </a:r>
            <a:endParaRPr lang="en-US" dirty="0"/>
          </a:p>
        </p:txBody>
      </p:sp>
      <p:sp>
        <p:nvSpPr>
          <p:cNvPr id="3" name="Line Callout 1 (Accent Bar) 2"/>
          <p:cNvSpPr/>
          <p:nvPr/>
        </p:nvSpPr>
        <p:spPr>
          <a:xfrm>
            <a:off x="504497" y="1434730"/>
            <a:ext cx="977462" cy="756733"/>
          </a:xfrm>
          <a:prstGeom prst="accentCallout1">
            <a:avLst>
              <a:gd name="adj1" fmla="val 25000"/>
              <a:gd name="adj2" fmla="val 114247"/>
              <a:gd name="adj3" fmla="val -92087"/>
              <a:gd name="adj4" fmla="val 1528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Ruler check box</a:t>
            </a:r>
            <a:endParaRPr lang="en-US" dirty="0"/>
          </a:p>
        </p:txBody>
      </p:sp>
      <p:sp>
        <p:nvSpPr>
          <p:cNvPr id="4" name="Line Callout 1 (Accent Bar) 3"/>
          <p:cNvSpPr/>
          <p:nvPr/>
        </p:nvSpPr>
        <p:spPr>
          <a:xfrm>
            <a:off x="7330922" y="2996488"/>
            <a:ext cx="1545020" cy="622218"/>
          </a:xfrm>
          <a:prstGeom prst="accent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
        <p:nvSpPr>
          <p:cNvPr id="5" name="Line Callout 1 (Accent Bar) 4"/>
          <p:cNvSpPr/>
          <p:nvPr/>
        </p:nvSpPr>
        <p:spPr>
          <a:xfrm>
            <a:off x="4240921" y="1876125"/>
            <a:ext cx="1954924" cy="583324"/>
          </a:xfrm>
          <a:prstGeom prst="accentCallout1">
            <a:avLst>
              <a:gd name="adj1" fmla="val 18750"/>
              <a:gd name="adj2" fmla="val -8333"/>
              <a:gd name="adj3" fmla="val -65878"/>
              <a:gd name="adj4" fmla="val -601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Left indicator</a:t>
            </a:r>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20</a:t>
            </a:fld>
            <a:endParaRPr lang="en-US" dirty="0"/>
          </a:p>
        </p:txBody>
      </p:sp>
      <p:sp>
        <p:nvSpPr>
          <p:cNvPr id="8" name="Footer Placeholder 7"/>
          <p:cNvSpPr>
            <a:spLocks noGrp="1"/>
          </p:cNvSpPr>
          <p:nvPr>
            <p:ph type="ftr" sz="quarter" idx="11"/>
          </p:nvPr>
        </p:nvSpPr>
        <p:spPr>
          <a:xfrm>
            <a:off x="462455" y="6343431"/>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729553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21</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a:solidFill>
                  <a:srgbClr val="0070C0"/>
                </a:solidFill>
              </a:rPr>
              <a:t>Indenting Text in Paragraphs  </a:t>
            </a:r>
            <a:r>
              <a:rPr lang="en-US" sz="3600" dirty="0" smtClean="0">
                <a:solidFill>
                  <a:prstClr val="black">
                    <a:tint val="75000"/>
                  </a:prstClr>
                </a:solidFill>
              </a:rPr>
              <a:t>You </a:t>
            </a:r>
            <a:r>
              <a:rPr lang="en-US" sz="3600" dirty="0">
                <a:solidFill>
                  <a:prstClr val="black">
                    <a:tint val="75000"/>
                  </a:prstClr>
                </a:solidFill>
              </a:rPr>
              <a:t>may want to indent the first line of each paragraph. Do so using the Paragraph dialog box.</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65235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34"/>
            <a:ext cx="8229600" cy="1294031"/>
          </a:xfrm>
        </p:spPr>
        <p:txBody>
          <a:bodyPr/>
          <a:lstStyle/>
          <a:p>
            <a:r>
              <a:rPr lang="en-US" dirty="0" smtClean="0"/>
              <a:t>Skill 5: Add Tabs</a:t>
            </a:r>
            <a:endParaRPr lang="en-US" dirty="0"/>
          </a:p>
        </p:txBody>
      </p:sp>
      <p:sp>
        <p:nvSpPr>
          <p:cNvPr id="3" name="Content Placeholder 2"/>
          <p:cNvSpPr>
            <a:spLocks noGrp="1"/>
          </p:cNvSpPr>
          <p:nvPr>
            <p:ph idx="1"/>
          </p:nvPr>
        </p:nvSpPr>
        <p:spPr>
          <a:xfrm>
            <a:off x="457200" y="1718441"/>
            <a:ext cx="8229600" cy="4407722"/>
          </a:xfrm>
        </p:spPr>
        <p:txBody>
          <a:bodyPr/>
          <a:lstStyle/>
          <a:p>
            <a:r>
              <a:rPr lang="en-US" sz="4000" dirty="0" smtClean="0"/>
              <a:t>Click </a:t>
            </a:r>
            <a:r>
              <a:rPr lang="en-US" sz="4000" dirty="0"/>
              <a:t>the tab selector to choose a tab type.</a:t>
            </a:r>
          </a:p>
          <a:p>
            <a:r>
              <a:rPr lang="en-US" sz="4000" dirty="0"/>
              <a:t>Click a measurement on the </a:t>
            </a:r>
            <a:r>
              <a:rPr lang="en-US" sz="4000" dirty="0" smtClean="0"/>
              <a:t>Ruler </a:t>
            </a:r>
            <a:r>
              <a:rPr lang="en-US" sz="4000" dirty="0"/>
              <a:t>to place a tab.</a:t>
            </a:r>
          </a:p>
          <a:p>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22</a:t>
            </a:fld>
            <a:endParaRPr lang="en-US" dirty="0"/>
          </a:p>
        </p:txBody>
      </p:sp>
      <p:sp>
        <p:nvSpPr>
          <p:cNvPr id="5" name="Footer Placeholder 4"/>
          <p:cNvSpPr>
            <a:spLocks noGrp="1"/>
          </p:cNvSpPr>
          <p:nvPr>
            <p:ph type="ftr" sz="quarter" idx="11"/>
          </p:nvPr>
        </p:nvSpPr>
        <p:spPr>
          <a:xfrm>
            <a:off x="457200"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2623966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110360"/>
            <a:ext cx="8939048" cy="63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851338" y="646385"/>
            <a:ext cx="1135117" cy="772511"/>
          </a:xfrm>
          <a:prstGeom prst="accentCallout1">
            <a:avLst>
              <a:gd name="adj1" fmla="val 18750"/>
              <a:gd name="adj2" fmla="val -8333"/>
              <a:gd name="adj3" fmla="val 96223"/>
              <a:gd name="adj4" fmla="val -502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 selector</a:t>
            </a:r>
            <a:endParaRPr lang="en-US" dirty="0"/>
          </a:p>
        </p:txBody>
      </p:sp>
      <p:sp>
        <p:nvSpPr>
          <p:cNvPr id="3" name="Line Callout 1 (Accent Bar) 2"/>
          <p:cNvSpPr/>
          <p:nvPr/>
        </p:nvSpPr>
        <p:spPr>
          <a:xfrm>
            <a:off x="5454869" y="244364"/>
            <a:ext cx="1277007" cy="804042"/>
          </a:xfrm>
          <a:prstGeom prst="accentCallout1">
            <a:avLst>
              <a:gd name="adj1" fmla="val 18750"/>
              <a:gd name="adj2" fmla="val -8333"/>
              <a:gd name="adj3" fmla="val 127594"/>
              <a:gd name="adj4" fmla="val -482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 tab</a:t>
            </a:r>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23</a:t>
            </a:fld>
            <a:endParaRPr lang="en-US" dirty="0"/>
          </a:p>
        </p:txBody>
      </p:sp>
      <p:sp>
        <p:nvSpPr>
          <p:cNvPr id="6" name="Footer Placeholder 5"/>
          <p:cNvSpPr>
            <a:spLocks noGrp="1"/>
          </p:cNvSpPr>
          <p:nvPr>
            <p:ph type="ftr" sz="quarter" idx="11"/>
          </p:nvPr>
        </p:nvSpPr>
        <p:spPr>
          <a:xfrm>
            <a:off x="228600" y="6387881"/>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1620758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24</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a:solidFill>
                  <a:srgbClr val="0070C0"/>
                </a:solidFill>
              </a:rPr>
              <a:t>Adding Tabs to Existing Text</a:t>
            </a:r>
            <a:r>
              <a:rPr lang="en-US" sz="3600" dirty="0">
                <a:solidFill>
                  <a:prstClr val="black">
                    <a:tint val="75000"/>
                  </a:prstClr>
                </a:solidFill>
              </a:rPr>
              <a:t>  </a:t>
            </a:r>
            <a:r>
              <a:rPr lang="en-US" sz="3600" dirty="0" smtClean="0">
                <a:solidFill>
                  <a:prstClr val="black">
                    <a:tint val="75000"/>
                  </a:prstClr>
                </a:solidFill>
              </a:rPr>
              <a:t>You </a:t>
            </a:r>
            <a:r>
              <a:rPr lang="en-US" sz="3600" dirty="0">
                <a:solidFill>
                  <a:prstClr val="black">
                    <a:tint val="75000"/>
                  </a:prstClr>
                </a:solidFill>
              </a:rPr>
              <a:t>can change tabs on existing text by selecting it and changing settings on the </a:t>
            </a:r>
            <a:r>
              <a:rPr lang="en-US" sz="3600" dirty="0" smtClean="0">
                <a:solidFill>
                  <a:prstClr val="black">
                    <a:tint val="75000"/>
                  </a:prstClr>
                </a:solidFill>
              </a:rPr>
              <a:t>Ruler</a:t>
            </a:r>
            <a:r>
              <a:rPr lang="en-US" sz="3600" dirty="0">
                <a:solidFill>
                  <a:prstClr val="black">
                    <a:tint val="75000"/>
                  </a:prstClr>
                </a:solidFill>
              </a:rPr>
              <a:t>.</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05941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0838"/>
          </a:xfrm>
        </p:spPr>
        <p:txBody>
          <a:bodyPr/>
          <a:lstStyle/>
          <a:p>
            <a:r>
              <a:rPr lang="en-US" dirty="0" smtClean="0"/>
              <a:t>Skill 6: Set Margins</a:t>
            </a:r>
            <a:endParaRPr lang="en-US" dirty="0"/>
          </a:p>
        </p:txBody>
      </p:sp>
      <p:sp>
        <p:nvSpPr>
          <p:cNvPr id="3" name="Content Placeholder 2"/>
          <p:cNvSpPr>
            <a:spLocks noGrp="1"/>
          </p:cNvSpPr>
          <p:nvPr>
            <p:ph idx="1"/>
          </p:nvPr>
        </p:nvSpPr>
        <p:spPr>
          <a:xfrm>
            <a:off x="457200" y="1718441"/>
            <a:ext cx="8229600" cy="4407722"/>
          </a:xfrm>
        </p:spPr>
        <p:txBody>
          <a:bodyPr/>
          <a:lstStyle/>
          <a:p>
            <a:r>
              <a:rPr lang="en-US" sz="4000" dirty="0" smtClean="0"/>
              <a:t>Click the Page Layout tab.</a:t>
            </a:r>
          </a:p>
          <a:p>
            <a:r>
              <a:rPr lang="en-US" sz="4000" dirty="0" smtClean="0"/>
              <a:t>Click the Margins button in the Page Setup group.</a:t>
            </a:r>
          </a:p>
          <a:p>
            <a:r>
              <a:rPr lang="en-US" sz="4000" dirty="0" smtClean="0"/>
              <a:t>Click a preset margin option.</a:t>
            </a:r>
          </a:p>
          <a:p>
            <a:pPr marL="514350"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C1881F87-F1D1-4E82-B161-792A900F0BBC}" type="slidenum">
              <a:rPr lang="en-US" smtClean="0"/>
              <a:pPr/>
              <a:t>25</a:t>
            </a:fld>
            <a:endParaRPr lang="en-US" dirty="0"/>
          </a:p>
        </p:txBody>
      </p:sp>
      <p:sp>
        <p:nvSpPr>
          <p:cNvPr id="5" name="Footer Placeholder 4"/>
          <p:cNvSpPr>
            <a:spLocks noGrp="1"/>
          </p:cNvSpPr>
          <p:nvPr>
            <p:ph type="ftr" sz="quarter" idx="11"/>
          </p:nvPr>
        </p:nvSpPr>
        <p:spPr>
          <a:xfrm>
            <a:off x="457200" y="6343431"/>
            <a:ext cx="2895600" cy="365125"/>
          </a:xfrm>
        </p:spPr>
        <p:txBody>
          <a:bodyPr/>
          <a:lstStyle/>
          <a:p>
            <a:pPr algn="l"/>
            <a:r>
              <a:rPr lang="en-US" smtClean="0"/>
              <a:t>© Paradigm Publishing, Inc.</a:t>
            </a:r>
            <a:endParaRPr lang="en-US" dirty="0"/>
          </a:p>
        </p:txBody>
      </p:sp>
    </p:spTree>
    <p:extLst>
      <p:ext uri="{BB962C8B-B14F-4D97-AF65-F5344CB8AC3E}">
        <p14:creationId xmlns:p14="http://schemas.microsoft.com/office/powerpoint/2010/main" val="1828135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204952"/>
            <a:ext cx="8875986" cy="615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3413676" y="551793"/>
            <a:ext cx="2085211" cy="536028"/>
          </a:xfrm>
          <a:prstGeom prst="accentCallout1">
            <a:avLst>
              <a:gd name="adj1" fmla="val 18750"/>
              <a:gd name="adj2" fmla="val -8333"/>
              <a:gd name="adj3" fmla="val 3677"/>
              <a:gd name="adj4" fmla="val -712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 Layout tab</a:t>
            </a:r>
            <a:endParaRPr lang="en-US" dirty="0"/>
          </a:p>
        </p:txBody>
      </p:sp>
      <p:sp>
        <p:nvSpPr>
          <p:cNvPr id="3" name="Line Callout 1 (Accent Bar) 2"/>
          <p:cNvSpPr/>
          <p:nvPr/>
        </p:nvSpPr>
        <p:spPr>
          <a:xfrm>
            <a:off x="2743199" y="1769680"/>
            <a:ext cx="2081049" cy="559676"/>
          </a:xfrm>
          <a:prstGeom prst="accentCallout1">
            <a:avLst>
              <a:gd name="adj1" fmla="val 18750"/>
              <a:gd name="adj2" fmla="val -8333"/>
              <a:gd name="adj3" fmla="val -119204"/>
              <a:gd name="adj4" fmla="val -688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Margins button</a:t>
            </a:r>
            <a:endParaRPr lang="en-US" dirty="0"/>
          </a:p>
        </p:txBody>
      </p:sp>
      <p:sp>
        <p:nvSpPr>
          <p:cNvPr id="4" name="Line Callout 1 (Accent Bar) 3"/>
          <p:cNvSpPr/>
          <p:nvPr/>
        </p:nvSpPr>
        <p:spPr>
          <a:xfrm>
            <a:off x="3661763" y="3216165"/>
            <a:ext cx="1837124" cy="599090"/>
          </a:xfrm>
          <a:prstGeom prst="accentCallout1">
            <a:avLst>
              <a:gd name="adj1" fmla="val 18750"/>
              <a:gd name="adj2" fmla="val -8333"/>
              <a:gd name="adj3" fmla="val -40131"/>
              <a:gd name="adj4" fmla="val -640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Preset margin options</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26</a:t>
            </a:fld>
            <a:endParaRPr lang="en-US" dirty="0"/>
          </a:p>
        </p:txBody>
      </p:sp>
      <p:sp>
        <p:nvSpPr>
          <p:cNvPr id="7" name="Footer Placeholder 6"/>
          <p:cNvSpPr>
            <a:spLocks noGrp="1"/>
          </p:cNvSpPr>
          <p:nvPr>
            <p:ph type="ftr" sz="quarter" idx="11"/>
          </p:nvPr>
        </p:nvSpPr>
        <p:spPr>
          <a:xfrm>
            <a:off x="289034"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3811743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27</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a:solidFill>
                  <a:srgbClr val="0070C0"/>
                </a:solidFill>
              </a:rPr>
              <a:t>Creating Custom Margins  </a:t>
            </a:r>
            <a:r>
              <a:rPr lang="en-US" sz="3000" dirty="0" smtClean="0">
                <a:solidFill>
                  <a:prstClr val="black">
                    <a:tint val="75000"/>
                  </a:prstClr>
                </a:solidFill>
              </a:rPr>
              <a:t>To </a:t>
            </a:r>
            <a:r>
              <a:rPr lang="en-US" sz="3000" dirty="0">
                <a:solidFill>
                  <a:prstClr val="black">
                    <a:tint val="75000"/>
                  </a:prstClr>
                </a:solidFill>
              </a:rPr>
              <a:t>create custom margins choose that option from the Margins button </a:t>
            </a:r>
            <a:r>
              <a:rPr lang="en-US" sz="3000" dirty="0" smtClean="0">
                <a:solidFill>
                  <a:prstClr val="black">
                    <a:tint val="75000"/>
                  </a:prstClr>
                </a:solidFill>
              </a:rPr>
              <a:t>drop-down </a:t>
            </a:r>
            <a:r>
              <a:rPr lang="en-US" sz="3000" dirty="0">
                <a:solidFill>
                  <a:prstClr val="black">
                    <a:tint val="75000"/>
                  </a:prstClr>
                </a:solidFill>
              </a:rPr>
              <a:t>list. Set a number for each of the four margins and click OK.</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014865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010"/>
          </a:xfrm>
        </p:spPr>
        <p:txBody>
          <a:bodyPr/>
          <a:lstStyle/>
          <a:p>
            <a:r>
              <a:rPr lang="en-US" dirty="0" smtClean="0"/>
              <a:t>Skill 7: Insert a Page Break</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4000" dirty="0" smtClean="0"/>
              <a:t>Click in the document where you want the break to occur.</a:t>
            </a:r>
          </a:p>
          <a:p>
            <a:r>
              <a:rPr lang="en-US" sz="4000" dirty="0" smtClean="0"/>
              <a:t>Click the Insert tab.</a:t>
            </a:r>
          </a:p>
          <a:p>
            <a:r>
              <a:rPr lang="en-US" sz="4000" dirty="0" smtClean="0"/>
              <a:t>Click the Page Break button in the Pages group</a:t>
            </a:r>
            <a:r>
              <a:rPr lang="en-US" dirty="0" smtClean="0"/>
              <a:t>.</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28</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514025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60" y="173421"/>
            <a:ext cx="8923282" cy="61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2370082" y="587265"/>
            <a:ext cx="1579320" cy="575442"/>
          </a:xfrm>
          <a:prstGeom prst="accentCallout1">
            <a:avLst>
              <a:gd name="adj1" fmla="val 18750"/>
              <a:gd name="adj2" fmla="val -8333"/>
              <a:gd name="adj3" fmla="val -5725"/>
              <a:gd name="adj4" fmla="val -685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dirty="0"/>
          </a:p>
        </p:txBody>
      </p:sp>
      <p:sp>
        <p:nvSpPr>
          <p:cNvPr id="3" name="Line Callout 1 (Accent Bar) 2"/>
          <p:cNvSpPr/>
          <p:nvPr/>
        </p:nvSpPr>
        <p:spPr>
          <a:xfrm>
            <a:off x="1615964" y="1608082"/>
            <a:ext cx="1508236" cy="693683"/>
          </a:xfrm>
          <a:prstGeom prst="accentCallout1">
            <a:avLst>
              <a:gd name="adj1" fmla="val 18750"/>
              <a:gd name="adj2" fmla="val -8333"/>
              <a:gd name="adj3" fmla="val -67046"/>
              <a:gd name="adj4" fmla="val -441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Page Break button</a:t>
            </a:r>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29</a:t>
            </a:fld>
            <a:endParaRPr lang="en-US" dirty="0"/>
          </a:p>
        </p:txBody>
      </p:sp>
      <p:sp>
        <p:nvSpPr>
          <p:cNvPr id="6" name="Footer Placeholder 5"/>
          <p:cNvSpPr>
            <a:spLocks noGrp="1"/>
          </p:cNvSpPr>
          <p:nvPr>
            <p:ph type="ftr" sz="quarter" idx="11"/>
          </p:nvPr>
        </p:nvSpPr>
        <p:spPr>
          <a:xfrm>
            <a:off x="228600" y="6359197"/>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400273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830" y="5504246"/>
            <a:ext cx="7772400" cy="1362075"/>
          </a:xfrm>
        </p:spPr>
        <p:txBody>
          <a:bodyPr/>
          <a:lstStyle/>
          <a:p>
            <a:r>
              <a:rPr lang="en-US" dirty="0" smtClean="0"/>
              <a:t>Creating Documents</a:t>
            </a:r>
            <a:endParaRPr lang="en-US" dirty="0"/>
          </a:p>
        </p:txBody>
      </p:sp>
      <p:sp>
        <p:nvSpPr>
          <p:cNvPr id="5" name="Text Placeholder 4"/>
          <p:cNvSpPr>
            <a:spLocks noGrp="1"/>
          </p:cNvSpPr>
          <p:nvPr>
            <p:ph type="body" idx="1"/>
          </p:nvPr>
        </p:nvSpPr>
        <p:spPr>
          <a:xfrm>
            <a:off x="485830" y="3978774"/>
            <a:ext cx="7772400" cy="1500187"/>
          </a:xfrm>
        </p:spPr>
        <p:txBody>
          <a:bodyPr>
            <a:normAutofit/>
          </a:bodyPr>
          <a:lstStyle/>
          <a:p>
            <a:r>
              <a:rPr lang="en-US" sz="2800" b="1" dirty="0" smtClean="0">
                <a:solidFill>
                  <a:schemeClr val="tx1"/>
                </a:solidFill>
              </a:rPr>
              <a:t>Chapter 1</a:t>
            </a:r>
            <a:endParaRPr lang="en-US" sz="2800" b="1"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274" y="1553559"/>
            <a:ext cx="5110255" cy="328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1881F87-F1D1-4E82-B161-792A900F0BBC}" type="slidenum">
              <a:rPr lang="en-US" smtClean="0"/>
              <a:pPr/>
              <a:t>3</a:t>
            </a:fld>
            <a:endParaRPr lang="en-US" dirty="0"/>
          </a:p>
        </p:txBody>
      </p:sp>
      <p:sp>
        <p:nvSpPr>
          <p:cNvPr id="7" name="Footer Placeholder 6"/>
          <p:cNvSpPr>
            <a:spLocks noGrp="1"/>
          </p:cNvSpPr>
          <p:nvPr>
            <p:ph type="ftr" sz="quarter" idx="11"/>
          </p:nvPr>
        </p:nvSpPr>
        <p:spPr>
          <a:xfrm>
            <a:off x="233266"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4141071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30</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600" b="1" dirty="0">
                <a:solidFill>
                  <a:srgbClr val="0070C0"/>
                </a:solidFill>
              </a:rPr>
              <a:t>Using Page Breaks Effectively  </a:t>
            </a:r>
            <a:r>
              <a:rPr lang="en-US" sz="3000" dirty="0" smtClean="0">
                <a:solidFill>
                  <a:prstClr val="black">
                    <a:tint val="75000"/>
                  </a:prstClr>
                </a:solidFill>
              </a:rPr>
              <a:t>Don’t </a:t>
            </a:r>
            <a:r>
              <a:rPr lang="en-US" sz="3000" dirty="0">
                <a:solidFill>
                  <a:prstClr val="black">
                    <a:tint val="75000"/>
                  </a:prstClr>
                </a:solidFill>
              </a:rPr>
              <a:t>use page breaks to force breaks on every </a:t>
            </a:r>
            <a:r>
              <a:rPr lang="en-US" sz="3000" dirty="0" smtClean="0">
                <a:solidFill>
                  <a:prstClr val="black">
                    <a:tint val="75000"/>
                  </a:prstClr>
                </a:solidFill>
              </a:rPr>
              <a:t>page―let </a:t>
            </a:r>
            <a:r>
              <a:rPr lang="en-US" sz="3000" dirty="0">
                <a:solidFill>
                  <a:prstClr val="black">
                    <a:tint val="75000"/>
                  </a:prstClr>
                </a:solidFill>
              </a:rPr>
              <a:t>Word flow the text for you. Only break where a page must end, such as after the cover page of a report.</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287041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69"/>
          </a:xfrm>
        </p:spPr>
        <p:txBody>
          <a:bodyPr/>
          <a:lstStyle/>
          <a:p>
            <a:r>
              <a:rPr lang="en-US" dirty="0" smtClean="0"/>
              <a:t>Skill 8: Insert Headers and Footers</a:t>
            </a:r>
            <a:endParaRPr lang="en-US" dirty="0"/>
          </a:p>
        </p:txBody>
      </p:sp>
      <p:sp>
        <p:nvSpPr>
          <p:cNvPr id="3" name="Content Placeholder 2"/>
          <p:cNvSpPr>
            <a:spLocks noGrp="1"/>
          </p:cNvSpPr>
          <p:nvPr>
            <p:ph idx="1"/>
          </p:nvPr>
        </p:nvSpPr>
        <p:spPr>
          <a:xfrm>
            <a:off x="457200" y="1600201"/>
            <a:ext cx="8229600" cy="4756150"/>
          </a:xfrm>
        </p:spPr>
        <p:txBody>
          <a:bodyPr>
            <a:normAutofit fontScale="85000" lnSpcReduction="20000"/>
          </a:bodyPr>
          <a:lstStyle/>
          <a:p>
            <a:r>
              <a:rPr lang="en-US" dirty="0" smtClean="0"/>
              <a:t>Click the Insert tab.</a:t>
            </a:r>
          </a:p>
          <a:p>
            <a:r>
              <a:rPr lang="en-US" dirty="0" smtClean="0"/>
              <a:t>Click the Footer or Header button in the Header &amp; Footer group.</a:t>
            </a:r>
          </a:p>
          <a:p>
            <a:r>
              <a:rPr lang="en-US" dirty="0" smtClean="0"/>
              <a:t>Choose a style option from the drop-down list.</a:t>
            </a:r>
          </a:p>
          <a:p>
            <a:r>
              <a:rPr lang="en-US" dirty="0" smtClean="0"/>
              <a:t>Click buttons, such as Page Number, to enter an automatically updating entry; or, enter text, such as “Confidential”.</a:t>
            </a:r>
          </a:p>
          <a:p>
            <a:r>
              <a:rPr lang="en-US" dirty="0" smtClean="0"/>
              <a:t>Continue to make entries by pressing tab and repeating steps 4 or 5.</a:t>
            </a:r>
          </a:p>
          <a:p>
            <a:r>
              <a:rPr lang="en-US" dirty="0" smtClean="0"/>
              <a:t>Click OK.</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31</a:t>
            </a:fld>
            <a:endParaRPr lang="en-US" dirty="0"/>
          </a:p>
        </p:txBody>
      </p:sp>
      <p:sp>
        <p:nvSpPr>
          <p:cNvPr id="5" name="Footer Placeholder 4"/>
          <p:cNvSpPr>
            <a:spLocks noGrp="1"/>
          </p:cNvSpPr>
          <p:nvPr>
            <p:ph type="ftr" sz="quarter" idx="11"/>
          </p:nvPr>
        </p:nvSpPr>
        <p:spPr>
          <a:xfrm>
            <a:off x="228600" y="6374963"/>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3563032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60" y="157655"/>
            <a:ext cx="8923282" cy="608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1500352" y="1464193"/>
            <a:ext cx="1623848" cy="476906"/>
          </a:xfrm>
          <a:prstGeom prst="accentCallout1">
            <a:avLst>
              <a:gd name="adj1" fmla="val 18750"/>
              <a:gd name="adj2" fmla="val -8333"/>
              <a:gd name="adj3" fmla="val -194491"/>
              <a:gd name="adj4" fmla="val -185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dirty="0"/>
          </a:p>
        </p:txBody>
      </p:sp>
      <p:sp>
        <p:nvSpPr>
          <p:cNvPr id="3" name="Line Callout 1 (Accent Bar) 2"/>
          <p:cNvSpPr/>
          <p:nvPr/>
        </p:nvSpPr>
        <p:spPr>
          <a:xfrm>
            <a:off x="6258910" y="370490"/>
            <a:ext cx="2207173" cy="780393"/>
          </a:xfrm>
          <a:prstGeom prst="accentCallout1">
            <a:avLst>
              <a:gd name="adj1" fmla="val 18750"/>
              <a:gd name="adj2" fmla="val -8333"/>
              <a:gd name="adj3" fmla="val 62568"/>
              <a:gd name="adj4" fmla="val -429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 button, </a:t>
            </a:r>
            <a:br>
              <a:rPr lang="en-US" dirty="0" smtClean="0"/>
            </a:br>
            <a:r>
              <a:rPr lang="en-US" dirty="0" smtClean="0"/>
              <a:t>Footer button</a:t>
            </a:r>
            <a:endParaRPr lang="en-US" dirty="0"/>
          </a:p>
        </p:txBody>
      </p:sp>
      <p:sp>
        <p:nvSpPr>
          <p:cNvPr id="4" name="Line Callout 1 (Accent Bar) 3"/>
          <p:cNvSpPr/>
          <p:nvPr/>
        </p:nvSpPr>
        <p:spPr>
          <a:xfrm>
            <a:off x="7047185" y="1702646"/>
            <a:ext cx="1781504" cy="709477"/>
          </a:xfrm>
          <a:prstGeom prst="accentCallout1">
            <a:avLst>
              <a:gd name="adj1" fmla="val 18750"/>
              <a:gd name="adj2" fmla="val -8333"/>
              <a:gd name="adj3" fmla="val 65835"/>
              <a:gd name="adj4" fmla="val -489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Header/Footer styles</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32</a:t>
            </a:fld>
            <a:endParaRPr lang="en-US" dirty="0"/>
          </a:p>
        </p:txBody>
      </p:sp>
      <p:sp>
        <p:nvSpPr>
          <p:cNvPr id="7" name="Footer Placeholder 6"/>
          <p:cNvSpPr>
            <a:spLocks noGrp="1"/>
          </p:cNvSpPr>
          <p:nvPr>
            <p:ph type="ftr" sz="quarter" idx="11"/>
          </p:nvPr>
        </p:nvSpPr>
        <p:spPr>
          <a:xfrm>
            <a:off x="228600"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1136088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33</a:t>
            </a:fld>
            <a:endParaRPr lang="en-US" dirty="0"/>
          </a:p>
        </p:txBody>
      </p:sp>
      <p:sp>
        <p:nvSpPr>
          <p:cNvPr id="10" name="Rounded Rectangle 9"/>
          <p:cNvSpPr/>
          <p:nvPr/>
        </p:nvSpPr>
        <p:spPr>
          <a:xfrm>
            <a:off x="442889" y="2746033"/>
            <a:ext cx="8243911" cy="324486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Inserting Document Properties in </a:t>
            </a:r>
            <a:r>
              <a:rPr lang="en-US" sz="3600" b="1" dirty="0" smtClean="0">
                <a:solidFill>
                  <a:srgbClr val="0070C0"/>
                </a:solidFill>
              </a:rPr>
              <a:t>a Header/Footer   </a:t>
            </a:r>
            <a:r>
              <a:rPr lang="en-US" sz="3200" dirty="0">
                <a:solidFill>
                  <a:prstClr val="black">
                    <a:tint val="75000"/>
                  </a:prstClr>
                </a:solidFill>
              </a:rPr>
              <a:t>The Quick Parts button in the Header &amp; Footers group on the Insert tab provides a way to quickly insert items from a list at any position in your headers and footers.</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2395720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764704"/>
            <a:ext cx="4186238" cy="25672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CA" sz="1800" dirty="0" smtClean="0">
                <a:latin typeface="Calibri" pitchFamily="34" charset="0"/>
                <a:cs typeface="Calibri" pitchFamily="34" charset="0"/>
              </a:rPr>
              <a:t>The Spell Check feature</a:t>
            </a:r>
            <a:endParaRPr lang="en-CA" sz="18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1800" dirty="0"/>
              <a:t>i</a:t>
            </a:r>
            <a:r>
              <a:rPr lang="en-CA" sz="1800" dirty="0" smtClean="0"/>
              <a:t>s not infallible.</a:t>
            </a:r>
          </a:p>
          <a:p>
            <a:pPr marL="693738" lvl="1" indent="-236538">
              <a:buClr>
                <a:schemeClr val="accent1"/>
              </a:buClr>
              <a:buSzPct val="100000"/>
              <a:buFont typeface="+mj-lt"/>
              <a:buAutoNum type="alphaLcPeriod"/>
            </a:pPr>
            <a:r>
              <a:rPr lang="en-US" sz="1800" dirty="0" smtClean="0"/>
              <a:t>doesn’t </a:t>
            </a:r>
            <a:r>
              <a:rPr lang="en-US" sz="1800" dirty="0"/>
              <a:t>flag correctly spelled words that </a:t>
            </a:r>
            <a:r>
              <a:rPr lang="en-US" sz="1800" dirty="0" smtClean="0"/>
              <a:t>may not </a:t>
            </a:r>
            <a:r>
              <a:rPr lang="en-US" sz="1800" dirty="0"/>
              <a:t>have been the correct word choice </a:t>
            </a:r>
            <a:r>
              <a:rPr lang="en-US" sz="1800" dirty="0" smtClean="0"/>
              <a:t>for your </a:t>
            </a:r>
            <a:r>
              <a:rPr lang="en-US" sz="1800" dirty="0"/>
              <a:t>sentence</a:t>
            </a:r>
            <a:r>
              <a:rPr lang="en-US" sz="1800" dirty="0" smtClean="0"/>
              <a:t>.</a:t>
            </a:r>
          </a:p>
          <a:p>
            <a:pPr marL="693738" lvl="1" indent="-236538">
              <a:buClr>
                <a:schemeClr val="accent1"/>
              </a:buClr>
              <a:buSzPct val="100000"/>
              <a:buFont typeface="+mj-lt"/>
              <a:buAutoNum type="alphaLcPeriod"/>
            </a:pPr>
            <a:r>
              <a:rPr lang="en-US" sz="1800" dirty="0"/>
              <a:t>c</a:t>
            </a:r>
            <a:r>
              <a:rPr lang="en-US" sz="1800" dirty="0" smtClean="0"/>
              <a:t>hecks both grammar and spelling.</a:t>
            </a:r>
          </a:p>
          <a:p>
            <a:pPr marL="693738" lvl="1" indent="-236538">
              <a:buClr>
                <a:schemeClr val="accent1"/>
              </a:buClr>
              <a:buSzPct val="100000"/>
              <a:buFont typeface="+mj-lt"/>
              <a:buAutoNum type="alphaLcPeriod"/>
            </a:pPr>
            <a:r>
              <a:rPr lang="en-US" sz="1800" dirty="0" smtClean="0"/>
              <a:t>All of the above</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4" name="Content Placeholder 6"/>
          <p:cNvSpPr txBox="1">
            <a:spLocks/>
          </p:cNvSpPr>
          <p:nvPr/>
        </p:nvSpPr>
        <p:spPr>
          <a:xfrm>
            <a:off x="4687858" y="764704"/>
            <a:ext cx="4184651"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CA" sz="1800" dirty="0" smtClean="0">
                <a:latin typeface="Calibri" pitchFamily="34" charset="0"/>
                <a:cs typeface="Calibri" pitchFamily="34" charset="0"/>
              </a:rPr>
              <a:t>Templates may contain settings for</a:t>
            </a:r>
            <a:endParaRPr lang="en-CA" sz="1800" dirty="0">
              <a:latin typeface="Calibri" pitchFamily="34" charset="0"/>
              <a:cs typeface="Calibri" pitchFamily="34" charset="0"/>
            </a:endParaRPr>
          </a:p>
          <a:p>
            <a:pPr marL="693738" lvl="1" indent="-236538">
              <a:buClr>
                <a:schemeClr val="accent1"/>
              </a:buClr>
              <a:buFont typeface="+mj-lt"/>
              <a:buAutoNum type="alphaLcPeriod"/>
            </a:pPr>
            <a:r>
              <a:rPr lang="en-CA" sz="1800" dirty="0" smtClean="0"/>
              <a:t>the buttons available on the ribbon.</a:t>
            </a:r>
          </a:p>
          <a:p>
            <a:pPr marL="693738" lvl="1" indent="-236538">
              <a:buClr>
                <a:schemeClr val="accent1"/>
              </a:buClr>
              <a:buFont typeface="+mj-lt"/>
              <a:buAutoNum type="alphaLcPeriod"/>
            </a:pPr>
            <a:r>
              <a:rPr lang="en-CA" sz="1800" dirty="0" smtClean="0"/>
              <a:t>text formatting and graphics.</a:t>
            </a:r>
          </a:p>
          <a:p>
            <a:pPr marL="693738" lvl="1" indent="-236538">
              <a:buClr>
                <a:schemeClr val="accent1"/>
              </a:buClr>
              <a:buFont typeface="+mj-lt"/>
              <a:buAutoNum type="alphaLcPeriod"/>
            </a:pPr>
            <a:r>
              <a:rPr lang="en-CA" sz="1800" dirty="0" smtClean="0"/>
              <a:t>the location for storing the file.</a:t>
            </a:r>
          </a:p>
          <a:p>
            <a:pPr marL="693738" lvl="1" indent="-236538">
              <a:buClr>
                <a:schemeClr val="accent1"/>
              </a:buClr>
              <a:buFont typeface="+mj-lt"/>
              <a:buAutoNum type="alphaLcPeriod"/>
            </a:pPr>
            <a:r>
              <a:rPr lang="en-CA" sz="1800" dirty="0" smtClean="0"/>
              <a:t>the maximum number of pages in the document.</a:t>
            </a:r>
          </a:p>
          <a:p>
            <a:pPr>
              <a:buFont typeface="+mj-lt"/>
              <a:buAutoNum type="arabicParenR" startAt="7"/>
            </a:pPr>
            <a:endParaRPr lang="en-CA" sz="2000" dirty="0" smtClean="0"/>
          </a:p>
          <a:p>
            <a:pPr>
              <a:buFont typeface="+mj-lt"/>
              <a:buAutoNum type="arabicParenR" startAt="7"/>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US" dirty="0"/>
              <a:t>You initiate a spell check from which tab</a:t>
            </a:r>
            <a:r>
              <a:rPr lang="en-US" dirty="0" smtClean="0"/>
              <a:t>?</a:t>
            </a:r>
          </a:p>
          <a:p>
            <a:pPr marL="693738" lvl="1" indent="-236538">
              <a:buFont typeface="+mj-lt"/>
              <a:buAutoNum type="alphaLcPeriod"/>
            </a:pPr>
            <a:r>
              <a:rPr lang="en-CA" sz="1800" dirty="0" smtClean="0"/>
              <a:t>Home</a:t>
            </a:r>
          </a:p>
          <a:p>
            <a:pPr marL="693738" lvl="1" indent="-236538"/>
            <a:r>
              <a:rPr lang="en-CA" sz="2000" dirty="0" smtClean="0"/>
              <a:t>References</a:t>
            </a:r>
          </a:p>
          <a:p>
            <a:pPr marL="693738" lvl="1" indent="-236538"/>
            <a:r>
              <a:rPr lang="en-CA" sz="2000" dirty="0" smtClean="0"/>
              <a:t>Review</a:t>
            </a:r>
          </a:p>
          <a:p>
            <a:pPr marL="693738" lvl="1" indent="-236538"/>
            <a:r>
              <a:rPr lang="en-CA" sz="2000" dirty="0" smtClean="0"/>
              <a:t>None of the above</a:t>
            </a:r>
            <a:endParaRPr lang="en-CA" sz="2000" dirty="0"/>
          </a:p>
        </p:txBody>
      </p:sp>
      <p:sp>
        <p:nvSpPr>
          <p:cNvPr id="6" name="Content Placeholder 5"/>
          <p:cNvSpPr txBox="1">
            <a:spLocks/>
          </p:cNvSpPr>
          <p:nvPr/>
        </p:nvSpPr>
        <p:spPr>
          <a:xfrm>
            <a:off x="4686272"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CA" dirty="0" smtClean="0"/>
              <a:t>You can set tabs in your document using which Word feature?</a:t>
            </a:r>
          </a:p>
          <a:p>
            <a:pPr marL="693738" lvl="1" indent="-236538"/>
            <a:r>
              <a:rPr lang="en-CA" sz="2000" dirty="0" smtClean="0"/>
              <a:t>The Page Layout tab</a:t>
            </a:r>
          </a:p>
          <a:p>
            <a:pPr marL="693738" lvl="1" indent="-236538"/>
            <a:r>
              <a:rPr lang="en-CA" sz="2000" dirty="0" smtClean="0"/>
              <a:t>Options accessed through the File Menu</a:t>
            </a:r>
          </a:p>
          <a:p>
            <a:pPr marL="693738" lvl="1" indent="-236538"/>
            <a:r>
              <a:rPr lang="en-CA" sz="2000" dirty="0" smtClean="0"/>
              <a:t>Word Styles</a:t>
            </a:r>
          </a:p>
          <a:p>
            <a:pPr marL="693738" lvl="1" indent="-236538">
              <a:buFont typeface="+mj-lt"/>
              <a:buAutoNum type="alphaLcPeriod" startAt="8"/>
            </a:pPr>
            <a:r>
              <a:rPr lang="en-CA" sz="2000" dirty="0" smtClean="0"/>
              <a:t>Ruler</a:t>
            </a:r>
            <a:endParaRPr lang="en-CA" sz="2000"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TextBox 8"/>
          <p:cNvSpPr txBox="1"/>
          <p:nvPr/>
        </p:nvSpPr>
        <p:spPr>
          <a:xfrm>
            <a:off x="3305030"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35087"/>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r>
              <a:rPr lang="en-US" dirty="0"/>
              <a:t>© Paradigm Publishing, Inc.</a:t>
            </a:r>
          </a:p>
        </p:txBody>
      </p:sp>
      <p:sp>
        <p:nvSpPr>
          <p:cNvPr id="17" name="Slide Number Placeholder 16"/>
          <p:cNvSpPr>
            <a:spLocks noGrp="1"/>
          </p:cNvSpPr>
          <p:nvPr>
            <p:ph type="sldNum" sz="quarter" idx="12"/>
          </p:nvPr>
        </p:nvSpPr>
        <p:spPr/>
        <p:txBody>
          <a:bodyPr/>
          <a:lstStyle/>
          <a:p>
            <a:fld id="{C1881F87-F1D1-4E82-B161-792A900F0BBC}" type="slidenum">
              <a:rPr lang="en-US" smtClean="0"/>
              <a:pPr/>
              <a:t>34</a:t>
            </a:fld>
            <a:endParaRPr lang="en-US" dirty="0"/>
          </a:p>
        </p:txBody>
      </p:sp>
    </p:spTree>
    <p:extLst>
      <p:ext uri="{BB962C8B-B14F-4D97-AF65-F5344CB8AC3E}">
        <p14:creationId xmlns:p14="http://schemas.microsoft.com/office/powerpoint/2010/main" val="374719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9"/>
                                        </p:tgtEl>
                                      </p:cBhvr>
                                      <p:by x="150000" y="150000"/>
                                    </p:animScale>
                                  </p:childTnLst>
                                </p:cTn>
                              </p:par>
                              <p:par>
                                <p:cTn id="7" presetID="6" presetClass="emph" presetSubtype="0" fill="remove" nodeType="withEffect">
                                  <p:stCondLst>
                                    <p:cond delay="0"/>
                                  </p:stCondLst>
                                  <p:childTnLst>
                                    <p:animScale>
                                      <p:cBhvr>
                                        <p:cTn id="8" dur="2000" fill="hold"/>
                                        <p:tgtEl>
                                          <p:spTgt spid="3">
                                            <p:txEl>
                                              <p:pRg st="4" end="4"/>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4"/>
                                        </p:tgtEl>
                                      </p:cBhvr>
                                      <p:by x="150000" y="150000"/>
                                    </p:animScale>
                                  </p:childTnLst>
                                </p:cTn>
                              </p:par>
                              <p:par>
                                <p:cTn id="13" presetID="6" presetClass="emph" presetSubtype="0" fill="remove" nodeType="withEffect">
                                  <p:stCondLst>
                                    <p:cond delay="0"/>
                                  </p:stCondLst>
                                  <p:childTnLst>
                                    <p:animScale>
                                      <p:cBhvr>
                                        <p:cTn id="14" dur="2000" fill="hold"/>
                                        <p:tgtEl>
                                          <p:spTgt spid="5">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1"/>
                                        </p:tgtEl>
                                      </p:cBhvr>
                                      <p:by x="150000" y="150000"/>
                                    </p:animScale>
                                  </p:childTnLst>
                                </p:cTn>
                              </p:par>
                              <p:par>
                                <p:cTn id="19" presetID="6" presetClass="emph" presetSubtype="0" fill="remove" nodeType="withEffect">
                                  <p:stCondLst>
                                    <p:cond delay="0"/>
                                  </p:stCondLst>
                                  <p:childTnLst>
                                    <p:animScale>
                                      <p:cBhvr>
                                        <p:cTn id="20" dur="2000" fill="hold"/>
                                        <p:tgtEl>
                                          <p:spTgt spid="4">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6">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prstClr val="black">
                  <a:tint val="75000"/>
                </a:prstClr>
              </a:solidFill>
            </a:endParaRPr>
          </a:p>
          <a:p>
            <a:r>
              <a:rPr lang="en-US" dirty="0" smtClean="0">
                <a:solidFill>
                  <a:prstClr val="black">
                    <a:tint val="75000"/>
                  </a:prstClr>
                </a:solidFill>
              </a:rPr>
              <a:t>© </a:t>
            </a:r>
            <a:r>
              <a:rPr lang="en-US" dirty="0">
                <a:solidFill>
                  <a:prstClr val="black">
                    <a:tint val="75000"/>
                  </a:prstClr>
                </a:solidFill>
              </a:rPr>
              <a:t>Paradigm Publishing,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35</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156"/>
            <a:ext cx="82296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806" y="1641474"/>
            <a:ext cx="5218387" cy="460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6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639614"/>
            <a:ext cx="8229600" cy="4525963"/>
          </a:xfrm>
        </p:spPr>
        <p:txBody>
          <a:bodyPr>
            <a:normAutofit fontScale="85000" lnSpcReduction="10000"/>
          </a:bodyPr>
          <a:lstStyle/>
          <a:p>
            <a:pPr>
              <a:lnSpc>
                <a:spcPct val="110000"/>
              </a:lnSpc>
              <a:spcAft>
                <a:spcPts val="600"/>
              </a:spcAft>
            </a:pPr>
            <a:r>
              <a:rPr lang="en-US" dirty="0" smtClean="0"/>
              <a:t>Enter and edit text</a:t>
            </a:r>
          </a:p>
          <a:p>
            <a:pPr>
              <a:lnSpc>
                <a:spcPct val="110000"/>
              </a:lnSpc>
              <a:spcAft>
                <a:spcPts val="600"/>
              </a:spcAft>
            </a:pPr>
            <a:r>
              <a:rPr lang="en-US" dirty="0" smtClean="0"/>
              <a:t>Use cut, copy, and paste</a:t>
            </a:r>
          </a:p>
          <a:p>
            <a:pPr>
              <a:lnSpc>
                <a:spcPct val="110000"/>
              </a:lnSpc>
              <a:spcAft>
                <a:spcPts val="600"/>
              </a:spcAft>
            </a:pPr>
            <a:r>
              <a:rPr lang="en-US" dirty="0" smtClean="0"/>
              <a:t>Perform a spell check</a:t>
            </a:r>
          </a:p>
          <a:p>
            <a:pPr>
              <a:lnSpc>
                <a:spcPct val="110000"/>
              </a:lnSpc>
              <a:spcAft>
                <a:spcPts val="600"/>
              </a:spcAft>
            </a:pPr>
            <a:r>
              <a:rPr lang="en-US" dirty="0" smtClean="0"/>
              <a:t>Open a document based on a template</a:t>
            </a:r>
          </a:p>
          <a:p>
            <a:pPr>
              <a:lnSpc>
                <a:spcPct val="110000"/>
              </a:lnSpc>
              <a:spcAft>
                <a:spcPts val="600"/>
              </a:spcAft>
            </a:pPr>
            <a:r>
              <a:rPr lang="en-US" dirty="0" smtClean="0"/>
              <a:t>Indent and add tabs using the Ruler</a:t>
            </a:r>
          </a:p>
          <a:p>
            <a:pPr>
              <a:lnSpc>
                <a:spcPct val="110000"/>
              </a:lnSpc>
              <a:spcAft>
                <a:spcPts val="600"/>
              </a:spcAft>
            </a:pPr>
            <a:r>
              <a:rPr lang="en-US" dirty="0" smtClean="0"/>
              <a:t>Set margins</a:t>
            </a:r>
          </a:p>
          <a:p>
            <a:pPr>
              <a:lnSpc>
                <a:spcPct val="110000"/>
              </a:lnSpc>
              <a:spcAft>
                <a:spcPts val="600"/>
              </a:spcAft>
            </a:pPr>
            <a:r>
              <a:rPr lang="en-US" dirty="0" smtClean="0"/>
              <a:t>Insert a page break</a:t>
            </a:r>
          </a:p>
          <a:p>
            <a:pPr>
              <a:lnSpc>
                <a:spcPct val="110000"/>
              </a:lnSpc>
              <a:spcAft>
                <a:spcPts val="600"/>
              </a:spcAft>
            </a:pPr>
            <a:r>
              <a:rPr lang="en-US" dirty="0" smtClean="0"/>
              <a:t>Add headers and footers</a:t>
            </a:r>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a:t>
            </a:fld>
            <a:endParaRPr lang="en-US" dirty="0"/>
          </a:p>
        </p:txBody>
      </p:sp>
      <p:sp>
        <p:nvSpPr>
          <p:cNvPr id="7" name="Footer Placeholder 6"/>
          <p:cNvSpPr>
            <a:spLocks noGrp="1"/>
          </p:cNvSpPr>
          <p:nvPr>
            <p:ph type="ftr" sz="quarter" idx="11"/>
          </p:nvPr>
        </p:nvSpPr>
        <p:spPr>
          <a:xfrm>
            <a:off x="228600"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62344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12629" cy="923541"/>
          </a:xfrm>
        </p:spPr>
        <p:txBody>
          <a:bodyPr>
            <a:noAutofit/>
          </a:bodyPr>
          <a:lstStyle/>
          <a:p>
            <a:r>
              <a:rPr lang="en-US" sz="3600" dirty="0" smtClean="0"/>
              <a:t>Chapter 1 Introduction: Creating Documents</a:t>
            </a:r>
            <a:endParaRPr lang="en-US" sz="3600"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a:t>To </a:t>
            </a:r>
            <a:r>
              <a:rPr lang="en-US" dirty="0" smtClean="0"/>
              <a:t>create </a:t>
            </a:r>
            <a:r>
              <a:rPr lang="en-US" dirty="0"/>
              <a:t>a </a:t>
            </a:r>
            <a:r>
              <a:rPr lang="en-US" dirty="0" smtClean="0"/>
              <a:t>new document</a:t>
            </a:r>
            <a:endParaRPr lang="en-US" dirty="0"/>
          </a:p>
          <a:p>
            <a:pPr lvl="1">
              <a:spcAft>
                <a:spcPts val="600"/>
              </a:spcAft>
            </a:pPr>
            <a:r>
              <a:rPr lang="en-US" dirty="0" smtClean="0"/>
              <a:t>Start </a:t>
            </a:r>
            <a:r>
              <a:rPr lang="en-US" dirty="0"/>
              <a:t>with a blank document</a:t>
            </a:r>
          </a:p>
          <a:p>
            <a:pPr lvl="1">
              <a:spcAft>
                <a:spcPts val="600"/>
              </a:spcAft>
            </a:pPr>
            <a:r>
              <a:rPr lang="en-US" dirty="0"/>
              <a:t>Start with a document template</a:t>
            </a:r>
          </a:p>
          <a:p>
            <a:pPr lvl="1">
              <a:spcAft>
                <a:spcPts val="600"/>
              </a:spcAft>
            </a:pPr>
            <a:r>
              <a:rPr lang="en-US" dirty="0"/>
              <a:t>Open an existing </a:t>
            </a:r>
            <a:r>
              <a:rPr lang="en-US" dirty="0" smtClean="0"/>
              <a:t>document</a:t>
            </a:r>
          </a:p>
          <a:p>
            <a:pPr>
              <a:spcAft>
                <a:spcPts val="600"/>
              </a:spcAft>
            </a:pPr>
            <a:r>
              <a:rPr lang="en-US" dirty="0" smtClean="0"/>
              <a:t>Enter and edit text</a:t>
            </a:r>
          </a:p>
          <a:p>
            <a:pPr lvl="1">
              <a:spcAft>
                <a:spcPts val="600"/>
              </a:spcAft>
            </a:pPr>
            <a:r>
              <a:rPr lang="en-US" dirty="0" smtClean="0"/>
              <a:t>Change text</a:t>
            </a:r>
          </a:p>
          <a:p>
            <a:pPr lvl="1">
              <a:spcAft>
                <a:spcPts val="600"/>
              </a:spcAft>
            </a:pPr>
            <a:r>
              <a:rPr lang="en-US" dirty="0" smtClean="0"/>
              <a:t>Select text and move or copy it</a:t>
            </a:r>
          </a:p>
          <a:p>
            <a:pPr>
              <a:spcAft>
                <a:spcPts val="600"/>
              </a:spcAft>
            </a:pPr>
            <a:r>
              <a:rPr lang="en-US" dirty="0" smtClean="0"/>
              <a:t>Add indents and tabs</a:t>
            </a:r>
          </a:p>
          <a:p>
            <a:pPr>
              <a:spcAft>
                <a:spcPts val="600"/>
              </a:spcAft>
            </a:pPr>
            <a:r>
              <a:rPr lang="en-US" dirty="0" smtClean="0"/>
              <a:t>Check spelling, margins, and page breaks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5</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298978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10"/>
            <a:ext cx="8229600" cy="1143000"/>
          </a:xfrm>
        </p:spPr>
        <p:txBody>
          <a:bodyPr/>
          <a:lstStyle/>
          <a:p>
            <a:r>
              <a:rPr lang="en-US" dirty="0" smtClean="0"/>
              <a:t>Skill 1: Enter and Edit Text</a:t>
            </a:r>
            <a:endParaRPr lang="en-US" dirty="0"/>
          </a:p>
        </p:txBody>
      </p:sp>
      <p:sp>
        <p:nvSpPr>
          <p:cNvPr id="3" name="Content Placeholder 2"/>
          <p:cNvSpPr>
            <a:spLocks noGrp="1"/>
          </p:cNvSpPr>
          <p:nvPr>
            <p:ph idx="1"/>
          </p:nvPr>
        </p:nvSpPr>
        <p:spPr>
          <a:xfrm>
            <a:off x="835573" y="1600200"/>
            <a:ext cx="7126014" cy="4525963"/>
          </a:xfrm>
        </p:spPr>
        <p:txBody>
          <a:bodyPr>
            <a:normAutofit fontScale="92500" lnSpcReduction="10000"/>
          </a:bodyPr>
          <a:lstStyle/>
          <a:p>
            <a:pPr marL="514350" indent="-514350"/>
            <a:r>
              <a:rPr lang="en-US" dirty="0"/>
              <a:t>Open Word, which displays a new, blank </a:t>
            </a:r>
            <a:r>
              <a:rPr lang="en-US" dirty="0" smtClean="0"/>
              <a:t>document or open an existing document.</a:t>
            </a:r>
            <a:endParaRPr lang="en-US" dirty="0"/>
          </a:p>
          <a:p>
            <a:pPr marL="514350" indent="-514350"/>
            <a:r>
              <a:rPr lang="en-US" dirty="0" smtClean="0"/>
              <a:t>Enter text.</a:t>
            </a:r>
            <a:endParaRPr lang="en-US" dirty="0"/>
          </a:p>
          <a:p>
            <a:pPr marL="514350" indent="-514350"/>
            <a:r>
              <a:rPr lang="en-US" dirty="0" smtClean="0"/>
              <a:t>To edit text, click in text to place the insertion point, then:</a:t>
            </a:r>
          </a:p>
          <a:p>
            <a:pPr lvl="1"/>
            <a:r>
              <a:rPr lang="en-US" dirty="0"/>
              <a:t>P</a:t>
            </a:r>
            <a:r>
              <a:rPr lang="en-US" dirty="0" smtClean="0"/>
              <a:t>ress Delete to delete to the right</a:t>
            </a:r>
          </a:p>
          <a:p>
            <a:pPr lvl="1"/>
            <a:r>
              <a:rPr lang="en-US" dirty="0" smtClean="0"/>
              <a:t>Press Backspace to delete to the left</a:t>
            </a:r>
          </a:p>
          <a:p>
            <a:pPr lvl="1"/>
            <a:r>
              <a:rPr lang="en-US" dirty="0" smtClean="0"/>
              <a:t>Type to enter additional text</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6</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Paradigm Publishing, Inc.</a:t>
            </a:r>
            <a:endParaRPr lang="en-US" dirty="0"/>
          </a:p>
        </p:txBody>
      </p:sp>
    </p:spTree>
    <p:extLst>
      <p:ext uri="{BB962C8B-B14F-4D97-AF65-F5344CB8AC3E}">
        <p14:creationId xmlns:p14="http://schemas.microsoft.com/office/powerpoint/2010/main" val="368880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55095"/>
            <a:ext cx="8678916" cy="612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248768" y="2017992"/>
            <a:ext cx="1560786" cy="536027"/>
          </a:xfrm>
          <a:prstGeom prst="accentCallout2">
            <a:avLst>
              <a:gd name="adj1" fmla="val 18750"/>
              <a:gd name="adj2" fmla="val -8333"/>
              <a:gd name="adj3" fmla="val 18750"/>
              <a:gd name="adj4" fmla="val -16667"/>
              <a:gd name="adj5" fmla="val 71323"/>
              <a:gd name="adj6" fmla="val -436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Insertion Point</a:t>
            </a: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7</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103123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8</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algn="ctr">
              <a:spcBef>
                <a:spcPct val="20000"/>
              </a:spcBef>
            </a:pPr>
            <a:r>
              <a:rPr lang="en-US" sz="3200" b="1" dirty="0">
                <a:solidFill>
                  <a:srgbClr val="0070C0"/>
                </a:solidFill>
              </a:rPr>
              <a:t>What Are Those Wavy Underlines?  </a:t>
            </a:r>
            <a:r>
              <a:rPr lang="en-US" sz="3200" dirty="0" smtClean="0">
                <a:solidFill>
                  <a:prstClr val="black">
                    <a:tint val="75000"/>
                  </a:prstClr>
                </a:solidFill>
              </a:rPr>
              <a:t>Wavy lines under text indicate possible misspellings based on Word’s built-in dictionary. You can use Word’s Spell Check feature to make corrections.</a:t>
            </a:r>
            <a:endParaRPr lang="en-US" sz="2800" dirty="0">
              <a:solidFill>
                <a:prstClr val="black">
                  <a:tint val="75000"/>
                </a:prstClr>
              </a:solidFill>
            </a:endParaRP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676307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6603"/>
          </a:xfrm>
        </p:spPr>
        <p:txBody>
          <a:bodyPr/>
          <a:lstStyle/>
          <a:p>
            <a:r>
              <a:rPr lang="en-US" dirty="0" smtClean="0"/>
              <a:t>Skill 2: Use Cut, Copy, and Paste</a:t>
            </a:r>
            <a:endParaRPr lang="en-US" dirty="0"/>
          </a:p>
        </p:txBody>
      </p:sp>
      <p:sp>
        <p:nvSpPr>
          <p:cNvPr id="3" name="Content Placeholder 2"/>
          <p:cNvSpPr>
            <a:spLocks noGrp="1"/>
          </p:cNvSpPr>
          <p:nvPr>
            <p:ph idx="1"/>
          </p:nvPr>
        </p:nvSpPr>
        <p:spPr/>
        <p:txBody>
          <a:bodyPr/>
          <a:lstStyle/>
          <a:p>
            <a:r>
              <a:rPr lang="en-US" dirty="0" smtClean="0"/>
              <a:t>Select text.</a:t>
            </a:r>
          </a:p>
          <a:p>
            <a:r>
              <a:rPr lang="en-US" dirty="0" smtClean="0"/>
              <a:t>Click the Home tab, then the Cut or Copy button in the Clipboard group.</a:t>
            </a:r>
          </a:p>
          <a:p>
            <a:r>
              <a:rPr lang="en-US" dirty="0" smtClean="0"/>
              <a:t>Click in the document where you want to place text.</a:t>
            </a:r>
          </a:p>
          <a:p>
            <a:r>
              <a:rPr lang="en-US" dirty="0" smtClean="0"/>
              <a:t>Click the Home tab, then the Paste button.</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9</a:t>
            </a:fld>
            <a:endParaRPr lang="en-US" dirty="0"/>
          </a:p>
        </p:txBody>
      </p:sp>
      <p:sp>
        <p:nvSpPr>
          <p:cNvPr id="5" name="Footer Placeholder 4"/>
          <p:cNvSpPr>
            <a:spLocks noGrp="1"/>
          </p:cNvSpPr>
          <p:nvPr>
            <p:ph type="ftr" sz="quarter" idx="11"/>
          </p:nvPr>
        </p:nvSpPr>
        <p:spPr>
          <a:xfrm>
            <a:off x="228600" y="6356350"/>
            <a:ext cx="2895600" cy="365125"/>
          </a:xfrm>
        </p:spPr>
        <p:txBody>
          <a:bodyPr/>
          <a:lstStyle/>
          <a:p>
            <a:r>
              <a:rPr lang="en-US" dirty="0" smtClean="0"/>
              <a:t>© Paradigm Publishing, Inc.</a:t>
            </a:r>
            <a:endParaRPr lang="en-US" dirty="0"/>
          </a:p>
        </p:txBody>
      </p:sp>
    </p:spTree>
    <p:extLst>
      <p:ext uri="{BB962C8B-B14F-4D97-AF65-F5344CB8AC3E}">
        <p14:creationId xmlns:p14="http://schemas.microsoft.com/office/powerpoint/2010/main" val="270277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5248</Words>
  <Application>Microsoft Office PowerPoint</Application>
  <PresentationFormat>On-screen Show (4:3)</PresentationFormat>
  <Paragraphs>370</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Microsoft Word 2010</vt:lpstr>
      <vt:lpstr>Microsoft Word Overview</vt:lpstr>
      <vt:lpstr>Creating Documents</vt:lpstr>
      <vt:lpstr>Skills You Learn</vt:lpstr>
      <vt:lpstr>Chapter 1 Introduction: Creating Documents</vt:lpstr>
      <vt:lpstr>Skill 1: Enter and Edit Text</vt:lpstr>
      <vt:lpstr>PowerPoint Presentation</vt:lpstr>
      <vt:lpstr>PowerPoint Presentation</vt:lpstr>
      <vt:lpstr>Skill 2: Use Cut, Copy, and Paste</vt:lpstr>
      <vt:lpstr>PowerPoint Presentation</vt:lpstr>
      <vt:lpstr>PowerPoint Presentation</vt:lpstr>
      <vt:lpstr>PowerPoint Presentation</vt:lpstr>
      <vt:lpstr>Skill 3: Perform a Spell Check</vt:lpstr>
      <vt:lpstr>PowerPoint Presentation</vt:lpstr>
      <vt:lpstr>PowerPoint Presentation</vt:lpstr>
      <vt:lpstr>Skill 4: Create a Document Based on a Template</vt:lpstr>
      <vt:lpstr>PowerPoint Presentation</vt:lpstr>
      <vt:lpstr>PowerPoint Presentation</vt:lpstr>
      <vt:lpstr>Skill 5: Indent Text</vt:lpstr>
      <vt:lpstr>PowerPoint Presentation</vt:lpstr>
      <vt:lpstr>PowerPoint Presentation</vt:lpstr>
      <vt:lpstr>Skill 5: Add Tabs</vt:lpstr>
      <vt:lpstr>PowerPoint Presentation</vt:lpstr>
      <vt:lpstr>PowerPoint Presentation</vt:lpstr>
      <vt:lpstr>Skill 6: Set Margins</vt:lpstr>
      <vt:lpstr>PowerPoint Presentation</vt:lpstr>
      <vt:lpstr>PowerPoint Presentation</vt:lpstr>
      <vt:lpstr>Skill 7: Insert a Page Break</vt:lpstr>
      <vt:lpstr>PowerPoint Presentation</vt:lpstr>
      <vt:lpstr>PowerPoint Presentation</vt:lpstr>
      <vt:lpstr>Skill 8: Insert Headers and Footers</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95</cp:revision>
  <cp:lastPrinted>2010-11-04T13:58:23Z</cp:lastPrinted>
  <dcterms:created xsi:type="dcterms:W3CDTF">2010-10-15T16:57:22Z</dcterms:created>
  <dcterms:modified xsi:type="dcterms:W3CDTF">2011-01-24T16:22:01Z</dcterms:modified>
</cp:coreProperties>
</file>