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337" r:id="rId2"/>
    <p:sldId id="273" r:id="rId3"/>
    <p:sldId id="271" r:id="rId4"/>
    <p:sldId id="276" r:id="rId5"/>
    <p:sldId id="338" r:id="rId6"/>
    <p:sldId id="272" r:id="rId7"/>
    <p:sldId id="339" r:id="rId8"/>
    <p:sldId id="277" r:id="rId9"/>
    <p:sldId id="279" r:id="rId10"/>
    <p:sldId id="280" r:id="rId11"/>
    <p:sldId id="281" r:id="rId12"/>
    <p:sldId id="282" r:id="rId13"/>
    <p:sldId id="278" r:id="rId14"/>
    <p:sldId id="283" r:id="rId15"/>
    <p:sldId id="284" r:id="rId16"/>
    <p:sldId id="287" r:id="rId17"/>
    <p:sldId id="288" r:id="rId18"/>
    <p:sldId id="290" r:id="rId19"/>
    <p:sldId id="292" r:id="rId20"/>
    <p:sldId id="293" r:id="rId21"/>
    <p:sldId id="295" r:id="rId22"/>
    <p:sldId id="296" r:id="rId23"/>
    <p:sldId id="340" r:id="rId24"/>
    <p:sldId id="297" r:id="rId25"/>
    <p:sldId id="298" r:id="rId26"/>
    <p:sldId id="299" r:id="rId27"/>
    <p:sldId id="300" r:id="rId28"/>
    <p:sldId id="341" r:id="rId29"/>
    <p:sldId id="301" r:id="rId30"/>
    <p:sldId id="302" r:id="rId31"/>
    <p:sldId id="305" r:id="rId32"/>
    <p:sldId id="306" r:id="rId33"/>
    <p:sldId id="307" r:id="rId34"/>
    <p:sldId id="310" r:id="rId35"/>
    <p:sldId id="315" r:id="rId36"/>
    <p:sldId id="317" r:id="rId37"/>
    <p:sldId id="312" r:id="rId38"/>
    <p:sldId id="318" r:id="rId39"/>
    <p:sldId id="342" r:id="rId40"/>
    <p:sldId id="314" r:id="rId41"/>
    <p:sldId id="320" r:id="rId42"/>
    <p:sldId id="321" r:id="rId43"/>
    <p:sldId id="323" r:id="rId44"/>
    <p:sldId id="324" r:id="rId45"/>
    <p:sldId id="325" r:id="rId46"/>
    <p:sldId id="329" r:id="rId47"/>
    <p:sldId id="330" r:id="rId48"/>
    <p:sldId id="331" r:id="rId49"/>
    <p:sldId id="336" r:id="rId50"/>
    <p:sldId id="333" r:id="rId51"/>
    <p:sldId id="334" r:id="rId52"/>
    <p:sldId id="335" r:id="rId53"/>
    <p:sldId id="291" r:id="rId5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007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83126" autoAdjust="0"/>
  </p:normalViewPr>
  <p:slideViewPr>
    <p:cSldViewPr>
      <p:cViewPr varScale="1">
        <p:scale>
          <a:sx n="55" d="100"/>
          <a:sy n="55" d="100"/>
        </p:scale>
        <p:origin x="-942" y="-90"/>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001AB1-6AA2-41EA-AEF8-335FEBFD7E83}" type="datetimeFigureOut">
              <a:rPr lang="en-US" smtClean="0"/>
              <a:pPr/>
              <a:t>12/1/2011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A2D0C75-8375-4C2C-9379-C488CF754E44}" type="slidenum">
              <a:rPr lang="en-US" smtClean="0"/>
              <a:pPr/>
              <a:t>‹#›</a:t>
            </a:fld>
            <a:endParaRPr lang="en-US"/>
          </a:p>
        </p:txBody>
      </p:sp>
    </p:spTree>
    <p:extLst>
      <p:ext uri="{BB962C8B-B14F-4D97-AF65-F5344CB8AC3E}">
        <p14:creationId xmlns:p14="http://schemas.microsoft.com/office/powerpoint/2010/main" xmlns="" val="1747856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Module 4, you learn about the Print tab Backstage</a:t>
            </a:r>
            <a:r>
              <a:rPr lang="en-US" baseline="0" dirty="0" smtClean="0"/>
              <a:t> </a:t>
            </a:r>
            <a:r>
              <a:rPr lang="en-US" dirty="0" smtClean="0"/>
              <a:t>view</a:t>
            </a:r>
            <a:r>
              <a:rPr lang="en-US" baseline="0" dirty="0" smtClean="0"/>
              <a:t> and other features common in the Office 2010 Suite of applications.  M</a:t>
            </a:r>
            <a:r>
              <a:rPr lang="en-US" dirty="0" smtClean="0"/>
              <a:t>any of the commands are the same for Excel, Word, and PowerPoint.  Becoming familiar with common interface elements and commands now, before starting the skills in the Word, Excel, Access, and PowerPoint modules, will speed up your learning in each application.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1</a:t>
            </a:fld>
            <a:endParaRPr lang="en-US"/>
          </a:p>
        </p:txBody>
      </p:sp>
    </p:spTree>
    <p:extLst>
      <p:ext uri="{BB962C8B-B14F-4D97-AF65-F5344CB8AC3E}">
        <p14:creationId xmlns:p14="http://schemas.microsoft.com/office/powerpoint/2010/main" xmlns="" val="1171646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all of the programs, the Backstage view contains a set of commands that allows you to manage your files and perform file tasks, such as saving or printing. Backstage view contains four Quick Command buttons at the top left— Save, Save As, Open, and Close. Just below these Quick Commands, the Backstage view presents six tabs—Info, Recent, New, Print, Save &amp; Send, and Help. Two buttons display below the Help tab—Options and Exit.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10</a:t>
            </a:fld>
            <a:endParaRPr lang="en-US"/>
          </a:p>
        </p:txBody>
      </p:sp>
    </p:spTree>
    <p:extLst>
      <p:ext uri="{BB962C8B-B14F-4D97-AF65-F5344CB8AC3E}">
        <p14:creationId xmlns:p14="http://schemas.microsoft.com/office/powerpoint/2010/main" xmlns="" val="262539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your Backstage view might have additional buttons below the Help tab, based on whether you have downloaded additional Office add-ins to your computer.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11</a:t>
            </a:fld>
            <a:endParaRPr lang="en-US"/>
          </a:p>
        </p:txBody>
      </p:sp>
    </p:spTree>
    <p:extLst>
      <p:ext uri="{BB962C8B-B14F-4D97-AF65-F5344CB8AC3E}">
        <p14:creationId xmlns:p14="http://schemas.microsoft.com/office/powerpoint/2010/main" xmlns="" val="3842945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display the blank Book2 Excel file and to make the Home tab active, click the File tab.</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12</a:t>
            </a:fld>
            <a:endParaRPr lang="en-US"/>
          </a:p>
        </p:txBody>
      </p:sp>
    </p:spTree>
    <p:extLst>
      <p:ext uri="{BB962C8B-B14F-4D97-AF65-F5344CB8AC3E}">
        <p14:creationId xmlns:p14="http://schemas.microsoft.com/office/powerpoint/2010/main" xmlns="" val="148269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standard buttons include Save, Undo, and Redo. You can customize the toolbar by clicking the Customize Quick Access Toolbar button and selecting from the options on the drop-down list. If you want more commands organized by the tab of the ribbon on which they reside, click </a:t>
            </a:r>
            <a:r>
              <a:rPr lang="en-US" i="1" dirty="0" smtClean="0"/>
              <a:t>More Commands</a:t>
            </a:r>
            <a:r>
              <a:rPr lang="en-US" dirty="0" smtClean="0"/>
              <a:t> to see a dizzying number of additional options. Customizing the Quick Access toolbar is just one example of the many ways you can customize the Office applications to help you do your work more efficiently.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13</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Files can be created by selecting a blank workbook or from a template available in Backstage view. You can also find the commands for opening an existing file in the Backstage view. When you save a file, you can save it to a folder on the computer’s hard disk; on a CD, DVD, or flash drive; on the desktop; or on a network drive. You can also save the file in any one of a variety of file formats.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14</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you see Excel open in the Backstage view.  Select Open to search for a file to open. </a:t>
            </a:r>
            <a:r>
              <a:rPr lang="en-US" dirty="0" smtClean="0"/>
              <a:t>A</a:t>
            </a:r>
            <a:r>
              <a:rPr lang="en-US" baseline="0" dirty="0" smtClean="0"/>
              <a:t> s</a:t>
            </a:r>
            <a:r>
              <a:rPr lang="en-US" dirty="0" smtClean="0"/>
              <a:t>hortcut</a:t>
            </a:r>
            <a:r>
              <a:rPr lang="en-US" baseline="0" dirty="0" smtClean="0"/>
              <a:t> to o</a:t>
            </a:r>
            <a:r>
              <a:rPr lang="en-US" dirty="0" smtClean="0"/>
              <a:t>pen a Document, Workbook, or Presentation is Ctrl + O.</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15</a:t>
            </a:fld>
            <a:endParaRPr lang="en-US"/>
          </a:p>
        </p:txBody>
      </p:sp>
    </p:spTree>
    <p:extLst>
      <p:ext uri="{BB962C8B-B14F-4D97-AF65-F5344CB8AC3E}">
        <p14:creationId xmlns:p14="http://schemas.microsoft.com/office/powerpoint/2010/main" xmlns="" val="3243373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File names should be descriptive of the file’s contents so you can find them easily. A valid file name cannot contain certain characters. Colons (:), asterisks (*), or question marks (?) are examples of these characters.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16</a:t>
            </a:fld>
            <a:endParaRPr lang="en-US"/>
          </a:p>
        </p:txBody>
      </p:sp>
    </p:spTree>
    <p:extLst>
      <p:ext uri="{BB962C8B-B14F-4D97-AF65-F5344CB8AC3E}">
        <p14:creationId xmlns:p14="http://schemas.microsoft.com/office/powerpoint/2010/main" xmlns="" val="1948870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Exit button to exit</a:t>
            </a:r>
            <a:r>
              <a:rPr lang="en-US" baseline="0" dirty="0" smtClean="0"/>
              <a:t> the application.</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17</a:t>
            </a:fld>
            <a:endParaRPr lang="en-US"/>
          </a:p>
        </p:txBody>
      </p:sp>
    </p:spTree>
    <p:extLst>
      <p:ext uri="{BB962C8B-B14F-4D97-AF65-F5344CB8AC3E}">
        <p14:creationId xmlns:p14="http://schemas.microsoft.com/office/powerpoint/2010/main" xmlns="" val="375616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you can save files in an alternate format, such as PDF, by selecting a different format in the Save as type drop-down list in the Save As dialog box. PDF is the format used by a document reader program called Adobe Reader. You can download the free Adobe Reader program, which allows those without the original software to view the file with formatting intact. You can also save files in an alternative format by selecting an option in the Save &amp; Send tab in Backstage view.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18</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ribbon is an interface element that is displayed in the application window. It is designed to help you quickly find the commands that you need to complete a task. The ribbon is organized into a series of tabs. Each tab relates to a type of activity, such as inserting objects or formatting the visual or text elements on a page. In a tab, commands are organized in logical groups. For example, the Bold, Italic, and Font Color buttons are in the Font group on the Home tab. In</a:t>
            </a:r>
            <a:r>
              <a:rPr lang="en-US" baseline="0" dirty="0" smtClean="0"/>
              <a:t> </a:t>
            </a:r>
            <a:r>
              <a:rPr lang="en-US" dirty="0" smtClean="0"/>
              <a:t>order to reduce screen clutter, some tabs, known as contextual tabs, are shown when you select certain types of objects such as tables or pictures. The Picture Tools Format tab is an example of a contextual tab.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19</a:t>
            </a:fld>
            <a:endParaRPr lang="en-US"/>
          </a:p>
        </p:txBody>
      </p:sp>
    </p:spTree>
    <p:extLst>
      <p:ext uri="{BB962C8B-B14F-4D97-AF65-F5344CB8AC3E}">
        <p14:creationId xmlns:p14="http://schemas.microsoft.com/office/powerpoint/2010/main" xmlns="" val="400407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module covers using features</a:t>
            </a:r>
            <a:r>
              <a:rPr lang="en-US" baseline="0" dirty="0" smtClean="0"/>
              <a:t> </a:t>
            </a:r>
            <a:r>
              <a:rPr lang="en-US" dirty="0" smtClean="0"/>
              <a:t>common across several applications</a:t>
            </a:r>
            <a:r>
              <a:rPr lang="en-US" baseline="0" dirty="0" smtClean="0"/>
              <a:t> in the Office 2010 Suite.</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a:t>
            </a:fld>
            <a:endParaRPr lang="en-US"/>
          </a:p>
        </p:txBody>
      </p:sp>
    </p:spTree>
    <p:extLst>
      <p:ext uri="{BB962C8B-B14F-4D97-AF65-F5344CB8AC3E}">
        <p14:creationId xmlns:p14="http://schemas.microsoft.com/office/powerpoint/2010/main" xmlns="" val="211077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a Word, Excel, or PowerPoint file opens, the Home tab is active.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20</a:t>
            </a:fld>
            <a:endParaRPr lang="en-US"/>
          </a:p>
        </p:txBody>
      </p:sp>
    </p:spTree>
    <p:extLst>
      <p:ext uri="{BB962C8B-B14F-4D97-AF65-F5344CB8AC3E}">
        <p14:creationId xmlns:p14="http://schemas.microsoft.com/office/powerpoint/2010/main" xmlns="" val="37253010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press the Alt key in any of the Office 2010 applications, letters—called </a:t>
            </a:r>
            <a:r>
              <a:rPr lang="en-US" dirty="0" err="1" smtClean="0"/>
              <a:t>KeyTips</a:t>
            </a:r>
            <a:r>
              <a:rPr lang="en-US" dirty="0" smtClean="0"/>
              <a:t>—are displayed on each tab. Depending on which letter you press, you may be shown additional </a:t>
            </a:r>
            <a:r>
              <a:rPr lang="en-US" dirty="0" err="1" smtClean="0"/>
              <a:t>KeyTips</a:t>
            </a:r>
            <a:r>
              <a:rPr lang="en-US" dirty="0" smtClean="0"/>
              <a:t>. For example, if the Home tab is the active tab and you press N, the Insert tab displays along with the </a:t>
            </a:r>
            <a:r>
              <a:rPr lang="en-US" dirty="0" err="1" smtClean="0"/>
              <a:t>KeyTips</a:t>
            </a:r>
            <a:r>
              <a:rPr lang="en-US" dirty="0" smtClean="0"/>
              <a:t> for the groups on that tab. Press the letter of the task you want to complete. To cancel the action that you are taking and hide the </a:t>
            </a:r>
            <a:r>
              <a:rPr lang="en-US" dirty="0" err="1" smtClean="0"/>
              <a:t>KeyTips</a:t>
            </a:r>
            <a:r>
              <a:rPr lang="en-US" dirty="0" smtClean="0"/>
              <a:t>, press the Alt key.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21</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files you create in each of the Office applications will be more than one page long. Your monitor is a fixed size and may not be able to display the entire document at once. To navigate around these longer documents, it helps to know how to scroll. Scrolling helps you quickly find information or reach a specific location in the file so that you can then make edits or apply additional formatting. You can use both the keyboard and the mouse to navigate to specific locations in a file. </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22</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it is not already open, open the student data file named M4-S3-TravelDeals.docx, the file used in Skill 3. </a:t>
            </a:r>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23</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a:t>
            </a:r>
            <a:r>
              <a:rPr lang="en-US" baseline="0" dirty="0" smtClean="0"/>
              <a:t> m</a:t>
            </a:r>
            <a:r>
              <a:rPr lang="en-US" dirty="0" smtClean="0"/>
              <a:t>ove the insertion point to the top of a file, use the shortcut Ctrl + Home. When you open a Word document, the insertion point is automatically at the beginning of the document.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24</a:t>
            </a:fld>
            <a:endParaRPr lang="en-US"/>
          </a:p>
        </p:txBody>
      </p:sp>
    </p:spTree>
    <p:extLst>
      <p:ext uri="{BB962C8B-B14F-4D97-AF65-F5344CB8AC3E}">
        <p14:creationId xmlns:p14="http://schemas.microsoft.com/office/powerpoint/2010/main" xmlns="" val="374599975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your mouse has a scroll wheel, you can roll the wheel to scroll through the document. Scrolling does not move the insertion point. Your keyboard may not look exactly the same as the keyboard shown. Certain keys may be in different locations. </a:t>
            </a:r>
          </a:p>
          <a:p>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25</a:t>
            </a:fld>
            <a:endParaRPr lang="en-US"/>
          </a:p>
        </p:txBody>
      </p:sp>
    </p:spTree>
    <p:extLst>
      <p:ext uri="{BB962C8B-B14F-4D97-AF65-F5344CB8AC3E}">
        <p14:creationId xmlns:p14="http://schemas.microsoft.com/office/powerpoint/2010/main" xmlns="" val="634527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Excel, press Ctrl + Home to move to the first cell in the worksheet. Press Ctrl + End to move to the end of a document in Word or to the last cell in the worksheet in Excel. Press the F5 key in Word to display the Find and Replace dialog box with the Go To tab selected. Pressing F5 in Excel will open the Go To dialog box.  In Word, you can type a page number to move the insertion point to a specific page, and in Excel, you can type a cell address to move quickly to that cell.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26</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Find feature enables you to search for specific characters or formatting. When the Find feature locates items that match your search terms, the results are displayed in the Navigation pane. Similarly, the Find and Replace feature allows you to search for specific characters or formatting and replace them with other characters or formatting.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27</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28</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shortcut for Find is Ctrl + F.</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29</a:t>
            </a:fld>
            <a:endParaRPr lang="en-US"/>
          </a:p>
        </p:txBody>
      </p:sp>
    </p:spTree>
    <p:extLst>
      <p:ext uri="{BB962C8B-B14F-4D97-AF65-F5344CB8AC3E}">
        <p14:creationId xmlns:p14="http://schemas.microsoft.com/office/powerpoint/2010/main" xmlns="" val="1375940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this module, you edit a travel agency flyer by using features</a:t>
            </a:r>
            <a:r>
              <a:rPr lang="en-US" baseline="0" dirty="0" smtClean="0"/>
              <a:t> </a:t>
            </a:r>
            <a:r>
              <a:rPr lang="en-US" dirty="0" smtClean="0"/>
              <a:t>common across several applications. When learning to open and save files, you work with an Excel Sales workbook. You also learn to add images and illustrations to a document, giving it a professional look.</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3</a:t>
            </a:fld>
            <a:endParaRPr lang="en-US"/>
          </a:p>
        </p:txBody>
      </p:sp>
    </p:spTree>
    <p:extLst>
      <p:ext uri="{BB962C8B-B14F-4D97-AF65-F5344CB8AC3E}">
        <p14:creationId xmlns:p14="http://schemas.microsoft.com/office/powerpoint/2010/main" xmlns="" val="3680026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a:t>
            </a:r>
            <a:r>
              <a:rPr lang="en-US" i="1" dirty="0" smtClean="0"/>
              <a:t>Replace with </a:t>
            </a:r>
            <a:r>
              <a:rPr lang="en-US" dirty="0" smtClean="0"/>
              <a:t>to move through the document,</a:t>
            </a:r>
            <a:r>
              <a:rPr lang="en-US" baseline="0" dirty="0" smtClean="0"/>
              <a:t> replacing the designated text in the </a:t>
            </a:r>
            <a:r>
              <a:rPr lang="en-US" i="1" baseline="0" dirty="0" smtClean="0"/>
              <a:t>Find what </a:t>
            </a:r>
            <a:r>
              <a:rPr lang="en-US" baseline="0" dirty="0" smtClean="0"/>
              <a:t>text box with the text in the </a:t>
            </a:r>
            <a:r>
              <a:rPr lang="en-US" i="1" baseline="0" dirty="0" smtClean="0"/>
              <a:t>Replace with </a:t>
            </a:r>
            <a:r>
              <a:rPr lang="en-US" baseline="0" dirty="0" smtClean="0"/>
              <a:t>text box.</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30</a:t>
            </a:fld>
            <a:endParaRPr lang="en-US"/>
          </a:p>
        </p:txBody>
      </p:sp>
    </p:spTree>
    <p:extLst>
      <p:ext uri="{BB962C8B-B14F-4D97-AF65-F5344CB8AC3E}">
        <p14:creationId xmlns:p14="http://schemas.microsoft.com/office/powerpoint/2010/main" xmlns="" val="36027113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 the </a:t>
            </a:r>
            <a:r>
              <a:rPr lang="en-US" i="1" dirty="0" smtClean="0"/>
              <a:t>Match case</a:t>
            </a:r>
            <a:r>
              <a:rPr lang="en-US" dirty="0" smtClean="0"/>
              <a:t> option to locate text with the same capitalization as that of the search text. For example, a search for “January” will not find “JANUARY.” Select </a:t>
            </a:r>
            <a:r>
              <a:rPr lang="en-US" i="1" dirty="0" smtClean="0"/>
              <a:t>Find whole words only</a:t>
            </a:r>
            <a:r>
              <a:rPr lang="en-US" dirty="0" smtClean="0"/>
              <a:t> to locate text that entirely matches the search text. Also, a search for “</a:t>
            </a:r>
            <a:r>
              <a:rPr lang="en-US" i="0" dirty="0" smtClean="0"/>
              <a:t>every”</a:t>
            </a:r>
            <a:r>
              <a:rPr lang="en-US" dirty="0" smtClean="0"/>
              <a:t> will not find “</a:t>
            </a:r>
            <a:r>
              <a:rPr lang="en-US" i="0" dirty="0" smtClean="0"/>
              <a:t>everyone”</a:t>
            </a:r>
            <a:r>
              <a:rPr lang="en-US" dirty="0" smtClean="0"/>
              <a:t>. Use the Format button in the Find and Replace dialog box to search for formatting, such as a specific font.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31</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you ever deleted text and then changed your mind? Fortunately, you can restore the text you deleted during your current work session by clicking the Undo button on the Quick Access toolbar. The Undo button reverses the last action you performed, including formatting, deletions, insertions, and so on. You can even undo several actions at a time by clicking the arrow on the Undo button and selecting the actions you want to delete. When you want to repeat the last action performed, click the Redo button.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32</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Double-click to select an entire word. Triple-click to select an entire paragraph.</a:t>
            </a:r>
            <a:r>
              <a:rPr lang="en-US" baseline="0" dirty="0" smtClean="0"/>
              <a:t> </a:t>
            </a:r>
            <a:endParaRPr lang="en-US" dirty="0" smtClean="0"/>
          </a:p>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33</a:t>
            </a:fld>
            <a:endParaRPr lang="en-US"/>
          </a:p>
        </p:txBody>
      </p:sp>
    </p:spTree>
    <p:extLst>
      <p:ext uri="{BB962C8B-B14F-4D97-AF65-F5344CB8AC3E}">
        <p14:creationId xmlns:p14="http://schemas.microsoft.com/office/powerpoint/2010/main" xmlns="" val="52549974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undo two actions at once by selecting the second item on the Undo list, three actions by selecting the third, and so on.</a:t>
            </a:r>
            <a:r>
              <a:rPr lang="en-US" baseline="0" dirty="0" smtClean="0"/>
              <a:t> </a:t>
            </a:r>
            <a:r>
              <a:rPr lang="en-US" dirty="0" smtClean="0"/>
              <a:t>The default number of available </a:t>
            </a:r>
            <a:r>
              <a:rPr lang="en-US" dirty="0" err="1" smtClean="0"/>
              <a:t>undos</a:t>
            </a:r>
            <a:r>
              <a:rPr lang="en-US" dirty="0" smtClean="0"/>
              <a:t> varies in each</a:t>
            </a:r>
            <a:r>
              <a:rPr lang="en-US" baseline="0" dirty="0" smtClean="0"/>
              <a:t> </a:t>
            </a:r>
            <a:r>
              <a:rPr lang="en-US" dirty="0" smtClean="0"/>
              <a:t>Office application and can be changed if needed.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34</a:t>
            </a:fld>
            <a:endParaRPr lang="en-US"/>
          </a:p>
        </p:txBody>
      </p:sp>
    </p:spTree>
    <p:extLst>
      <p:ext uri="{BB962C8B-B14F-4D97-AF65-F5344CB8AC3E}">
        <p14:creationId xmlns:p14="http://schemas.microsoft.com/office/powerpoint/2010/main" xmlns="" val="14791207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View tab in Excel, PowerPoint, and Word contains buttons for changing the view. You will also find buttons for changing the zoom percentage while you are viewing a file. By default, a file is viewed at 100% of its normal size. However, you may want to zoom in or zoom out to view different parts of a document.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35</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Excel, PowerPoint, and Word also contain a Zoom slider bar on the Status bar that allows you to adjust the zoom percentage.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36</a:t>
            </a:fld>
            <a:endParaRPr lang="en-US"/>
          </a:p>
        </p:txBody>
      </p:sp>
    </p:spTree>
    <p:extLst>
      <p:ext uri="{BB962C8B-B14F-4D97-AF65-F5344CB8AC3E}">
        <p14:creationId xmlns:p14="http://schemas.microsoft.com/office/powerpoint/2010/main" xmlns="" val="147912075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example, in Word, click the Web Layout button in the Document Views group on the View tab to view the document as a web page. In Word, you can also click the Full Screen Reading button to view the document in a full screen, which maximizes the screen space available and makes a document easier to read. In Excel, click the Page Layout button in the Workbook Views group on the View tab to view the worksheet as a printed page. In PowerPoint, click the Notes Page button in the Presentation Views group on the View tab to view and edit the speaker notes.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37</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Office applications include a spelling checker that verifies that words are correctly spelled by comparing them to a built-in dictionary. In Word and PowerPoint, if a word is spelled incorrectly or is not in the dictionary file, a red wavy line appears below it. In Excel and Access, the spelling check is not automatic but you can start it by clicking the Spelling button, which is on the Review tab in Excel and on the Home tab in Access. Grammar is also checked during this process. A green wavy line indicates a possible grammatical error.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38</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spelling checker also looks for contextual errors, such as the use of </a:t>
            </a:r>
            <a:r>
              <a:rPr lang="en-US" i="1" dirty="0" smtClean="0"/>
              <a:t>there</a:t>
            </a:r>
            <a:r>
              <a:rPr lang="en-US" dirty="0" smtClean="0"/>
              <a:t> instead of </a:t>
            </a:r>
            <a:r>
              <a:rPr lang="en-US" i="1" dirty="0" smtClean="0"/>
              <a:t>their</a:t>
            </a:r>
            <a:r>
              <a:rPr lang="en-US" dirty="0" smtClean="0"/>
              <a:t>, and flags possible problems with a wavy blue line. Because of the limitations of the spelling checker, always carefully proofread your files.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39</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Even though each application in the Office suite is designed to perform a specific task, all applications have some common interface elements and commands. Learning about the shared features of the applications—their common “look and feel”—reduces the time you need to master the entire Office suite.</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a:t>
            </a:fld>
            <a:endParaRPr lang="en-US"/>
          </a:p>
        </p:txBody>
      </p:sp>
    </p:spTree>
    <p:extLst>
      <p:ext uri="{BB962C8B-B14F-4D97-AF65-F5344CB8AC3E}">
        <p14:creationId xmlns:p14="http://schemas.microsoft.com/office/powerpoint/2010/main" xmlns="" val="42918897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Right-click a word with a red, green, or blue wavy line and select the correct replacement from the popup menu. When the spelling checker presents several suggestions, select the correct choice before clicking Change.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40</a:t>
            </a:fld>
            <a:endParaRPr lang="en-US"/>
          </a:p>
        </p:txBody>
      </p:sp>
    </p:spTree>
    <p:extLst>
      <p:ext uri="{BB962C8B-B14F-4D97-AF65-F5344CB8AC3E}">
        <p14:creationId xmlns:p14="http://schemas.microsoft.com/office/powerpoint/2010/main" xmlns="" val="14791207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text appears on a page is called its format. The Home tab Font group in Excel, PowerPoint, and Word and the Text Formatting group in Access contain many of the same formatting buttons, such as Bold, Italic, Underline, Font, and Font Size. These buttons can all be used to apply character formatting. You need to select text before applying character formatting.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41</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Triple-clicking selects a whole paragraph of text.</a:t>
            </a:r>
            <a:r>
              <a:rPr lang="en-US" baseline="0" dirty="0" smtClean="0"/>
              <a:t> </a:t>
            </a:r>
            <a:r>
              <a:rPr lang="en-US" dirty="0" smtClean="0"/>
              <a:t>The default font used by all of the Office applications is Calibri.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42</a:t>
            </a:fld>
            <a:endParaRPr lang="en-US"/>
          </a:p>
        </p:txBody>
      </p:sp>
    </p:spTree>
    <p:extLst>
      <p:ext uri="{BB962C8B-B14F-4D97-AF65-F5344CB8AC3E}">
        <p14:creationId xmlns:p14="http://schemas.microsoft.com/office/powerpoint/2010/main" xmlns="" val="388724979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change the color of your text with the Font Color button. The Italic button applies italic formatting and the Underline button applies underlining to the selected text. If you apply formatting and then decide you would like to remove it, just click the Clear Formatting button.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43</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Print settings are on the Print tab in Backstage view. The Print tab displays a preview of what your printed file will look like and also lets you make print settings, such as the number of copies to print, the page orientation, page size, and page margins. You can also zoom in on the preview image to make sure all settings are correct prior to printing a copy. Previewing your document carefully and printing only the final copy saves you time, money, and paper. </a:t>
            </a:r>
          </a:p>
        </p:txBody>
      </p:sp>
      <p:sp>
        <p:nvSpPr>
          <p:cNvPr id="4" name="Slide Number Placeholder 3"/>
          <p:cNvSpPr>
            <a:spLocks noGrp="1"/>
          </p:cNvSpPr>
          <p:nvPr>
            <p:ph type="sldNum" sz="quarter" idx="10"/>
          </p:nvPr>
        </p:nvSpPr>
        <p:spPr/>
        <p:txBody>
          <a:bodyPr/>
          <a:lstStyle/>
          <a:p>
            <a:fld id="{FA2D0C75-8375-4C2C-9379-C488CF754E44}" type="slidenum">
              <a:rPr lang="en-US" smtClean="0"/>
              <a:pPr/>
              <a:t>44</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go back to your file and make changes before you print it, click any tab.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45</a:t>
            </a:fld>
            <a:endParaRPr lang="en-US"/>
          </a:p>
        </p:txBody>
      </p:sp>
    </p:spTree>
    <p:extLst>
      <p:ext uri="{BB962C8B-B14F-4D97-AF65-F5344CB8AC3E}">
        <p14:creationId xmlns:p14="http://schemas.microsoft.com/office/powerpoint/2010/main" xmlns="" val="24710408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Try changing the paper size, the page orientation (e.g., portrait versus landscape), and the margins. You can also click the Printer Properties link to display printer options, such as the type of paper (e.g., plain paper or photo paper), print quality (e.g., draft or high), and color options (e.g., sepia or </a:t>
            </a:r>
            <a:r>
              <a:rPr lang="en-US" dirty="0" err="1" smtClean="0"/>
              <a:t>grayscale</a:t>
            </a:r>
            <a:r>
              <a:rPr lang="en-US" dirty="0" smtClean="0"/>
              <a: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46</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Each Microsoft Office application has its own Help window. The Help window functions similarly to a web browser. You can click links to view Help topics and use Navigation buttons to move among previously visited pages. You can also search for specific keywords.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47</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print Help topics by clicking the Print button on the Help window toolbar.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48</a:t>
            </a:fld>
            <a:endParaRPr lang="en-US"/>
          </a:p>
        </p:txBody>
      </p:sp>
    </p:spTree>
    <p:extLst>
      <p:ext uri="{BB962C8B-B14F-4D97-AF65-F5344CB8AC3E}">
        <p14:creationId xmlns:p14="http://schemas.microsoft.com/office/powerpoint/2010/main" xmlns="" val="26819327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click the images link to connect to the Office.com site and download images to enhance your documents, workbooks, and presentations. You can click the templates link to connect to the Office.com site and download templates for creating documents, worksheets, and presentations. The downloads link takes you to a page in the Office.com site where you are able to access additional downloads to complement the applications in the Office suite.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49</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Quick Access Toolbar allows you to add icons for the actions you use often, such as undoing a change and saving a file. You can place your own choices on this toolbar for most-often-used commands. The ribbon is the main interface feature. The File tab on the ribbon displays the Backstage view, which includes file management options, such as opening, printing, and saving. The ribbon offers other tabs and groups of commands that are related to each other—for example, the Page Layout tab contains a Page Setup group and a Themes group. In the Print tab Backstage view, many of the commands are the same for Excel, Word, and PowerPoint.</a:t>
            </a:r>
            <a:endParaRPr lang="en-US" baseline="0" dirty="0" smtClean="0"/>
          </a:p>
        </p:txBody>
      </p:sp>
      <p:sp>
        <p:nvSpPr>
          <p:cNvPr id="4" name="Slide Number Placeholder 3"/>
          <p:cNvSpPr>
            <a:spLocks noGrp="1"/>
          </p:cNvSpPr>
          <p:nvPr>
            <p:ph type="sldNum" sz="quarter" idx="10"/>
          </p:nvPr>
        </p:nvSpPr>
        <p:spPr/>
        <p:txBody>
          <a:bodyPr/>
          <a:lstStyle/>
          <a:p>
            <a:fld id="{FA2D0C75-8375-4C2C-9379-C488CF754E44}" type="slidenum">
              <a:rPr lang="en-US" smtClean="0"/>
              <a:pPr/>
              <a:t>5</a:t>
            </a:fld>
            <a:endParaRPr lang="en-US"/>
          </a:p>
        </p:txBody>
      </p:sp>
    </p:spTree>
    <p:extLst>
      <p:ext uri="{BB962C8B-B14F-4D97-AF65-F5344CB8AC3E}">
        <p14:creationId xmlns:p14="http://schemas.microsoft.com/office/powerpoint/2010/main" xmlns="" val="42918897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Microsoft Office 2010 Web Apps are cloud-based versions of Word, Excel, PowerPoint, and OneNote, which means you can access them online. The Web Apps allow you to work on your PC, laptop, or mobile device from anywhere that provides you with an Internet connection. You do not have to install or download any extra software and the Web Apps are compatible with most major web browsers, including Internet Explorer, Firefox, and Safari.   In order to use the Web Apps, you will need to first create a Windows Live ID. Once you have set up a Windows Live ID, you can save your Office documents from your computer to your SkyDrive account. This account is handy if you want to access your files on a different computer. Note that you do not have to have Office installed on a computer in order to use the Office Web Apps.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50</a:t>
            </a:fld>
            <a:endParaRPr lang="en-US"/>
          </a:p>
        </p:txBody>
      </p:sp>
    </p:spTree>
    <p:extLst>
      <p:ext uri="{BB962C8B-B14F-4D97-AF65-F5344CB8AC3E}">
        <p14:creationId xmlns:p14="http://schemas.microsoft.com/office/powerpoint/2010/main" xmlns="" val="41683460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get 25 GB of free personal storage with your SkyDrive account.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51</a:t>
            </a:fld>
            <a:endParaRPr lang="en-US"/>
          </a:p>
        </p:txBody>
      </p:sp>
    </p:spTree>
    <p:extLst>
      <p:ext uri="{BB962C8B-B14F-4D97-AF65-F5344CB8AC3E}">
        <p14:creationId xmlns:p14="http://schemas.microsoft.com/office/powerpoint/2010/main" xmlns="" val="8229757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step when creating a Web App document is to name it.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52</a:t>
            </a:fld>
            <a:endParaRPr lang="en-US"/>
          </a:p>
        </p:txBody>
      </p:sp>
    </p:spTree>
    <p:extLst>
      <p:ext uri="{BB962C8B-B14F-4D97-AF65-F5344CB8AC3E}">
        <p14:creationId xmlns:p14="http://schemas.microsoft.com/office/powerpoint/2010/main" xmlns="" val="102954658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then select your SkyDrive account and the appropriate folder.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53</a:t>
            </a:fld>
            <a:endParaRPr lang="en-US"/>
          </a:p>
        </p:txBody>
      </p:sp>
    </p:spTree>
    <p:extLst>
      <p:ext uri="{BB962C8B-B14F-4D97-AF65-F5344CB8AC3E}">
        <p14:creationId xmlns:p14="http://schemas.microsoft.com/office/powerpoint/2010/main" xmlns="" val="3144359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 you open Excel, the program automatically opens a blank workbook. Similarly, Word automatically opens a document, and PowerPoint automatically opens a presentation. Access starts in Backstage view. You will move to Backstage view in Word, Excel, and PowerPoint, and see it again in Access, when you work with files, send data to the printer, and use Help.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6</a:t>
            </a:fld>
            <a:endParaRPr lang="en-US"/>
          </a:p>
        </p:txBody>
      </p:sp>
    </p:spTree>
    <p:extLst>
      <p:ext uri="{BB962C8B-B14F-4D97-AF65-F5344CB8AC3E}">
        <p14:creationId xmlns:p14="http://schemas.microsoft.com/office/powerpoint/2010/main" xmlns="" val="262539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7</a:t>
            </a:fld>
            <a:endParaRPr lang="en-US"/>
          </a:p>
        </p:txBody>
      </p:sp>
    </p:spTree>
    <p:extLst>
      <p:ext uri="{BB962C8B-B14F-4D97-AF65-F5344CB8AC3E}">
        <p14:creationId xmlns:p14="http://schemas.microsoft.com/office/powerpoint/2010/main" xmlns="" val="2625395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 have used Microsoft Excel recently, the program name will appear in the recently used programs list along the left side of the Start menu above All Programs. Simply click it in the list to open it. </a:t>
            </a:r>
          </a:p>
          <a:p>
            <a:endParaRPr lang="en-US" dirty="0" smtClean="0"/>
          </a:p>
          <a:p>
            <a:r>
              <a:rPr lang="en-US" dirty="0" smtClean="0"/>
              <a:t>The Title bar displays the file and program name.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8</a:t>
            </a:fld>
            <a:endParaRPr lang="en-US"/>
          </a:p>
        </p:txBody>
      </p:sp>
    </p:spTree>
    <p:extLst>
      <p:ext uri="{BB962C8B-B14F-4D97-AF65-F5344CB8AC3E}">
        <p14:creationId xmlns:p14="http://schemas.microsoft.com/office/powerpoint/2010/main" xmlns="" val="2513317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Open a New Document, Workbook, or Presentation, use the shortcut Ctrl + N.  Each application in the Office suite has a different colored Backstage view. Excel’s color is green. </a:t>
            </a:r>
            <a:endParaRPr lang="en-US" dirty="0"/>
          </a:p>
        </p:txBody>
      </p:sp>
      <p:sp>
        <p:nvSpPr>
          <p:cNvPr id="4" name="Slide Number Placeholder 3"/>
          <p:cNvSpPr>
            <a:spLocks noGrp="1"/>
          </p:cNvSpPr>
          <p:nvPr>
            <p:ph type="sldNum" sz="quarter" idx="10"/>
          </p:nvPr>
        </p:nvSpPr>
        <p:spPr/>
        <p:txBody>
          <a:bodyPr/>
          <a:lstStyle/>
          <a:p>
            <a:fld id="{FA2D0C75-8375-4C2C-9379-C488CF754E44}" type="slidenum">
              <a:rPr lang="en-US" smtClean="0"/>
              <a:pPr/>
              <a:t>9</a:t>
            </a:fld>
            <a:endParaRPr lang="en-US"/>
          </a:p>
        </p:txBody>
      </p:sp>
    </p:spTree>
    <p:extLst>
      <p:ext uri="{BB962C8B-B14F-4D97-AF65-F5344CB8AC3E}">
        <p14:creationId xmlns:p14="http://schemas.microsoft.com/office/powerpoint/2010/main" xmlns="" val="2904506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626DC5F-5D4F-4041-A962-5162544AA76F}"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2685135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1261F4-C3BF-4E0B-A5D1-8F16769A3337}"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464050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5548531-ABC6-4F05-AA28-B4C6B2DD4298}"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3471621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60283C-B034-49CD-BB17-3AD239050003}"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2429699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712471-3CA9-4730-BD63-92A594D6CF14}" type="datetime1">
              <a:rPr lang="en-US" smtClean="0"/>
              <a:pPr/>
              <a:t>12/1/2011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3483850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C06A20D-1ACE-414C-A072-34B2BF5DB9AE}" type="datetime1">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22143712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7FC8AD-9E5A-463D-A42F-7E12AB79039A}" type="datetime1">
              <a:rPr lang="en-US" smtClean="0"/>
              <a:pPr/>
              <a:t>12/1/2011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1146955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49DFEE-532E-49C9-9964-68E7EACBA7EA}" type="datetime1">
              <a:rPr lang="en-US" smtClean="0"/>
              <a:pPr/>
              <a:t>12/1/2011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1421529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F8A425-5DEB-42E6-BA15-4679EF143758}" type="datetime1">
              <a:rPr lang="en-US" smtClean="0"/>
              <a:pPr/>
              <a:t>12/1/2011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2540615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5BD5D-AAAC-43D8-A748-638343D84373}" type="datetime1">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1072047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6E7B4C-1FD7-4F0B-A327-426DAFABE9B1}" type="datetime1">
              <a:rPr lang="en-US" smtClean="0"/>
              <a:pPr/>
              <a:t>12/1/2011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2715355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3EFEC-C061-43CB-A6AF-D79AA542441C}" type="datetime1">
              <a:rPr lang="en-US" smtClean="0"/>
              <a:pPr/>
              <a:t>12/1/2011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8F97AF-8AD4-4039-87D8-59F2FFECCC04}" type="slidenum">
              <a:rPr lang="en-US" smtClean="0"/>
              <a:pPr/>
              <a:t>‹#›</a:t>
            </a:fld>
            <a:endParaRPr lang="en-US"/>
          </a:p>
        </p:txBody>
      </p:sp>
    </p:spTree>
    <p:extLst>
      <p:ext uri="{BB962C8B-B14F-4D97-AF65-F5344CB8AC3E}">
        <p14:creationId xmlns:p14="http://schemas.microsoft.com/office/powerpoint/2010/main" xmlns="" val="831795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office overview module.jpg"/>
          <p:cNvPicPr>
            <a:picLocks noChangeAspect="1"/>
          </p:cNvPicPr>
          <p:nvPr/>
        </p:nvPicPr>
        <p:blipFill>
          <a:blip r:embed="rId3" cstate="print"/>
          <a:stretch>
            <a:fillRect/>
          </a:stretch>
        </p:blipFill>
        <p:spPr>
          <a:xfrm>
            <a:off x="0" y="0"/>
            <a:ext cx="9144000" cy="6858000"/>
          </a:xfrm>
          <a:prstGeom prst="rect">
            <a:avLst/>
          </a:prstGeom>
        </p:spPr>
      </p:pic>
      <p:sp>
        <p:nvSpPr>
          <p:cNvPr id="5" name="TextBox 4"/>
          <p:cNvSpPr txBox="1"/>
          <p:nvPr/>
        </p:nvSpPr>
        <p:spPr>
          <a:xfrm>
            <a:off x="239165" y="404075"/>
            <a:ext cx="2629652" cy="784830"/>
          </a:xfrm>
          <a:prstGeom prst="rect">
            <a:avLst/>
          </a:prstGeom>
          <a:noFill/>
        </p:spPr>
        <p:txBody>
          <a:bodyPr wrap="none" rtlCol="0">
            <a:spAutoFit/>
          </a:bodyPr>
          <a:lstStyle/>
          <a:p>
            <a:r>
              <a:rPr lang="en-US" sz="4500" b="1" dirty="0" smtClean="0">
                <a:solidFill>
                  <a:schemeClr val="bg1"/>
                </a:solidFill>
                <a:latin typeface="Arial Narrow"/>
                <a:cs typeface="Arial Narrow"/>
              </a:rPr>
              <a:t>MODULE 4</a:t>
            </a:r>
            <a:endParaRPr lang="en-US" sz="4500" b="1" dirty="0">
              <a:solidFill>
                <a:schemeClr val="bg1"/>
              </a:solidFill>
              <a:latin typeface="Arial Narrow"/>
              <a:cs typeface="Arial Narrow"/>
            </a:endParaRPr>
          </a:p>
        </p:txBody>
      </p:sp>
      <p:sp>
        <p:nvSpPr>
          <p:cNvPr id="4" name="Title 1"/>
          <p:cNvSpPr>
            <a:spLocks noGrp="1"/>
          </p:cNvSpPr>
          <p:nvPr>
            <p:ph type="title"/>
          </p:nvPr>
        </p:nvSpPr>
        <p:spPr>
          <a:xfrm>
            <a:off x="1663009" y="1981200"/>
            <a:ext cx="5817982" cy="2514600"/>
          </a:xfrm>
        </p:spPr>
        <p:txBody>
          <a:bodyPr>
            <a:noAutofit/>
          </a:bodyPr>
          <a:lstStyle/>
          <a:p>
            <a:r>
              <a:rPr lang="en-US" sz="5400" dirty="0"/>
              <a:t>Microsoft® Office</a:t>
            </a:r>
            <a:br>
              <a:rPr lang="en-US" sz="5400" dirty="0"/>
            </a:br>
            <a:r>
              <a:rPr lang="en-US" sz="5400" dirty="0" smtClean="0"/>
              <a:t>2010 Suite Overview</a:t>
            </a:r>
            <a:endParaRPr lang="en-US" sz="54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1</a:t>
            </a:fld>
            <a:endParaRPr lang="en-US"/>
          </a:p>
        </p:txBody>
      </p:sp>
    </p:spTree>
    <p:extLst>
      <p:ext uri="{BB962C8B-B14F-4D97-AF65-F5344CB8AC3E}">
        <p14:creationId xmlns:p14="http://schemas.microsoft.com/office/powerpoint/2010/main" xmlns="" val="25803981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sp>
        <p:nvSpPr>
          <p:cNvPr id="4" name="Title 1"/>
          <p:cNvSpPr>
            <a:spLocks noGrp="1"/>
          </p:cNvSpPr>
          <p:nvPr>
            <p:ph type="title"/>
          </p:nvPr>
        </p:nvSpPr>
        <p:spPr>
          <a:xfrm>
            <a:off x="-114300" y="304800"/>
            <a:ext cx="9372600" cy="868362"/>
          </a:xfrm>
        </p:spPr>
        <p:txBody>
          <a:bodyPr>
            <a:noAutofit/>
          </a:bodyPr>
          <a:lstStyle/>
          <a:p>
            <a:r>
              <a:rPr lang="en-US" sz="2900" b="1" dirty="0" smtClean="0"/>
              <a:t>Skill 1: Create </a:t>
            </a:r>
            <a:r>
              <a:rPr lang="en-US" sz="2900" b="1" dirty="0"/>
              <a:t>a File and Display Backstage </a:t>
            </a:r>
            <a:r>
              <a:rPr lang="en-US" sz="2900" b="1" dirty="0" smtClean="0"/>
              <a:t>View, continued</a:t>
            </a:r>
            <a:endParaRPr lang="en-US" sz="2900" b="1" dirty="0"/>
          </a:p>
        </p:txBody>
      </p:sp>
      <p:sp>
        <p:nvSpPr>
          <p:cNvPr id="6" name="Content Placeholder 2"/>
          <p:cNvSpPr>
            <a:spLocks noGrp="1"/>
          </p:cNvSpPr>
          <p:nvPr>
            <p:ph idx="1"/>
          </p:nvPr>
        </p:nvSpPr>
        <p:spPr>
          <a:xfrm>
            <a:off x="1028700" y="1418675"/>
            <a:ext cx="7086600" cy="5054253"/>
          </a:xfrm>
        </p:spPr>
        <p:txBody>
          <a:bodyPr>
            <a:noAutofit/>
          </a:bodyPr>
          <a:lstStyle/>
          <a:p>
            <a:r>
              <a:rPr lang="en-US" sz="2400" dirty="0" smtClean="0"/>
              <a:t>Click </a:t>
            </a:r>
            <a:r>
              <a:rPr lang="en-US" sz="2400" dirty="0"/>
              <a:t>the File tab.</a:t>
            </a:r>
          </a:p>
          <a:p>
            <a:r>
              <a:rPr lang="en-US" sz="2400" dirty="0" smtClean="0"/>
              <a:t>Click </a:t>
            </a:r>
            <a:r>
              <a:rPr lang="en-US" sz="2400" dirty="0"/>
              <a:t>the Help tab to view the Help options that are displayed in </a:t>
            </a:r>
            <a:r>
              <a:rPr lang="en-US" sz="2400" dirty="0" smtClean="0"/>
              <a:t>Backstage view</a:t>
            </a:r>
            <a:r>
              <a:rPr lang="en-US" sz="2400" dirty="0"/>
              <a:t>.</a:t>
            </a:r>
          </a:p>
          <a:p>
            <a:r>
              <a:rPr lang="en-US" sz="2400" dirty="0" smtClean="0"/>
              <a:t>Click </a:t>
            </a:r>
            <a:r>
              <a:rPr lang="en-US" sz="2400" dirty="0"/>
              <a:t>the File tab to display the blank Book2 Excel file and to make the </a:t>
            </a:r>
            <a:r>
              <a:rPr lang="en-US" sz="2400" dirty="0" smtClean="0"/>
              <a:t>Home tab </a:t>
            </a:r>
            <a:r>
              <a:rPr lang="en-US" sz="2400" dirty="0"/>
              <a:t>active.</a:t>
            </a:r>
          </a:p>
          <a:p>
            <a:r>
              <a:rPr lang="en-US" sz="2400" dirty="0" smtClean="0"/>
              <a:t>Click </a:t>
            </a:r>
            <a:r>
              <a:rPr lang="en-US" sz="2400" dirty="0"/>
              <a:t>the Close window button below the red Close button to close </a:t>
            </a:r>
            <a:r>
              <a:rPr lang="en-US" sz="2400" dirty="0" smtClean="0"/>
              <a:t>the unsaved </a:t>
            </a:r>
            <a:r>
              <a:rPr lang="en-US" sz="2400" dirty="0"/>
              <a:t>Book2 blank file while keeping Excel open. </a:t>
            </a:r>
            <a:endParaRPr lang="en-US" sz="2400" dirty="0" smtClean="0"/>
          </a:p>
          <a:p>
            <a:pPr lvl="1"/>
            <a:r>
              <a:rPr lang="en-US" sz="2000" dirty="0" smtClean="0"/>
              <a:t>Unsaved </a:t>
            </a:r>
            <a:r>
              <a:rPr lang="en-US" sz="2000" dirty="0"/>
              <a:t>Book 2 </a:t>
            </a:r>
            <a:r>
              <a:rPr lang="en-US" sz="2000" dirty="0" smtClean="0"/>
              <a:t>closes and </a:t>
            </a:r>
            <a:r>
              <a:rPr lang="en-US" sz="2000" dirty="0"/>
              <a:t>Book 1 displays.</a:t>
            </a:r>
          </a:p>
          <a:p>
            <a:r>
              <a:rPr lang="en-US" sz="2400" dirty="0" smtClean="0"/>
              <a:t>Click </a:t>
            </a:r>
            <a:r>
              <a:rPr lang="en-US" sz="2400" dirty="0"/>
              <a:t>the Close window button again to close the unsaved Book1 blank </a:t>
            </a:r>
            <a:r>
              <a:rPr lang="en-US" sz="2400" dirty="0" smtClean="0"/>
              <a:t>file while </a:t>
            </a:r>
            <a:r>
              <a:rPr lang="en-US" sz="2400" dirty="0"/>
              <a:t>keeping Excel open. </a:t>
            </a:r>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10</a:t>
            </a:fld>
            <a:endParaRPr lang="en-US"/>
          </a:p>
        </p:txBody>
      </p:sp>
    </p:spTree>
    <p:extLst>
      <p:ext uri="{BB962C8B-B14F-4D97-AF65-F5344CB8AC3E}">
        <p14:creationId xmlns:p14="http://schemas.microsoft.com/office/powerpoint/2010/main" xmlns="" val="188648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9" name="Picture 8"/>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248400"/>
          </a:xfrm>
          <a:prstGeom prst="rect">
            <a:avLst/>
          </a:prstGeom>
          <a:noFill/>
          <a:ln>
            <a:noFill/>
          </a:ln>
        </p:spPr>
      </p:pic>
      <p:sp>
        <p:nvSpPr>
          <p:cNvPr id="10" name="Line Callout 1 (Border and Accent Bar) 9"/>
          <p:cNvSpPr/>
          <p:nvPr/>
        </p:nvSpPr>
        <p:spPr>
          <a:xfrm>
            <a:off x="1219200" y="32766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Help </a:t>
            </a:r>
            <a:r>
              <a:rPr lang="en-US" dirty="0" smtClean="0"/>
              <a:t>tab</a:t>
            </a:r>
            <a:endParaRPr lang="en-US" sz="1600" dirty="0"/>
          </a:p>
        </p:txBody>
      </p:sp>
      <p:sp>
        <p:nvSpPr>
          <p:cNvPr id="11" name="Line Callout 1 (Border and Accent Bar) 10"/>
          <p:cNvSpPr/>
          <p:nvPr/>
        </p:nvSpPr>
        <p:spPr>
          <a:xfrm>
            <a:off x="1083502" y="4572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File </a:t>
            </a:r>
            <a:r>
              <a:rPr lang="en-US" dirty="0" smtClean="0"/>
              <a:t>tab</a:t>
            </a:r>
            <a:endParaRPr lang="en-US" sz="1600" dirty="0"/>
          </a:p>
        </p:txBody>
      </p:sp>
      <p:sp>
        <p:nvSpPr>
          <p:cNvPr id="8" name="Slide Number Placeholder 7"/>
          <p:cNvSpPr>
            <a:spLocks noGrp="1"/>
          </p:cNvSpPr>
          <p:nvPr>
            <p:ph type="sldNum" sz="quarter" idx="12"/>
          </p:nvPr>
        </p:nvSpPr>
        <p:spPr/>
        <p:txBody>
          <a:bodyPr/>
          <a:lstStyle/>
          <a:p>
            <a:fld id="{A88F97AF-8AD4-4039-87D8-59F2FFECCC04}" type="slidenum">
              <a:rPr lang="en-US" smtClean="0"/>
              <a:pPr/>
              <a:t>11</a:t>
            </a:fld>
            <a:endParaRPr lang="en-US"/>
          </a:p>
        </p:txBody>
      </p:sp>
    </p:spTree>
    <p:extLst>
      <p:ext uri="{BB962C8B-B14F-4D97-AF65-F5344CB8AC3E}">
        <p14:creationId xmlns:p14="http://schemas.microsoft.com/office/powerpoint/2010/main" xmlns="" val="713123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1-Fig1-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2 (Accent Bar) 5"/>
          <p:cNvSpPr/>
          <p:nvPr/>
        </p:nvSpPr>
        <p:spPr>
          <a:xfrm>
            <a:off x="6096000" y="127870"/>
            <a:ext cx="2010663" cy="65866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Close window </a:t>
            </a:r>
            <a:r>
              <a:rPr lang="en-US" dirty="0" smtClean="0"/>
              <a:t>button</a:t>
            </a:r>
            <a:endParaRPr lang="en-US" dirty="0">
              <a:solidFill>
                <a:prstClr val="white"/>
              </a:solidFill>
            </a:endParaRPr>
          </a:p>
        </p:txBody>
      </p:sp>
      <p:sp>
        <p:nvSpPr>
          <p:cNvPr id="7" name="Line Callout 1 (Border and Accent Bar) 6"/>
          <p:cNvSpPr/>
          <p:nvPr/>
        </p:nvSpPr>
        <p:spPr>
          <a:xfrm>
            <a:off x="1143000" y="4572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File </a:t>
            </a:r>
            <a:r>
              <a:rPr lang="en-US" dirty="0" smtClean="0"/>
              <a:t>tab</a:t>
            </a:r>
            <a:endParaRPr lang="en-US" sz="1600" dirty="0"/>
          </a:p>
        </p:txBody>
      </p:sp>
      <p:sp>
        <p:nvSpPr>
          <p:cNvPr id="8" name="Slide Number Placeholder 7"/>
          <p:cNvSpPr>
            <a:spLocks noGrp="1"/>
          </p:cNvSpPr>
          <p:nvPr>
            <p:ph type="sldNum" sz="quarter" idx="12"/>
          </p:nvPr>
        </p:nvSpPr>
        <p:spPr/>
        <p:txBody>
          <a:bodyPr/>
          <a:lstStyle/>
          <a:p>
            <a:fld id="{A88F97AF-8AD4-4039-87D8-59F2FFECCC04}" type="slidenum">
              <a:rPr lang="en-US" smtClean="0"/>
              <a:pPr/>
              <a:t>12</a:t>
            </a:fld>
            <a:endParaRPr lang="en-US"/>
          </a:p>
        </p:txBody>
      </p:sp>
    </p:spTree>
    <p:extLst>
      <p:ext uri="{BB962C8B-B14F-4D97-AF65-F5344CB8AC3E}">
        <p14:creationId xmlns:p14="http://schemas.microsoft.com/office/powerpoint/2010/main" xmlns="" val="7131238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462455" y="3429000"/>
            <a:ext cx="8243911" cy="2590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Customizing </a:t>
            </a:r>
            <a:r>
              <a:rPr lang="en-US" sz="3200" b="1" dirty="0">
                <a:solidFill>
                  <a:srgbClr val="005FD4"/>
                </a:solidFill>
              </a:rPr>
              <a:t>the Quick </a:t>
            </a:r>
            <a:r>
              <a:rPr lang="en-US" sz="3200" b="1" dirty="0" smtClean="0">
                <a:solidFill>
                  <a:srgbClr val="005FD4"/>
                </a:solidFill>
              </a:rPr>
              <a:t>Access Toolbar   </a:t>
            </a:r>
            <a:r>
              <a:rPr lang="en-US" sz="3200" dirty="0" smtClean="0">
                <a:solidFill>
                  <a:prstClr val="black">
                    <a:tint val="75000"/>
                  </a:prstClr>
                </a:solidFill>
              </a:rPr>
              <a:t>The </a:t>
            </a:r>
            <a:r>
              <a:rPr lang="en-US" sz="3200" dirty="0">
                <a:solidFill>
                  <a:prstClr val="black">
                    <a:tint val="75000"/>
                  </a:prstClr>
                </a:solidFill>
              </a:rPr>
              <a:t>applications in the </a:t>
            </a:r>
            <a:r>
              <a:rPr lang="en-US" sz="3200" dirty="0" smtClean="0">
                <a:solidFill>
                  <a:prstClr val="black">
                    <a:tint val="75000"/>
                  </a:prstClr>
                </a:solidFill>
              </a:rPr>
              <a:t>Office suite </a:t>
            </a:r>
            <a:r>
              <a:rPr lang="en-US" sz="3200" dirty="0">
                <a:solidFill>
                  <a:prstClr val="black">
                    <a:tint val="75000"/>
                  </a:prstClr>
                </a:solidFill>
              </a:rPr>
              <a:t>have a Quick Access toolbar in </a:t>
            </a:r>
            <a:r>
              <a:rPr lang="en-US" sz="3200" dirty="0" smtClean="0">
                <a:solidFill>
                  <a:prstClr val="black">
                    <a:tint val="75000"/>
                  </a:prstClr>
                </a:solidFill>
              </a:rPr>
              <a:t>the top </a:t>
            </a:r>
            <a:r>
              <a:rPr lang="en-US" sz="3200" dirty="0">
                <a:solidFill>
                  <a:prstClr val="black">
                    <a:tint val="75000"/>
                  </a:prstClr>
                </a:solidFill>
              </a:rPr>
              <a:t>left corner of the </a:t>
            </a:r>
            <a:r>
              <a:rPr lang="en-US" sz="3200" dirty="0" smtClean="0">
                <a:solidFill>
                  <a:prstClr val="black">
                    <a:tint val="75000"/>
                  </a:prstClr>
                </a:solidFill>
              </a:rPr>
              <a:t>window.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462455" y="2730522"/>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13</a:t>
            </a:fld>
            <a:endParaRPr lang="en-US"/>
          </a:p>
        </p:txBody>
      </p:sp>
    </p:spTree>
    <p:extLst>
      <p:ext uri="{BB962C8B-B14F-4D97-AF65-F5344CB8AC3E}">
        <p14:creationId xmlns:p14="http://schemas.microsoft.com/office/powerpoint/2010/main" xmlns="" val="27861253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2: </a:t>
            </a:r>
            <a:r>
              <a:rPr lang="en-US" sz="3600" b="1" dirty="0"/>
              <a:t>Open and Save a File</a:t>
            </a:r>
            <a:r>
              <a:rPr lang="en-US" sz="3600" b="1" dirty="0" smtClean="0">
                <a:latin typeface="+mj-lt"/>
                <a:ea typeface="+mj-ea"/>
                <a:cs typeface="+mj-cs"/>
              </a:rPr>
              <a:t> </a:t>
            </a:r>
            <a:endParaRPr lang="en-US" sz="3600" b="1" dirty="0">
              <a:latin typeface="+mj-lt"/>
              <a:ea typeface="+mj-ea"/>
              <a:cs typeface="+mj-cs"/>
            </a:endParaRPr>
          </a:p>
        </p:txBody>
      </p:sp>
      <p:sp>
        <p:nvSpPr>
          <p:cNvPr id="3" name="Rectangle 2"/>
          <p:cNvSpPr/>
          <p:nvPr/>
        </p:nvSpPr>
        <p:spPr>
          <a:xfrm>
            <a:off x="800100" y="1554540"/>
            <a:ext cx="7543800" cy="5262979"/>
          </a:xfrm>
          <a:prstGeom prst="rect">
            <a:avLst/>
          </a:prstGeom>
        </p:spPr>
        <p:txBody>
          <a:bodyPr wrap="square">
            <a:spAutoFit/>
          </a:bodyPr>
          <a:lstStyle/>
          <a:p>
            <a:pPr marL="457200" indent="-457200">
              <a:buFont typeface="Arial" pitchFamily="34" charset="0"/>
              <a:buChar char="•"/>
            </a:pPr>
            <a:r>
              <a:rPr lang="en-US" sz="2400" dirty="0" smtClean="0"/>
              <a:t>With </a:t>
            </a:r>
            <a:r>
              <a:rPr lang="en-US" sz="2400" dirty="0"/>
              <a:t>the Excel window active, click the File tab.</a:t>
            </a:r>
          </a:p>
          <a:p>
            <a:pPr marL="457200" indent="-457200">
              <a:buFont typeface="Arial" pitchFamily="34" charset="0"/>
              <a:buChar char="•"/>
            </a:pPr>
            <a:r>
              <a:rPr lang="en-US" sz="2400" dirty="0" smtClean="0"/>
              <a:t>Click </a:t>
            </a:r>
            <a:r>
              <a:rPr lang="en-US" sz="2400" dirty="0"/>
              <a:t>the Open </a:t>
            </a:r>
            <a:r>
              <a:rPr lang="en-US" sz="2400" dirty="0" smtClean="0"/>
              <a:t>button and select a file to open.</a:t>
            </a:r>
            <a:endParaRPr lang="en-US" sz="2400" dirty="0"/>
          </a:p>
          <a:p>
            <a:pPr marL="457200" indent="-457200">
              <a:buFont typeface="Arial" pitchFamily="34" charset="0"/>
              <a:buChar char="•"/>
            </a:pPr>
            <a:r>
              <a:rPr lang="en-US" sz="2400" dirty="0" smtClean="0"/>
              <a:t>With </a:t>
            </a:r>
            <a:r>
              <a:rPr lang="en-US" sz="2400" dirty="0"/>
              <a:t>the </a:t>
            </a:r>
            <a:r>
              <a:rPr lang="en-US" sz="2400" dirty="0" smtClean="0"/>
              <a:t>file</a:t>
            </a:r>
            <a:r>
              <a:rPr lang="en-US" sz="2400" b="1" dirty="0" smtClean="0"/>
              <a:t> </a:t>
            </a:r>
            <a:r>
              <a:rPr lang="en-US" sz="2400" dirty="0" smtClean="0"/>
              <a:t>selected </a:t>
            </a:r>
            <a:r>
              <a:rPr lang="en-US" sz="2400" dirty="0"/>
              <a:t>in the </a:t>
            </a:r>
            <a:r>
              <a:rPr lang="en-US" sz="2400" i="1" dirty="0"/>
              <a:t>File name </a:t>
            </a:r>
            <a:r>
              <a:rPr lang="en-US" sz="2400" dirty="0"/>
              <a:t>text box in </a:t>
            </a:r>
            <a:r>
              <a:rPr lang="en-US" sz="2400" dirty="0" smtClean="0"/>
              <a:t>the Open </a:t>
            </a:r>
            <a:r>
              <a:rPr lang="en-US" sz="2400" dirty="0"/>
              <a:t>dialog box, click the Open button. The selected file appears in </a:t>
            </a:r>
            <a:r>
              <a:rPr lang="en-US" sz="2400" dirty="0" smtClean="0"/>
              <a:t>your Excel </a:t>
            </a:r>
            <a:r>
              <a:rPr lang="en-US" sz="2400" dirty="0"/>
              <a:t>window.</a:t>
            </a:r>
          </a:p>
          <a:p>
            <a:pPr marL="457200" indent="-457200">
              <a:buFont typeface="Arial" pitchFamily="34" charset="0"/>
              <a:buChar char="•"/>
            </a:pPr>
            <a:r>
              <a:rPr lang="en-US" sz="2400" dirty="0" smtClean="0"/>
              <a:t>Click </a:t>
            </a:r>
            <a:r>
              <a:rPr lang="en-US" sz="2400" dirty="0"/>
              <a:t>the File tab.</a:t>
            </a:r>
          </a:p>
          <a:p>
            <a:pPr marL="457200" indent="-457200">
              <a:buFont typeface="Arial" pitchFamily="34" charset="0"/>
              <a:buChar char="•"/>
            </a:pPr>
            <a:r>
              <a:rPr lang="en-US" sz="2400" dirty="0" smtClean="0"/>
              <a:t>Click </a:t>
            </a:r>
            <a:r>
              <a:rPr lang="en-US" sz="2400" dirty="0"/>
              <a:t>the Save As button</a:t>
            </a:r>
            <a:r>
              <a:rPr lang="en-US" sz="2400" dirty="0" smtClean="0"/>
              <a:t>.</a:t>
            </a:r>
          </a:p>
          <a:p>
            <a:pPr marL="457200" indent="-457200">
              <a:buFont typeface="Arial" pitchFamily="34" charset="0"/>
              <a:buChar char="•"/>
            </a:pPr>
            <a:r>
              <a:rPr lang="en-US" sz="2400" dirty="0"/>
              <a:t>In the </a:t>
            </a:r>
            <a:r>
              <a:rPr lang="en-US" sz="2400" i="1" dirty="0"/>
              <a:t>File name </a:t>
            </a:r>
            <a:r>
              <a:rPr lang="en-US" sz="2400" dirty="0"/>
              <a:t>text box, type </a:t>
            </a:r>
            <a:r>
              <a:rPr lang="en-US" sz="2400" dirty="0" smtClean="0"/>
              <a:t>a new file name. Be </a:t>
            </a:r>
            <a:r>
              <a:rPr lang="en-US" sz="2400" dirty="0"/>
              <a:t>sure to save the file to your </a:t>
            </a:r>
            <a:r>
              <a:rPr lang="en-US" sz="2400" dirty="0" smtClean="0"/>
              <a:t>working </a:t>
            </a:r>
            <a:r>
              <a:rPr lang="en-US" sz="2400" dirty="0"/>
              <a:t>folder on your storage medium.</a:t>
            </a:r>
          </a:p>
          <a:p>
            <a:pPr marL="457200" indent="-457200">
              <a:buFont typeface="Arial" pitchFamily="34" charset="0"/>
              <a:buChar char="•"/>
            </a:pPr>
            <a:r>
              <a:rPr lang="en-US" sz="2400" dirty="0"/>
              <a:t>Click the Save button.</a:t>
            </a:r>
          </a:p>
          <a:p>
            <a:pPr marL="457200" indent="-457200">
              <a:buFont typeface="Arial" pitchFamily="34" charset="0"/>
              <a:buChar char="•"/>
            </a:pPr>
            <a:r>
              <a:rPr lang="en-US" sz="2400" dirty="0"/>
              <a:t>Click the File tab.</a:t>
            </a:r>
          </a:p>
          <a:p>
            <a:pPr marL="457200" indent="-457200">
              <a:buFont typeface="Arial" pitchFamily="34" charset="0"/>
              <a:buChar char="•"/>
            </a:pPr>
            <a:r>
              <a:rPr lang="en-US" sz="2400" dirty="0"/>
              <a:t>Click the Exit button to close the file and Excel.</a:t>
            </a:r>
            <a:endParaRPr lang="en-US" sz="2300" dirty="0"/>
          </a:p>
          <a:p>
            <a:pPr marL="457200" indent="-457200">
              <a:buFont typeface="+mj-lt"/>
              <a:buAutoNum type="arabicPeriod"/>
            </a:pPr>
            <a:endParaRPr lang="en-US" sz="24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14</a:t>
            </a:fld>
            <a:endParaRPr lang="en-US"/>
          </a:p>
        </p:txBody>
      </p:sp>
    </p:spTree>
    <p:extLst>
      <p:ext uri="{BB962C8B-B14F-4D97-AF65-F5344CB8AC3E}">
        <p14:creationId xmlns:p14="http://schemas.microsoft.com/office/powerpoint/2010/main" xmlns="" val="1642935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2-Fig2-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1482"/>
            <a:ext cx="9144000" cy="6299548"/>
          </a:xfrm>
          <a:prstGeom prst="rect">
            <a:avLst/>
          </a:prstGeom>
          <a:noFill/>
          <a:ln>
            <a:noFill/>
          </a:ln>
        </p:spPr>
      </p:pic>
      <p:sp>
        <p:nvSpPr>
          <p:cNvPr id="7" name="Line Callout 1 (Border and Accent Bar) 6"/>
          <p:cNvSpPr/>
          <p:nvPr/>
        </p:nvSpPr>
        <p:spPr>
          <a:xfrm>
            <a:off x="992368" y="457200"/>
            <a:ext cx="1565030" cy="506260"/>
          </a:xfrm>
          <a:prstGeom prst="accentBorderCallout1">
            <a:avLst>
              <a:gd name="adj1" fmla="val 18750"/>
              <a:gd name="adj2" fmla="val -8333"/>
              <a:gd name="adj3" fmla="val -26562"/>
              <a:gd name="adj4" fmla="val -493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File </a:t>
            </a:r>
            <a:r>
              <a:rPr lang="en-US" dirty="0" smtClean="0"/>
              <a:t>tab</a:t>
            </a:r>
            <a:endParaRPr lang="en-US" sz="1600" dirty="0"/>
          </a:p>
        </p:txBody>
      </p:sp>
      <p:sp>
        <p:nvSpPr>
          <p:cNvPr id="8" name="Line Callout 1 (Border and Accent Bar) 7"/>
          <p:cNvSpPr/>
          <p:nvPr/>
        </p:nvSpPr>
        <p:spPr>
          <a:xfrm>
            <a:off x="1219200" y="1179534"/>
            <a:ext cx="1565030" cy="506260"/>
          </a:xfrm>
          <a:prstGeom prst="accentBorderCallout1">
            <a:avLst>
              <a:gd name="adj1" fmla="val 18750"/>
              <a:gd name="adj2" fmla="val -8333"/>
              <a:gd name="adj3" fmla="val -26562"/>
              <a:gd name="adj4" fmla="val -493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Open </a:t>
            </a:r>
            <a:r>
              <a:rPr lang="en-US" dirty="0" smtClean="0"/>
              <a:t>button</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15</a:t>
            </a:fld>
            <a:endParaRPr lang="en-US"/>
          </a:p>
        </p:txBody>
      </p:sp>
    </p:spTree>
    <p:extLst>
      <p:ext uri="{BB962C8B-B14F-4D97-AF65-F5344CB8AC3E}">
        <p14:creationId xmlns:p14="http://schemas.microsoft.com/office/powerpoint/2010/main" xmlns="" val="40551817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2-Fig2-4.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76" y="0"/>
            <a:ext cx="9148175" cy="6311030"/>
          </a:xfrm>
          <a:prstGeom prst="rect">
            <a:avLst/>
          </a:prstGeom>
          <a:noFill/>
          <a:ln>
            <a:noFill/>
          </a:ln>
        </p:spPr>
      </p:pic>
      <p:sp>
        <p:nvSpPr>
          <p:cNvPr id="6" name="Line Callout 1 (Border and Accent Bar) 5"/>
          <p:cNvSpPr/>
          <p:nvPr/>
        </p:nvSpPr>
        <p:spPr>
          <a:xfrm>
            <a:off x="4839346" y="1905000"/>
            <a:ext cx="1828800" cy="685800"/>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Save As Dialog box</a:t>
            </a:r>
            <a:endParaRPr lang="en-US" sz="1600" dirty="0"/>
          </a:p>
        </p:txBody>
      </p:sp>
      <p:sp>
        <p:nvSpPr>
          <p:cNvPr id="7" name="Line Callout 1 (Border and Accent Bar) 6"/>
          <p:cNvSpPr/>
          <p:nvPr/>
        </p:nvSpPr>
        <p:spPr>
          <a:xfrm>
            <a:off x="6705600" y="4627167"/>
            <a:ext cx="1828800" cy="569623"/>
          </a:xfrm>
          <a:prstGeom prst="accentBorderCallout1">
            <a:avLst>
              <a:gd name="adj1" fmla="val 18750"/>
              <a:gd name="adj2" fmla="val -8333"/>
              <a:gd name="adj3" fmla="val 139194"/>
              <a:gd name="adj4" fmla="val -491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Save </a:t>
            </a:r>
            <a:r>
              <a:rPr lang="en-US" dirty="0" smtClean="0"/>
              <a:t>button</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16</a:t>
            </a:fld>
            <a:endParaRPr lang="en-US"/>
          </a:p>
        </p:txBody>
      </p:sp>
    </p:spTree>
    <p:extLst>
      <p:ext uri="{BB962C8B-B14F-4D97-AF65-F5344CB8AC3E}">
        <p14:creationId xmlns:p14="http://schemas.microsoft.com/office/powerpoint/2010/main" xmlns="" val="1741108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152400" y="0"/>
            <a:ext cx="9296400" cy="69723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2-Fig2-3.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52400" y="0"/>
            <a:ext cx="9296400" cy="6311030"/>
          </a:xfrm>
          <a:prstGeom prst="rect">
            <a:avLst/>
          </a:prstGeom>
          <a:noFill/>
          <a:ln>
            <a:noFill/>
          </a:ln>
        </p:spPr>
      </p:pic>
      <p:sp>
        <p:nvSpPr>
          <p:cNvPr id="7" name="Line Callout 1 (Border and Accent Bar) 6"/>
          <p:cNvSpPr/>
          <p:nvPr/>
        </p:nvSpPr>
        <p:spPr>
          <a:xfrm>
            <a:off x="1066800" y="38100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Exit </a:t>
            </a:r>
            <a:r>
              <a:rPr lang="en-US" dirty="0" smtClean="0"/>
              <a:t>button</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17</a:t>
            </a:fld>
            <a:endParaRPr lang="en-US"/>
          </a:p>
        </p:txBody>
      </p:sp>
    </p:spTree>
    <p:extLst>
      <p:ext uri="{BB962C8B-B14F-4D97-AF65-F5344CB8AC3E}">
        <p14:creationId xmlns:p14="http://schemas.microsoft.com/office/powerpoint/2010/main" xmlns="" val="33241264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447841" y="3048000"/>
            <a:ext cx="8243911" cy="29718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Saving </a:t>
            </a:r>
            <a:r>
              <a:rPr lang="en-US" sz="3200" b="1" dirty="0">
                <a:solidFill>
                  <a:srgbClr val="005FD4"/>
                </a:solidFill>
              </a:rPr>
              <a:t>Files in Alternate </a:t>
            </a:r>
            <a:r>
              <a:rPr lang="en-US" sz="3200" b="1" dirty="0" smtClean="0">
                <a:solidFill>
                  <a:srgbClr val="005FD4"/>
                </a:solidFill>
              </a:rPr>
              <a:t>Formats  </a:t>
            </a:r>
            <a:r>
              <a:rPr lang="en-US" sz="3200" dirty="0" smtClean="0">
                <a:solidFill>
                  <a:prstClr val="black">
                    <a:tint val="75000"/>
                  </a:prstClr>
                </a:solidFill>
              </a:rPr>
              <a:t>By default</a:t>
            </a:r>
            <a:r>
              <a:rPr lang="en-US" sz="3200" dirty="0">
                <a:solidFill>
                  <a:prstClr val="black">
                    <a:tint val="75000"/>
                  </a:prstClr>
                </a:solidFill>
              </a:rPr>
              <a:t>, documents, workbooks</a:t>
            </a:r>
            <a:r>
              <a:rPr lang="en-US" sz="3200" dirty="0" smtClean="0">
                <a:solidFill>
                  <a:prstClr val="black">
                    <a:tint val="75000"/>
                  </a:prstClr>
                </a:solidFill>
              </a:rPr>
              <a:t>, presentations, and </a:t>
            </a:r>
            <a:r>
              <a:rPr lang="en-US" sz="3200" dirty="0">
                <a:solidFill>
                  <a:prstClr val="black">
                    <a:tint val="75000"/>
                  </a:prstClr>
                </a:solidFill>
              </a:rPr>
              <a:t>databases are saved </a:t>
            </a:r>
            <a:r>
              <a:rPr lang="en-US" sz="3200" dirty="0" smtClean="0">
                <a:solidFill>
                  <a:prstClr val="black">
                    <a:tint val="75000"/>
                  </a:prstClr>
                </a:solidFill>
              </a:rPr>
              <a:t>as files </a:t>
            </a:r>
            <a:r>
              <a:rPr lang="en-US" sz="3200" dirty="0">
                <a:solidFill>
                  <a:prstClr val="black">
                    <a:tint val="75000"/>
                  </a:prstClr>
                </a:solidFill>
              </a:rPr>
              <a:t>in their </a:t>
            </a:r>
            <a:r>
              <a:rPr lang="en-US" sz="3200" dirty="0" smtClean="0">
                <a:solidFill>
                  <a:prstClr val="black">
                    <a:tint val="75000"/>
                  </a:prstClr>
                </a:solidFill>
              </a:rPr>
              <a:t>native format</a:t>
            </a:r>
            <a:r>
              <a:rPr lang="en-US" sz="3200" dirty="0">
                <a:solidFill>
                  <a:prstClr val="black">
                    <a:tint val="75000"/>
                  </a:prstClr>
                </a:solidFill>
              </a:rPr>
              <a:t>: .</a:t>
            </a:r>
            <a:r>
              <a:rPr lang="en-US" sz="3200" dirty="0" err="1">
                <a:solidFill>
                  <a:prstClr val="black">
                    <a:tint val="75000"/>
                  </a:prstClr>
                </a:solidFill>
              </a:rPr>
              <a:t>docx</a:t>
            </a:r>
            <a:r>
              <a:rPr lang="en-US" sz="3200" dirty="0">
                <a:solidFill>
                  <a:prstClr val="black">
                    <a:tint val="75000"/>
                  </a:prstClr>
                </a:solidFill>
              </a:rPr>
              <a:t> in Word</a:t>
            </a:r>
            <a:r>
              <a:rPr lang="en-US" sz="3200" dirty="0" smtClean="0">
                <a:solidFill>
                  <a:prstClr val="black">
                    <a:tint val="75000"/>
                  </a:prstClr>
                </a:solidFill>
              </a:rPr>
              <a:t>, .</a:t>
            </a:r>
            <a:r>
              <a:rPr lang="en-US" sz="3200" dirty="0" err="1">
                <a:solidFill>
                  <a:prstClr val="black">
                    <a:tint val="75000"/>
                  </a:prstClr>
                </a:solidFill>
              </a:rPr>
              <a:t>xlsx</a:t>
            </a:r>
            <a:r>
              <a:rPr lang="en-US" sz="3200" dirty="0">
                <a:solidFill>
                  <a:prstClr val="black">
                    <a:tint val="75000"/>
                  </a:prstClr>
                </a:solidFill>
              </a:rPr>
              <a:t> in Excel, .</a:t>
            </a:r>
            <a:r>
              <a:rPr lang="en-US" sz="3200" dirty="0" err="1">
                <a:solidFill>
                  <a:prstClr val="black">
                    <a:tint val="75000"/>
                  </a:prstClr>
                </a:solidFill>
              </a:rPr>
              <a:t>pptx</a:t>
            </a:r>
            <a:r>
              <a:rPr lang="en-US" sz="3200" dirty="0">
                <a:solidFill>
                  <a:prstClr val="black">
                    <a:tint val="75000"/>
                  </a:prstClr>
                </a:solidFill>
              </a:rPr>
              <a:t> </a:t>
            </a:r>
            <a:r>
              <a:rPr lang="en-US" sz="3200" dirty="0" smtClean="0">
                <a:solidFill>
                  <a:prstClr val="black">
                    <a:tint val="75000"/>
                  </a:prstClr>
                </a:solidFill>
              </a:rPr>
              <a:t>in PowerPoint</a:t>
            </a:r>
            <a:r>
              <a:rPr lang="en-US" sz="3200" dirty="0">
                <a:solidFill>
                  <a:prstClr val="black">
                    <a:tint val="75000"/>
                  </a:prstClr>
                </a:solidFill>
              </a:rPr>
              <a:t>, and .</a:t>
            </a:r>
            <a:r>
              <a:rPr lang="en-US" sz="3200" dirty="0" err="1" smtClean="0">
                <a:solidFill>
                  <a:prstClr val="black">
                    <a:tint val="75000"/>
                  </a:prstClr>
                </a:solidFill>
              </a:rPr>
              <a:t>accdb</a:t>
            </a:r>
            <a:r>
              <a:rPr lang="en-US" sz="3200" dirty="0" smtClean="0">
                <a:solidFill>
                  <a:prstClr val="black">
                    <a:tint val="75000"/>
                  </a:prstClr>
                </a:solidFill>
              </a:rPr>
              <a:t> in Access.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496937" y="2429948"/>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18</a:t>
            </a:fld>
            <a:endParaRPr lang="en-US"/>
          </a:p>
        </p:txBody>
      </p:sp>
    </p:spTree>
    <p:extLst>
      <p:ext uri="{BB962C8B-B14F-4D97-AF65-F5344CB8AC3E}">
        <p14:creationId xmlns:p14="http://schemas.microsoft.com/office/powerpoint/2010/main" xmlns="" val="34750355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sp>
        <p:nvSpPr>
          <p:cNvPr id="7" name="TextBox 6"/>
          <p:cNvSpPr txBox="1"/>
          <p:nvPr/>
        </p:nvSpPr>
        <p:spPr>
          <a:xfrm>
            <a:off x="0" y="361294"/>
            <a:ext cx="9144000" cy="646331"/>
          </a:xfrm>
          <a:prstGeom prst="rect">
            <a:avLst/>
          </a:prstGeom>
          <a:noFill/>
        </p:spPr>
        <p:txBody>
          <a:bodyPr wrap="square" rtlCol="0">
            <a:spAutoFit/>
          </a:bodyPr>
          <a:lstStyle/>
          <a:p>
            <a:pPr algn="ctr"/>
            <a:r>
              <a:rPr lang="en-US" sz="3600" b="1" dirty="0"/>
              <a:t>Skill </a:t>
            </a:r>
            <a:r>
              <a:rPr lang="en-US" sz="3600" b="1" dirty="0" smtClean="0"/>
              <a:t>3: </a:t>
            </a:r>
            <a:r>
              <a:rPr lang="en-US" sz="3600" b="1" dirty="0"/>
              <a:t>Understand the Ribbon </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838200" y="1464710"/>
            <a:ext cx="7848600" cy="4846320"/>
          </a:xfrm>
          <a:prstGeom prst="rect">
            <a:avLst/>
          </a:prstGeom>
        </p:spPr>
        <p:txBody>
          <a:bodyPr wrap="square">
            <a:spAutoFit/>
          </a:bodyPr>
          <a:lstStyle/>
          <a:p>
            <a:pPr marL="457200" indent="-457200">
              <a:buFont typeface="Arial" pitchFamily="34" charset="0"/>
              <a:buChar char="•"/>
            </a:pPr>
            <a:r>
              <a:rPr lang="en-US" sz="2400" dirty="0" smtClean="0"/>
              <a:t>Open a Word document that contains a picture.</a:t>
            </a:r>
            <a:endParaRPr lang="en-US" sz="2400" dirty="0"/>
          </a:p>
          <a:p>
            <a:pPr marL="457200" indent="-457200">
              <a:buFont typeface="Arial" pitchFamily="34" charset="0"/>
              <a:buChar char="•"/>
            </a:pPr>
            <a:r>
              <a:rPr lang="en-US" sz="2400" dirty="0" smtClean="0"/>
              <a:t>Click </a:t>
            </a:r>
            <a:r>
              <a:rPr lang="en-US" sz="2400" dirty="0"/>
              <a:t>the Insert tab on the ribbon.</a:t>
            </a:r>
          </a:p>
          <a:p>
            <a:pPr marL="457200" indent="-457200">
              <a:buFont typeface="Arial" pitchFamily="34" charset="0"/>
              <a:buChar char="•"/>
            </a:pPr>
            <a:r>
              <a:rPr lang="en-US" sz="2400" dirty="0" smtClean="0"/>
              <a:t>Click </a:t>
            </a:r>
            <a:r>
              <a:rPr lang="en-US" sz="2400" dirty="0"/>
              <a:t>the picture in the document. The Picture Tools Format tab is added </a:t>
            </a:r>
            <a:r>
              <a:rPr lang="en-US" sz="2400" dirty="0" smtClean="0"/>
              <a:t>to the </a:t>
            </a:r>
            <a:r>
              <a:rPr lang="en-US" sz="2400" dirty="0"/>
              <a:t>ribbon when the picture is selected.</a:t>
            </a:r>
          </a:p>
          <a:p>
            <a:pPr marL="457200" indent="-457200">
              <a:buFont typeface="Arial" pitchFamily="34" charset="0"/>
              <a:buChar char="•"/>
            </a:pPr>
            <a:r>
              <a:rPr lang="en-US" sz="2400" dirty="0" smtClean="0"/>
              <a:t>Click </a:t>
            </a:r>
            <a:r>
              <a:rPr lang="en-US" sz="2400" dirty="0"/>
              <a:t>the Picture Tools Format tab to view the four groups that contain </a:t>
            </a:r>
            <a:r>
              <a:rPr lang="en-US" sz="2400" dirty="0" smtClean="0"/>
              <a:t>the picture </a:t>
            </a:r>
            <a:r>
              <a:rPr lang="en-US" sz="2400" dirty="0"/>
              <a:t>editing commands: Adjust, Picture Styles, Arrange, and Size.</a:t>
            </a:r>
          </a:p>
          <a:p>
            <a:pPr marL="457200" indent="-457200">
              <a:buFont typeface="Arial" pitchFamily="34" charset="0"/>
              <a:buChar char="•"/>
            </a:pPr>
            <a:r>
              <a:rPr lang="en-US" sz="2400" dirty="0" smtClean="0"/>
              <a:t>Click </a:t>
            </a:r>
            <a:r>
              <a:rPr lang="en-US" sz="2400" dirty="0"/>
              <a:t>the Minimize the Ribbon button to minimize the ribbon and </a:t>
            </a:r>
            <a:r>
              <a:rPr lang="en-US" sz="2400" dirty="0" smtClean="0"/>
              <a:t>display only </a:t>
            </a:r>
            <a:r>
              <a:rPr lang="en-US" sz="2400" dirty="0"/>
              <a:t>the ribbon’s tabs.</a:t>
            </a:r>
          </a:p>
          <a:p>
            <a:pPr marL="457200" indent="-457200">
              <a:buFont typeface="Arial" pitchFamily="34" charset="0"/>
              <a:buChar char="•"/>
            </a:pPr>
            <a:r>
              <a:rPr lang="en-US" sz="2400" dirty="0" smtClean="0"/>
              <a:t>Click </a:t>
            </a:r>
            <a:r>
              <a:rPr lang="en-US" sz="2400" dirty="0"/>
              <a:t>the Expand the Ribbon button to redisplay the entire ribbon.</a:t>
            </a:r>
          </a:p>
          <a:p>
            <a:pPr marL="457200" indent="-457200">
              <a:buFont typeface="Arial" pitchFamily="34" charset="0"/>
              <a:buChar char="•"/>
            </a:pPr>
            <a:r>
              <a:rPr lang="en-US" sz="2400" dirty="0" smtClean="0"/>
              <a:t>Close Word if </a:t>
            </a:r>
            <a:r>
              <a:rPr lang="en-US" sz="2400" dirty="0"/>
              <a:t>you are not continuing on to the next </a:t>
            </a:r>
            <a:r>
              <a:rPr lang="en-US" sz="2400" dirty="0" smtClean="0"/>
              <a:t>skill.</a:t>
            </a:r>
            <a:endParaRPr lang="en-US" sz="2400" dirty="0"/>
          </a:p>
        </p:txBody>
      </p:sp>
      <p:sp>
        <p:nvSpPr>
          <p:cNvPr id="3" name="Slide Number Placeholder 2"/>
          <p:cNvSpPr>
            <a:spLocks noGrp="1"/>
          </p:cNvSpPr>
          <p:nvPr>
            <p:ph type="sldNum" sz="quarter" idx="12"/>
          </p:nvPr>
        </p:nvSpPr>
        <p:spPr/>
        <p:txBody>
          <a:bodyPr/>
          <a:lstStyle/>
          <a:p>
            <a:fld id="{A88F97AF-8AD4-4039-87D8-59F2FFECCC04}" type="slidenum">
              <a:rPr lang="en-US" smtClean="0"/>
              <a:pPr/>
              <a:t>19</a:t>
            </a:fld>
            <a:endParaRPr lang="en-US"/>
          </a:p>
        </p:txBody>
      </p:sp>
    </p:spTree>
    <p:extLst>
      <p:ext uri="{BB962C8B-B14F-4D97-AF65-F5344CB8AC3E}">
        <p14:creationId xmlns:p14="http://schemas.microsoft.com/office/powerpoint/2010/main" xmlns="" val="445419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Opener.jpg"/>
          <p:cNvPicPr>
            <a:picLocks noChangeAspect="1"/>
          </p:cNvPicPr>
          <p:nvPr/>
        </p:nvPicPr>
        <p:blipFill>
          <a:blip r:embed="rId3" cstate="print"/>
          <a:stretch>
            <a:fillRect/>
          </a:stretch>
        </p:blipFill>
        <p:spPr>
          <a:xfrm>
            <a:off x="0" y="18789"/>
            <a:ext cx="9144000" cy="6858000"/>
          </a:xfrm>
          <a:prstGeom prst="rect">
            <a:avLst/>
          </a:prstGeom>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474940" y="2895600"/>
            <a:ext cx="5953442" cy="2274570"/>
          </a:xfrm>
          <a:prstGeom prst="rect">
            <a:avLst/>
          </a:prstGeom>
          <a:noFill/>
          <a:ln>
            <a:noFill/>
          </a:ln>
        </p:spPr>
      </p:pic>
      <p:sp>
        <p:nvSpPr>
          <p:cNvPr id="3" name="Slide Number Placeholder 2"/>
          <p:cNvSpPr>
            <a:spLocks noGrp="1"/>
          </p:cNvSpPr>
          <p:nvPr>
            <p:ph type="sldNum" sz="quarter" idx="12"/>
          </p:nvPr>
        </p:nvSpPr>
        <p:spPr/>
        <p:txBody>
          <a:bodyPr/>
          <a:lstStyle/>
          <a:p>
            <a:fld id="{A88F97AF-8AD4-4039-87D8-59F2FFECCC04}" type="slidenum">
              <a:rPr lang="en-US" smtClean="0"/>
              <a:pPr/>
              <a:t>2</a:t>
            </a:fld>
            <a:endParaRPr lang="en-US"/>
          </a:p>
        </p:txBody>
      </p:sp>
    </p:spTree>
    <p:extLst>
      <p:ext uri="{BB962C8B-B14F-4D97-AF65-F5344CB8AC3E}">
        <p14:creationId xmlns:p14="http://schemas.microsoft.com/office/powerpoint/2010/main" xmlns="" val="270983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3-Fig3-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3962400" y="2590534"/>
            <a:ext cx="1828800" cy="569623"/>
          </a:xfrm>
          <a:prstGeom prst="accentBorderCallout1">
            <a:avLst>
              <a:gd name="adj1" fmla="val 18750"/>
              <a:gd name="adj2" fmla="val -8333"/>
              <a:gd name="adj3" fmla="val 66947"/>
              <a:gd name="adj4" fmla="val -3228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Selected  Picture</a:t>
            </a:r>
            <a:endParaRPr lang="en-US" sz="1600" dirty="0"/>
          </a:p>
        </p:txBody>
      </p:sp>
      <p:sp>
        <p:nvSpPr>
          <p:cNvPr id="7" name="Line Callout 1 (Border and Accent Bar) 6"/>
          <p:cNvSpPr/>
          <p:nvPr/>
        </p:nvSpPr>
        <p:spPr>
          <a:xfrm>
            <a:off x="5105400" y="3048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Picture Tools Format </a:t>
            </a:r>
            <a:r>
              <a:rPr lang="en-US" dirty="0" smtClean="0"/>
              <a:t>tab</a:t>
            </a:r>
            <a:endParaRPr lang="en-US" sz="1600" dirty="0"/>
          </a:p>
        </p:txBody>
      </p:sp>
      <p:sp>
        <p:nvSpPr>
          <p:cNvPr id="8" name="Line Callout 1 (Border and Accent Bar) 7"/>
          <p:cNvSpPr/>
          <p:nvPr/>
        </p:nvSpPr>
        <p:spPr>
          <a:xfrm>
            <a:off x="1676400" y="961062"/>
            <a:ext cx="1828800" cy="569623"/>
          </a:xfrm>
          <a:prstGeom prst="accentBorderCallout1">
            <a:avLst>
              <a:gd name="adj1" fmla="val 18750"/>
              <a:gd name="adj2" fmla="val -8333"/>
              <a:gd name="adj3" fmla="val -118089"/>
              <a:gd name="adj4" fmla="val -3335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Insert tab</a:t>
            </a:r>
            <a:endParaRPr lang="en-US" sz="1600" dirty="0"/>
          </a:p>
        </p:txBody>
      </p:sp>
      <p:sp>
        <p:nvSpPr>
          <p:cNvPr id="9" name="Line Callout 2 (Accent Bar) 8"/>
          <p:cNvSpPr/>
          <p:nvPr/>
        </p:nvSpPr>
        <p:spPr>
          <a:xfrm>
            <a:off x="5791200" y="1066800"/>
            <a:ext cx="2010663" cy="658660"/>
          </a:xfrm>
          <a:prstGeom prst="accentCallout2">
            <a:avLst>
              <a:gd name="adj1" fmla="val 3194"/>
              <a:gd name="adj2" fmla="val 109849"/>
              <a:gd name="adj3" fmla="val 24820"/>
              <a:gd name="adj4" fmla="val 110124"/>
              <a:gd name="adj5" fmla="val -115267"/>
              <a:gd name="adj6" fmla="val 15495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Minimize the Ribbon </a:t>
            </a:r>
            <a:r>
              <a:rPr lang="en-US" dirty="0" smtClean="0"/>
              <a:t>button</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20</a:t>
            </a:fld>
            <a:endParaRPr lang="en-US"/>
          </a:p>
        </p:txBody>
      </p:sp>
    </p:spTree>
    <p:extLst>
      <p:ext uri="{BB962C8B-B14F-4D97-AF65-F5344CB8AC3E}">
        <p14:creationId xmlns:p14="http://schemas.microsoft.com/office/powerpoint/2010/main" xmlns="" val="13478626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264586"/>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462455" y="3196174"/>
            <a:ext cx="8243911" cy="2823626"/>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Using </a:t>
            </a:r>
            <a:r>
              <a:rPr lang="en-US" sz="3200" b="1" dirty="0">
                <a:solidFill>
                  <a:srgbClr val="005FD4"/>
                </a:solidFill>
              </a:rPr>
              <a:t>the Keyboard with </a:t>
            </a:r>
            <a:r>
              <a:rPr lang="en-US" sz="3200" b="1" dirty="0" smtClean="0">
                <a:solidFill>
                  <a:srgbClr val="005FD4"/>
                </a:solidFill>
              </a:rPr>
              <a:t>Ribbon Tabs  </a:t>
            </a:r>
            <a:r>
              <a:rPr lang="en-US" sz="3200" dirty="0" smtClean="0">
                <a:solidFill>
                  <a:prstClr val="black">
                    <a:tint val="75000"/>
                  </a:prstClr>
                </a:solidFill>
              </a:rPr>
              <a:t>Office </a:t>
            </a:r>
            <a:r>
              <a:rPr lang="en-US" sz="3200" dirty="0">
                <a:solidFill>
                  <a:prstClr val="black">
                    <a:tint val="75000"/>
                  </a:prstClr>
                </a:solidFill>
              </a:rPr>
              <a:t>2010 provides </a:t>
            </a:r>
            <a:r>
              <a:rPr lang="en-US" sz="3200" dirty="0" smtClean="0">
                <a:solidFill>
                  <a:prstClr val="black">
                    <a:tint val="75000"/>
                  </a:prstClr>
                </a:solidFill>
              </a:rPr>
              <a:t>keyboard access </a:t>
            </a:r>
            <a:r>
              <a:rPr lang="en-US" sz="3200" dirty="0">
                <a:solidFill>
                  <a:prstClr val="black">
                    <a:tint val="75000"/>
                  </a:prstClr>
                </a:solidFill>
              </a:rPr>
              <a:t>keys </a:t>
            </a:r>
            <a:r>
              <a:rPr lang="en-US" sz="3200" dirty="0" smtClean="0">
                <a:solidFill>
                  <a:prstClr val="black">
                    <a:tint val="75000"/>
                  </a:prstClr>
                </a:solidFill>
              </a:rPr>
              <a:t>for the </a:t>
            </a:r>
            <a:r>
              <a:rPr lang="en-US" sz="3200" dirty="0">
                <a:solidFill>
                  <a:prstClr val="black">
                    <a:tint val="75000"/>
                  </a:prstClr>
                </a:solidFill>
              </a:rPr>
              <a:t>ribbon so you can </a:t>
            </a:r>
            <a:r>
              <a:rPr lang="en-US" sz="3200" dirty="0" smtClean="0">
                <a:solidFill>
                  <a:prstClr val="black">
                    <a:tint val="75000"/>
                  </a:prstClr>
                </a:solidFill>
              </a:rPr>
              <a:t>quickly perform tasks without </a:t>
            </a:r>
            <a:r>
              <a:rPr lang="en-US" sz="3200" dirty="0">
                <a:solidFill>
                  <a:prstClr val="black">
                    <a:tint val="75000"/>
                  </a:prstClr>
                </a:solidFill>
              </a:rPr>
              <a:t>using the </a:t>
            </a:r>
            <a:r>
              <a:rPr lang="en-US" sz="3200" dirty="0" smtClean="0">
                <a:solidFill>
                  <a:prstClr val="black">
                    <a:tint val="75000"/>
                  </a:prstClr>
                </a:solidFill>
              </a:rPr>
              <a:t>mouse.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533400" y="2497696"/>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21</a:t>
            </a:fld>
            <a:endParaRPr lang="en-US"/>
          </a:p>
        </p:txBody>
      </p:sp>
    </p:spTree>
    <p:extLst>
      <p:ext uri="{BB962C8B-B14F-4D97-AF65-F5344CB8AC3E}">
        <p14:creationId xmlns:p14="http://schemas.microsoft.com/office/powerpoint/2010/main" xmlns="" val="426982503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4: Navigate within a File</a:t>
            </a:r>
          </a:p>
        </p:txBody>
      </p:sp>
      <p:sp>
        <p:nvSpPr>
          <p:cNvPr id="3" name="Rectangle 2"/>
          <p:cNvSpPr/>
          <p:nvPr/>
        </p:nvSpPr>
        <p:spPr>
          <a:xfrm>
            <a:off x="152400" y="1316433"/>
            <a:ext cx="8839200" cy="4755148"/>
          </a:xfrm>
          <a:prstGeom prst="rect">
            <a:avLst/>
          </a:prstGeom>
        </p:spPr>
        <p:txBody>
          <a:bodyPr wrap="square">
            <a:spAutoFit/>
          </a:bodyPr>
          <a:lstStyle/>
          <a:p>
            <a:pPr marL="457200" indent="-457200">
              <a:buFont typeface="Arial" pitchFamily="34" charset="0"/>
              <a:buChar char="•"/>
            </a:pPr>
            <a:r>
              <a:rPr lang="en-US" sz="2800" dirty="0" smtClean="0"/>
              <a:t>Move </a:t>
            </a:r>
            <a:r>
              <a:rPr lang="en-US" sz="2800" dirty="0"/>
              <a:t>the insertion point to the beginning of </a:t>
            </a:r>
            <a:r>
              <a:rPr lang="en-US" sz="2800" dirty="0" smtClean="0"/>
              <a:t>a two-page document.</a:t>
            </a:r>
          </a:p>
          <a:p>
            <a:pPr marL="457200" indent="-457200">
              <a:buFont typeface="Arial" pitchFamily="34" charset="0"/>
              <a:buChar char="•"/>
            </a:pPr>
            <a:r>
              <a:rPr lang="en-US" sz="2800" dirty="0" smtClean="0"/>
              <a:t>Position </a:t>
            </a:r>
            <a:r>
              <a:rPr lang="en-US" sz="2800" dirty="0"/>
              <a:t>the mouse pointer on the down scroll arrow on the vertical </a:t>
            </a:r>
            <a:r>
              <a:rPr lang="en-US" sz="2800" dirty="0" smtClean="0"/>
              <a:t>scroll bar</a:t>
            </a:r>
            <a:r>
              <a:rPr lang="en-US" sz="2800" dirty="0"/>
              <a:t>. Click the left mouse button several </a:t>
            </a:r>
            <a:r>
              <a:rPr lang="en-US" sz="2800" dirty="0" smtClean="0"/>
              <a:t>times </a:t>
            </a:r>
            <a:r>
              <a:rPr lang="en-US" sz="2800" dirty="0"/>
              <a:t>until you see the top of </a:t>
            </a:r>
            <a:r>
              <a:rPr lang="en-US" sz="2800" dirty="0" smtClean="0"/>
              <a:t>the second </a:t>
            </a:r>
            <a:r>
              <a:rPr lang="en-US" sz="2800" dirty="0"/>
              <a:t>page of the document</a:t>
            </a:r>
            <a:r>
              <a:rPr lang="en-US" sz="2800" dirty="0" smtClean="0"/>
              <a:t>. </a:t>
            </a:r>
            <a:endParaRPr lang="en-US" sz="2800" dirty="0"/>
          </a:p>
          <a:p>
            <a:pPr marL="457200" indent="-457200">
              <a:buFont typeface="Arial" pitchFamily="34" charset="0"/>
              <a:buChar char="•"/>
            </a:pPr>
            <a:r>
              <a:rPr lang="en-US" sz="2800" dirty="0" smtClean="0"/>
              <a:t>Press </a:t>
            </a:r>
            <a:r>
              <a:rPr lang="en-US" sz="2800" dirty="0"/>
              <a:t>the Page Down key on the keyboard. The insertion point moves </a:t>
            </a:r>
            <a:r>
              <a:rPr lang="en-US" sz="2800" dirty="0" smtClean="0"/>
              <a:t>within the text on </a:t>
            </a:r>
            <a:r>
              <a:rPr lang="en-US" sz="2800" dirty="0"/>
              <a:t>page 2</a:t>
            </a:r>
            <a:r>
              <a:rPr lang="en-US" sz="2800" dirty="0" smtClean="0"/>
              <a:t>. </a:t>
            </a:r>
            <a:endParaRPr lang="en-US" sz="2800" dirty="0"/>
          </a:p>
          <a:p>
            <a:pPr marL="457200" indent="-457200">
              <a:buFont typeface="Arial" pitchFamily="34" charset="0"/>
              <a:buChar char="•"/>
            </a:pPr>
            <a:r>
              <a:rPr lang="en-US" sz="2800" dirty="0" smtClean="0"/>
              <a:t>Press </a:t>
            </a:r>
            <a:r>
              <a:rPr lang="en-US" sz="2800" dirty="0"/>
              <a:t>the Home key. The insertion point moves to the start of the </a:t>
            </a:r>
            <a:r>
              <a:rPr lang="en-US" sz="2800" dirty="0" smtClean="0"/>
              <a:t>first line on </a:t>
            </a:r>
            <a:r>
              <a:rPr lang="en-US" sz="2800" dirty="0"/>
              <a:t>page 2</a:t>
            </a:r>
            <a:r>
              <a:rPr lang="en-US" sz="2800" dirty="0" smtClean="0"/>
              <a:t>. </a:t>
            </a:r>
            <a:endParaRPr lang="en-US" sz="2300" dirty="0"/>
          </a:p>
          <a:p>
            <a:pPr marL="457200" indent="-457200">
              <a:buFont typeface="Arial" pitchFamily="34" charset="0"/>
              <a:buChar char="•"/>
            </a:pPr>
            <a:endParaRPr lang="en-US" sz="23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22</a:t>
            </a:fld>
            <a:endParaRPr lang="en-US"/>
          </a:p>
        </p:txBody>
      </p:sp>
    </p:spTree>
    <p:extLst>
      <p:ext uri="{BB962C8B-B14F-4D97-AF65-F5344CB8AC3E}">
        <p14:creationId xmlns:p14="http://schemas.microsoft.com/office/powerpoint/2010/main" xmlns="" val="33374640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4: Navigate within a </a:t>
            </a:r>
            <a:r>
              <a:rPr lang="en-US" sz="3600" b="1" dirty="0" smtClean="0">
                <a:latin typeface="+mj-lt"/>
                <a:ea typeface="+mj-ea"/>
                <a:cs typeface="+mj-cs"/>
              </a:rPr>
              <a:t>File, continued</a:t>
            </a:r>
            <a:endParaRPr lang="en-US" sz="3600" b="1" dirty="0">
              <a:latin typeface="+mj-lt"/>
              <a:ea typeface="+mj-ea"/>
              <a:cs typeface="+mj-cs"/>
            </a:endParaRPr>
          </a:p>
        </p:txBody>
      </p:sp>
      <p:sp>
        <p:nvSpPr>
          <p:cNvPr id="3" name="Rectangle 2"/>
          <p:cNvSpPr/>
          <p:nvPr/>
        </p:nvSpPr>
        <p:spPr>
          <a:xfrm>
            <a:off x="152400" y="1316433"/>
            <a:ext cx="8839200" cy="2677656"/>
          </a:xfrm>
          <a:prstGeom prst="rect">
            <a:avLst/>
          </a:prstGeom>
        </p:spPr>
        <p:txBody>
          <a:bodyPr wrap="square">
            <a:spAutoFit/>
          </a:bodyPr>
          <a:lstStyle/>
          <a:p>
            <a:pPr marL="457200" indent="-457200">
              <a:buFont typeface="Arial" pitchFamily="34" charset="0"/>
              <a:buChar char="•"/>
            </a:pPr>
            <a:r>
              <a:rPr lang="en-US" sz="2800" dirty="0" smtClean="0"/>
              <a:t>Press </a:t>
            </a:r>
            <a:r>
              <a:rPr lang="en-US" sz="2800" dirty="0"/>
              <a:t>the End key. The insertion point moves to the </a:t>
            </a:r>
            <a:r>
              <a:rPr lang="en-US" sz="2800" dirty="0" smtClean="0"/>
              <a:t>end of </a:t>
            </a:r>
            <a:r>
              <a:rPr lang="en-US" sz="2800" dirty="0"/>
              <a:t>the </a:t>
            </a:r>
            <a:r>
              <a:rPr lang="en-US" sz="2800" dirty="0" smtClean="0"/>
              <a:t>first </a:t>
            </a:r>
            <a:r>
              <a:rPr lang="en-US" sz="2800" dirty="0"/>
              <a:t>line.</a:t>
            </a:r>
          </a:p>
          <a:p>
            <a:pPr marL="457200" indent="-457200">
              <a:buFont typeface="Arial" pitchFamily="34" charset="0"/>
              <a:buChar char="•"/>
            </a:pPr>
            <a:r>
              <a:rPr lang="en-US" sz="2800" dirty="0" smtClean="0"/>
              <a:t>Press </a:t>
            </a:r>
            <a:r>
              <a:rPr lang="en-US" sz="2800" dirty="0"/>
              <a:t>the Down Arrow key twice. The insertion point </a:t>
            </a:r>
            <a:r>
              <a:rPr lang="en-US" sz="2800" dirty="0" smtClean="0"/>
              <a:t>moves </a:t>
            </a:r>
            <a:r>
              <a:rPr lang="en-US" sz="2800" dirty="0"/>
              <a:t>down two lines</a:t>
            </a:r>
            <a:r>
              <a:rPr lang="en-US" sz="2800" dirty="0" smtClean="0"/>
              <a:t>. </a:t>
            </a:r>
            <a:endParaRPr lang="en-US" sz="2800" dirty="0"/>
          </a:p>
          <a:p>
            <a:pPr marL="457200" indent="-457200">
              <a:buFont typeface="Arial" pitchFamily="34" charset="0"/>
              <a:buChar char="•"/>
            </a:pPr>
            <a:r>
              <a:rPr lang="en-US" sz="2800" dirty="0" smtClean="0"/>
              <a:t>Drag </a:t>
            </a:r>
            <a:r>
              <a:rPr lang="en-US" sz="2800" dirty="0"/>
              <a:t>the scroll bar to the top of page 1. The insertion point remains </a:t>
            </a:r>
            <a:r>
              <a:rPr lang="en-US" sz="2800" dirty="0" smtClean="0"/>
              <a:t>on page </a:t>
            </a:r>
            <a:r>
              <a:rPr lang="en-US" sz="2800" dirty="0"/>
              <a:t>2</a:t>
            </a:r>
            <a:r>
              <a:rPr lang="en-US" sz="2800" dirty="0" smtClean="0"/>
              <a:t>. </a:t>
            </a:r>
            <a:endParaRPr lang="en-US" sz="23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23</a:t>
            </a:fld>
            <a:endParaRPr lang="en-US"/>
          </a:p>
        </p:txBody>
      </p:sp>
    </p:spTree>
    <p:extLst>
      <p:ext uri="{BB962C8B-B14F-4D97-AF65-F5344CB8AC3E}">
        <p14:creationId xmlns:p14="http://schemas.microsoft.com/office/powerpoint/2010/main" xmlns="" val="14415950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6-Fig6-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2 (Accent Bar) 5"/>
          <p:cNvSpPr/>
          <p:nvPr/>
        </p:nvSpPr>
        <p:spPr>
          <a:xfrm>
            <a:off x="6240167" y="4876800"/>
            <a:ext cx="2010663" cy="658660"/>
          </a:xfrm>
          <a:prstGeom prst="accentCallout2">
            <a:avLst>
              <a:gd name="adj1" fmla="val 3194"/>
              <a:gd name="adj2" fmla="val 109849"/>
              <a:gd name="adj3" fmla="val 24820"/>
              <a:gd name="adj4" fmla="val 110124"/>
              <a:gd name="adj5" fmla="val 112942"/>
              <a:gd name="adj6" fmla="val 14125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Down </a:t>
            </a:r>
            <a:r>
              <a:rPr lang="en-US" dirty="0"/>
              <a:t>scroll </a:t>
            </a:r>
            <a:r>
              <a:rPr lang="en-US" dirty="0" smtClean="0"/>
              <a:t>arrow</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24</a:t>
            </a:fld>
            <a:endParaRPr lang="en-US"/>
          </a:p>
        </p:txBody>
      </p:sp>
    </p:spTree>
    <p:extLst>
      <p:ext uri="{BB962C8B-B14F-4D97-AF65-F5344CB8AC3E}">
        <p14:creationId xmlns:p14="http://schemas.microsoft.com/office/powerpoint/2010/main" xmlns="" val="34171436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1143000"/>
            <a:ext cx="9144000" cy="4114800"/>
          </a:xfrm>
          <a:prstGeom prst="rect">
            <a:avLst/>
          </a:prstGeom>
          <a:noFill/>
          <a:ln>
            <a:noFill/>
          </a:ln>
        </p:spPr>
      </p:pic>
      <p:sp>
        <p:nvSpPr>
          <p:cNvPr id="6" name="Line Callout 2 (Accent Bar) 5"/>
          <p:cNvSpPr/>
          <p:nvPr/>
        </p:nvSpPr>
        <p:spPr>
          <a:xfrm>
            <a:off x="3505200" y="3962400"/>
            <a:ext cx="2010663" cy="658660"/>
          </a:xfrm>
          <a:prstGeom prst="accentCallout2">
            <a:avLst>
              <a:gd name="adj1" fmla="val 3194"/>
              <a:gd name="adj2" fmla="val 109849"/>
              <a:gd name="adj3" fmla="val 24820"/>
              <a:gd name="adj4" fmla="val 110124"/>
              <a:gd name="adj5" fmla="val 103434"/>
              <a:gd name="adj6" fmla="val 14187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Down Arrow </a:t>
            </a:r>
            <a:r>
              <a:rPr lang="en-US" dirty="0" smtClean="0"/>
              <a:t>key</a:t>
            </a:r>
            <a:endParaRPr lang="en-US" dirty="0">
              <a:solidFill>
                <a:prstClr val="white"/>
              </a:solidFill>
            </a:endParaRPr>
          </a:p>
        </p:txBody>
      </p:sp>
      <p:sp>
        <p:nvSpPr>
          <p:cNvPr id="7" name="Line Callout 2 (Accent Bar) 6"/>
          <p:cNvSpPr/>
          <p:nvPr/>
        </p:nvSpPr>
        <p:spPr>
          <a:xfrm>
            <a:off x="4038600" y="2362200"/>
            <a:ext cx="1629663" cy="658660"/>
          </a:xfrm>
          <a:prstGeom prst="accentCallout2">
            <a:avLst>
              <a:gd name="adj1" fmla="val 3194"/>
              <a:gd name="adj2" fmla="val 109849"/>
              <a:gd name="adj3" fmla="val 24820"/>
              <a:gd name="adj4" fmla="val 110124"/>
              <a:gd name="adj5" fmla="val 63497"/>
              <a:gd name="adj6" fmla="val 14351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Home </a:t>
            </a:r>
            <a:r>
              <a:rPr lang="en-US" dirty="0" smtClean="0"/>
              <a:t>key</a:t>
            </a:r>
            <a:endParaRPr lang="en-US" dirty="0">
              <a:solidFill>
                <a:prstClr val="white"/>
              </a:solidFill>
            </a:endParaRPr>
          </a:p>
        </p:txBody>
      </p:sp>
      <p:sp>
        <p:nvSpPr>
          <p:cNvPr id="8" name="Line Callout 1 (Border and Accent Bar) 7"/>
          <p:cNvSpPr/>
          <p:nvPr/>
        </p:nvSpPr>
        <p:spPr>
          <a:xfrm>
            <a:off x="7179501" y="4006918"/>
            <a:ext cx="1828800" cy="569623"/>
          </a:xfrm>
          <a:prstGeom prst="accentBorderCallout1">
            <a:avLst>
              <a:gd name="adj1" fmla="val 18750"/>
              <a:gd name="adj2" fmla="val -8333"/>
              <a:gd name="adj3" fmla="val -69711"/>
              <a:gd name="adj4" fmla="val -1759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Page Down </a:t>
            </a:r>
            <a:r>
              <a:rPr lang="en-US" dirty="0" smtClean="0"/>
              <a:t>key</a:t>
            </a:r>
            <a:endParaRPr lang="en-US" sz="1600" dirty="0"/>
          </a:p>
        </p:txBody>
      </p:sp>
      <p:sp>
        <p:nvSpPr>
          <p:cNvPr id="9" name="Line Callout 1 (Border and Accent Bar) 8"/>
          <p:cNvSpPr/>
          <p:nvPr/>
        </p:nvSpPr>
        <p:spPr>
          <a:xfrm>
            <a:off x="7503089" y="2465950"/>
            <a:ext cx="1419617" cy="569623"/>
          </a:xfrm>
          <a:prstGeom prst="accentBorderCallout1">
            <a:avLst>
              <a:gd name="adj1" fmla="val 18750"/>
              <a:gd name="adj2" fmla="val -8333"/>
              <a:gd name="adj3" fmla="val 53433"/>
              <a:gd name="adj4" fmla="val -4420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End </a:t>
            </a:r>
            <a:r>
              <a:rPr lang="en-US" dirty="0" smtClean="0"/>
              <a:t>key</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25</a:t>
            </a:fld>
            <a:endParaRPr lang="en-US"/>
          </a:p>
        </p:txBody>
      </p:sp>
    </p:spTree>
    <p:extLst>
      <p:ext uri="{BB962C8B-B14F-4D97-AF65-F5344CB8AC3E}">
        <p14:creationId xmlns:p14="http://schemas.microsoft.com/office/powerpoint/2010/main" xmlns="" val="3417143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09600" y="2971800"/>
            <a:ext cx="7848600" cy="30480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Navigating </a:t>
            </a:r>
            <a:r>
              <a:rPr lang="en-US" sz="3200" b="1" dirty="0">
                <a:solidFill>
                  <a:srgbClr val="005FD4"/>
                </a:solidFill>
              </a:rPr>
              <a:t>with Keyboard </a:t>
            </a:r>
            <a:r>
              <a:rPr lang="en-US" sz="3200" b="1" dirty="0" smtClean="0">
                <a:solidFill>
                  <a:srgbClr val="005FD4"/>
                </a:solidFill>
              </a:rPr>
              <a:t>Shortcuts  </a:t>
            </a:r>
            <a:r>
              <a:rPr lang="en-US" sz="3200" dirty="0" smtClean="0">
                <a:solidFill>
                  <a:prstClr val="black">
                    <a:tint val="75000"/>
                  </a:prstClr>
                </a:solidFill>
              </a:rPr>
              <a:t>You </a:t>
            </a:r>
            <a:r>
              <a:rPr lang="en-US" sz="3200" dirty="0">
                <a:solidFill>
                  <a:prstClr val="black">
                    <a:tint val="75000"/>
                  </a:prstClr>
                </a:solidFill>
              </a:rPr>
              <a:t>can use key combinations to </a:t>
            </a:r>
            <a:r>
              <a:rPr lang="en-US" sz="3200" dirty="0" smtClean="0">
                <a:solidFill>
                  <a:prstClr val="black">
                    <a:tint val="75000"/>
                  </a:prstClr>
                </a:solidFill>
              </a:rPr>
              <a:t>move the </a:t>
            </a:r>
            <a:r>
              <a:rPr lang="en-US" sz="3200" dirty="0">
                <a:solidFill>
                  <a:prstClr val="black">
                    <a:tint val="75000"/>
                  </a:prstClr>
                </a:solidFill>
              </a:rPr>
              <a:t>insertion point to a specific </a:t>
            </a:r>
            <a:r>
              <a:rPr lang="en-US" sz="3200" dirty="0" smtClean="0">
                <a:solidFill>
                  <a:prstClr val="black">
                    <a:tint val="75000"/>
                  </a:prstClr>
                </a:solidFill>
              </a:rPr>
              <a:t>location in </a:t>
            </a:r>
            <a:r>
              <a:rPr lang="en-US" sz="3200" dirty="0">
                <a:solidFill>
                  <a:prstClr val="black">
                    <a:tint val="75000"/>
                  </a:prstClr>
                </a:solidFill>
              </a:rPr>
              <a:t>a file. Press Ctrl </a:t>
            </a:r>
            <a:r>
              <a:rPr lang="en-US" sz="3200" dirty="0" smtClean="0">
                <a:solidFill>
                  <a:prstClr val="black">
                    <a:tint val="75000"/>
                  </a:prstClr>
                </a:solidFill>
              </a:rPr>
              <a:t>+ Home </a:t>
            </a:r>
            <a:r>
              <a:rPr lang="en-US" sz="3200" dirty="0">
                <a:solidFill>
                  <a:prstClr val="black">
                    <a:tint val="75000"/>
                  </a:prstClr>
                </a:solidFill>
              </a:rPr>
              <a:t>to move to </a:t>
            </a:r>
            <a:r>
              <a:rPr lang="en-US" sz="3200" dirty="0" smtClean="0">
                <a:solidFill>
                  <a:prstClr val="black">
                    <a:tint val="75000"/>
                  </a:prstClr>
                </a:solidFill>
              </a:rPr>
              <a:t>the start </a:t>
            </a:r>
            <a:r>
              <a:rPr lang="en-US" sz="3200" dirty="0">
                <a:solidFill>
                  <a:prstClr val="black">
                    <a:tint val="75000"/>
                  </a:prstClr>
                </a:solidFill>
              </a:rPr>
              <a:t>of a document </a:t>
            </a:r>
            <a:r>
              <a:rPr lang="en-US" sz="3200" dirty="0" smtClean="0">
                <a:solidFill>
                  <a:prstClr val="black">
                    <a:tint val="75000"/>
                  </a:prstClr>
                </a:solidFill>
              </a:rPr>
              <a:t>in Word.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683029" y="2380248"/>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26</a:t>
            </a:fld>
            <a:endParaRPr lang="en-US"/>
          </a:p>
        </p:txBody>
      </p:sp>
    </p:spTree>
    <p:extLst>
      <p:ext uri="{BB962C8B-B14F-4D97-AF65-F5344CB8AC3E}">
        <p14:creationId xmlns:p14="http://schemas.microsoft.com/office/powerpoint/2010/main" xmlns="" val="2746326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5: Use Find and Replace</a:t>
            </a:r>
          </a:p>
        </p:txBody>
      </p:sp>
      <p:sp>
        <p:nvSpPr>
          <p:cNvPr id="3" name="Rectangle 2"/>
          <p:cNvSpPr/>
          <p:nvPr/>
        </p:nvSpPr>
        <p:spPr>
          <a:xfrm>
            <a:off x="220003" y="1309056"/>
            <a:ext cx="8534400" cy="5570756"/>
          </a:xfrm>
          <a:prstGeom prst="rect">
            <a:avLst/>
          </a:prstGeom>
        </p:spPr>
        <p:txBody>
          <a:bodyPr wrap="square">
            <a:spAutoFit/>
          </a:bodyPr>
          <a:lstStyle/>
          <a:p>
            <a:pPr marL="457200" indent="-457200">
              <a:buFont typeface="Arial" pitchFamily="34" charset="0"/>
              <a:buChar char="•"/>
            </a:pPr>
            <a:r>
              <a:rPr lang="en-US" sz="2800" dirty="0" smtClean="0"/>
              <a:t>Open a Word document.</a:t>
            </a:r>
          </a:p>
          <a:p>
            <a:pPr marL="457200" indent="-457200">
              <a:buFont typeface="Arial" pitchFamily="34" charset="0"/>
              <a:buChar char="•"/>
            </a:pPr>
            <a:r>
              <a:rPr lang="en-US" sz="2800" dirty="0" smtClean="0"/>
              <a:t>Click </a:t>
            </a:r>
            <a:r>
              <a:rPr lang="en-US" sz="2800" dirty="0"/>
              <a:t>the Find button in the Editing group on the Home tab.</a:t>
            </a:r>
          </a:p>
          <a:p>
            <a:pPr marL="457200" indent="-457200">
              <a:buFont typeface="Arial" pitchFamily="34" charset="0"/>
              <a:buChar char="•"/>
            </a:pPr>
            <a:r>
              <a:rPr lang="en-US" sz="2800" dirty="0" smtClean="0"/>
              <a:t>Type a word you wish to find </a:t>
            </a:r>
            <a:r>
              <a:rPr lang="en-US" sz="2800" dirty="0"/>
              <a:t>in the Navigation pane Search box. Search text matches </a:t>
            </a:r>
            <a:r>
              <a:rPr lang="en-US" sz="2800" dirty="0" smtClean="0"/>
              <a:t>are highlighted </a:t>
            </a:r>
            <a:r>
              <a:rPr lang="en-US" sz="2800" dirty="0"/>
              <a:t>in the document and listed in the Navigation pane.</a:t>
            </a:r>
          </a:p>
          <a:p>
            <a:pPr marL="457200" indent="-457200">
              <a:buFont typeface="Arial" pitchFamily="34" charset="0"/>
              <a:buChar char="•"/>
            </a:pPr>
            <a:r>
              <a:rPr lang="en-US" sz="2800" dirty="0" smtClean="0"/>
              <a:t>Click </a:t>
            </a:r>
            <a:r>
              <a:rPr lang="en-US" sz="2800" dirty="0"/>
              <a:t>the Close button in the upper right corner of the Navigation pane.</a:t>
            </a:r>
          </a:p>
          <a:p>
            <a:pPr marL="457200" indent="-457200">
              <a:buFont typeface="Arial" pitchFamily="34" charset="0"/>
              <a:buChar char="•"/>
            </a:pPr>
            <a:r>
              <a:rPr lang="en-US" sz="2800" dirty="0" smtClean="0"/>
              <a:t>Scroll </a:t>
            </a:r>
            <a:r>
              <a:rPr lang="en-US" sz="2800" dirty="0"/>
              <a:t>to the top of the document and click at </a:t>
            </a:r>
            <a:r>
              <a:rPr lang="en-US" sz="2800" dirty="0" smtClean="0"/>
              <a:t>the beginning </a:t>
            </a:r>
            <a:r>
              <a:rPr lang="en-US" sz="2800" dirty="0"/>
              <a:t>of </a:t>
            </a:r>
            <a:r>
              <a:rPr lang="en-US" sz="2800" dirty="0" smtClean="0"/>
              <a:t>the page.  You </a:t>
            </a:r>
            <a:r>
              <a:rPr lang="en-US" sz="2800" dirty="0"/>
              <a:t>decide to update </a:t>
            </a:r>
            <a:r>
              <a:rPr lang="en-US" sz="2800" dirty="0" smtClean="0"/>
              <a:t>the document by </a:t>
            </a:r>
            <a:r>
              <a:rPr lang="en-US" sz="2800" dirty="0"/>
              <a:t>replacing </a:t>
            </a:r>
            <a:r>
              <a:rPr lang="en-US" sz="2800" dirty="0" smtClean="0"/>
              <a:t>all occurrences </a:t>
            </a:r>
            <a:r>
              <a:rPr lang="en-US" sz="2800" dirty="0"/>
              <a:t>of </a:t>
            </a:r>
            <a:r>
              <a:rPr lang="en-US" sz="2800" dirty="0" smtClean="0"/>
              <a:t>one word </a:t>
            </a:r>
            <a:r>
              <a:rPr lang="en-US" sz="2800" dirty="0"/>
              <a:t>with </a:t>
            </a:r>
            <a:r>
              <a:rPr lang="en-US" sz="2800" dirty="0" smtClean="0"/>
              <a:t>another.</a:t>
            </a:r>
            <a:endParaRPr lang="en-US" sz="2000" dirty="0"/>
          </a:p>
          <a:p>
            <a:pPr marL="457200" indent="-457200">
              <a:buFont typeface="Arial" pitchFamily="34" charset="0"/>
              <a:buChar char="•"/>
            </a:pPr>
            <a:endParaRPr lang="en-US" sz="20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27</a:t>
            </a:fld>
            <a:endParaRPr lang="en-US"/>
          </a:p>
        </p:txBody>
      </p:sp>
    </p:spTree>
    <p:extLst>
      <p:ext uri="{BB962C8B-B14F-4D97-AF65-F5344CB8AC3E}">
        <p14:creationId xmlns:p14="http://schemas.microsoft.com/office/powerpoint/2010/main" xmlns="" val="21068200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5: Use Find and </a:t>
            </a:r>
            <a:r>
              <a:rPr lang="en-US" sz="3600" b="1" dirty="0" smtClean="0">
                <a:latin typeface="+mj-lt"/>
                <a:ea typeface="+mj-ea"/>
                <a:cs typeface="+mj-cs"/>
              </a:rPr>
              <a:t>Replace, continued</a:t>
            </a:r>
            <a:endParaRPr lang="en-US" sz="3600" b="1" dirty="0">
              <a:latin typeface="+mj-lt"/>
              <a:ea typeface="+mj-ea"/>
              <a:cs typeface="+mj-cs"/>
            </a:endParaRPr>
          </a:p>
        </p:txBody>
      </p:sp>
      <p:sp>
        <p:nvSpPr>
          <p:cNvPr id="3" name="Rectangle 2"/>
          <p:cNvSpPr/>
          <p:nvPr/>
        </p:nvSpPr>
        <p:spPr>
          <a:xfrm>
            <a:off x="220003" y="1309056"/>
            <a:ext cx="8534400" cy="4832092"/>
          </a:xfrm>
          <a:prstGeom prst="rect">
            <a:avLst/>
          </a:prstGeom>
        </p:spPr>
        <p:txBody>
          <a:bodyPr wrap="square">
            <a:spAutoFit/>
          </a:bodyPr>
          <a:lstStyle/>
          <a:p>
            <a:pPr marL="457200" indent="-457200">
              <a:buFont typeface="Arial" pitchFamily="34" charset="0"/>
              <a:buChar char="•"/>
            </a:pPr>
            <a:r>
              <a:rPr lang="en-US" sz="2800" dirty="0" smtClean="0"/>
              <a:t>Click </a:t>
            </a:r>
            <a:r>
              <a:rPr lang="en-US" sz="2800" dirty="0"/>
              <a:t>the Replace button in the Editing group. This opens the Find </a:t>
            </a:r>
            <a:r>
              <a:rPr lang="en-US" sz="2800" dirty="0" smtClean="0"/>
              <a:t>and Replace </a:t>
            </a:r>
            <a:r>
              <a:rPr lang="en-US" sz="2800" dirty="0"/>
              <a:t>dialog box and </a:t>
            </a:r>
            <a:r>
              <a:rPr lang="en-US" sz="2800" dirty="0" smtClean="0"/>
              <a:t>the word you just searched for is </a:t>
            </a:r>
            <a:r>
              <a:rPr lang="en-US" sz="2800" dirty="0"/>
              <a:t>in the </a:t>
            </a:r>
            <a:r>
              <a:rPr lang="en-US" sz="2800" i="1" dirty="0"/>
              <a:t>Find what </a:t>
            </a:r>
            <a:r>
              <a:rPr lang="en-US" sz="2800" dirty="0"/>
              <a:t>text box.</a:t>
            </a:r>
          </a:p>
          <a:p>
            <a:pPr marL="457200" indent="-457200">
              <a:buFont typeface="Arial" pitchFamily="34" charset="0"/>
              <a:buChar char="•"/>
            </a:pPr>
            <a:r>
              <a:rPr lang="en-US" sz="2800" dirty="0" smtClean="0"/>
              <a:t>Type a replacement word </a:t>
            </a:r>
            <a:r>
              <a:rPr lang="en-US" sz="2800" dirty="0"/>
              <a:t>in the </a:t>
            </a:r>
            <a:r>
              <a:rPr lang="en-US" sz="2800" i="1" dirty="0"/>
              <a:t>Replace with </a:t>
            </a:r>
            <a:r>
              <a:rPr lang="en-US" sz="2800" dirty="0"/>
              <a:t>text box</a:t>
            </a:r>
            <a:r>
              <a:rPr lang="en-US" sz="2800" dirty="0" smtClean="0"/>
              <a:t>.</a:t>
            </a:r>
          </a:p>
          <a:p>
            <a:pPr marL="457200" indent="-457200">
              <a:buFont typeface="Arial" pitchFamily="34" charset="0"/>
              <a:buChar char="•"/>
            </a:pPr>
            <a:r>
              <a:rPr lang="en-US" sz="2800" dirty="0"/>
              <a:t>Click the Replace All button.</a:t>
            </a:r>
          </a:p>
          <a:p>
            <a:pPr marL="457200" indent="-457200">
              <a:buFont typeface="Arial" pitchFamily="34" charset="0"/>
              <a:buChar char="•"/>
            </a:pPr>
            <a:r>
              <a:rPr lang="en-US" sz="2800" dirty="0"/>
              <a:t>In the dialog box saying that </a:t>
            </a:r>
            <a:r>
              <a:rPr lang="en-US" sz="2800" dirty="0" smtClean="0"/>
              <a:t>replacements </a:t>
            </a:r>
            <a:r>
              <a:rPr lang="en-US" sz="2800" dirty="0"/>
              <a:t>have been made, click OK.</a:t>
            </a:r>
          </a:p>
          <a:p>
            <a:pPr marL="457200" indent="-457200">
              <a:buFont typeface="Arial" pitchFamily="34" charset="0"/>
              <a:buChar char="•"/>
            </a:pPr>
            <a:r>
              <a:rPr lang="en-US" sz="2800" dirty="0"/>
              <a:t>Click the Close button to close the Find and Replace dialog box.</a:t>
            </a:r>
          </a:p>
          <a:p>
            <a:pPr marL="457200" indent="-457200">
              <a:buFont typeface="Arial" pitchFamily="34" charset="0"/>
              <a:buChar char="•"/>
            </a:pPr>
            <a:r>
              <a:rPr lang="en-US" sz="2800" dirty="0"/>
              <a:t>Save the file by clicking the Save button on the Quick Access toolbar</a:t>
            </a:r>
            <a:r>
              <a:rPr lang="en-US" sz="2800" dirty="0" smtClean="0"/>
              <a:t>.</a:t>
            </a:r>
            <a:endParaRPr lang="en-US" sz="20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28</a:t>
            </a:fld>
            <a:endParaRPr lang="en-US"/>
          </a:p>
        </p:txBody>
      </p:sp>
    </p:spTree>
    <p:extLst>
      <p:ext uri="{BB962C8B-B14F-4D97-AF65-F5344CB8AC3E}">
        <p14:creationId xmlns:p14="http://schemas.microsoft.com/office/powerpoint/2010/main" xmlns="" val="32872148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5-Fig5-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1828800" y="2133600"/>
            <a:ext cx="1981200" cy="762000"/>
          </a:xfrm>
          <a:prstGeom prst="accentBorderCallout1">
            <a:avLst>
              <a:gd name="adj1" fmla="val 18750"/>
              <a:gd name="adj2" fmla="val -8333"/>
              <a:gd name="adj3" fmla="val -91907"/>
              <a:gd name="adj4" fmla="val -629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Navigation pane Search </a:t>
            </a:r>
            <a:r>
              <a:rPr lang="en-US" dirty="0" smtClean="0"/>
              <a:t>box</a:t>
            </a:r>
            <a:endParaRPr lang="en-US" sz="1600" dirty="0"/>
          </a:p>
        </p:txBody>
      </p:sp>
      <p:sp>
        <p:nvSpPr>
          <p:cNvPr id="8" name="Line Callout 1 (Border and Accent Bar) 7"/>
          <p:cNvSpPr/>
          <p:nvPr/>
        </p:nvSpPr>
        <p:spPr>
          <a:xfrm>
            <a:off x="2286000" y="1286317"/>
            <a:ext cx="1828800" cy="569623"/>
          </a:xfrm>
          <a:prstGeom prst="accentBorderCallout1">
            <a:avLst>
              <a:gd name="adj1" fmla="val 18750"/>
              <a:gd name="adj2" fmla="val -8333"/>
              <a:gd name="adj3" fmla="val -8139"/>
              <a:gd name="adj4" fmla="val -491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Close button</a:t>
            </a:r>
            <a:endParaRPr lang="en-US" sz="1600" dirty="0"/>
          </a:p>
        </p:txBody>
      </p:sp>
      <p:sp>
        <p:nvSpPr>
          <p:cNvPr id="9" name="Line Callout 2 (Accent Bar) 8"/>
          <p:cNvSpPr/>
          <p:nvPr/>
        </p:nvSpPr>
        <p:spPr>
          <a:xfrm>
            <a:off x="5486400" y="298327"/>
            <a:ext cx="2010663" cy="658660"/>
          </a:xfrm>
          <a:prstGeom prst="accentCallout2">
            <a:avLst>
              <a:gd name="adj1" fmla="val 3194"/>
              <a:gd name="adj2" fmla="val 109849"/>
              <a:gd name="adj3" fmla="val 24820"/>
              <a:gd name="adj4" fmla="val 110124"/>
              <a:gd name="adj5" fmla="val 28436"/>
              <a:gd name="adj6" fmla="val 14621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Find</a:t>
            </a:r>
            <a:r>
              <a:rPr lang="en-US" dirty="0" smtClean="0"/>
              <a:t> button</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29</a:t>
            </a:fld>
            <a:endParaRPr lang="en-US"/>
          </a:p>
        </p:txBody>
      </p:sp>
      <p:sp>
        <p:nvSpPr>
          <p:cNvPr id="10" name="Line Callout 2 (Accent Bar) 9"/>
          <p:cNvSpPr/>
          <p:nvPr/>
        </p:nvSpPr>
        <p:spPr>
          <a:xfrm>
            <a:off x="5867400" y="1286317"/>
            <a:ext cx="2010663" cy="658660"/>
          </a:xfrm>
          <a:prstGeom prst="accentCallout2">
            <a:avLst>
              <a:gd name="adj1" fmla="val 3194"/>
              <a:gd name="adj2" fmla="val 109849"/>
              <a:gd name="adj3" fmla="val 24820"/>
              <a:gd name="adj4" fmla="val 110124"/>
              <a:gd name="adj5" fmla="val -77577"/>
              <a:gd name="adj6" fmla="val 1313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Replace  button</a:t>
            </a:r>
            <a:endParaRPr lang="en-US" dirty="0">
              <a:solidFill>
                <a:prstClr val="white"/>
              </a:solidFill>
            </a:endParaRPr>
          </a:p>
        </p:txBody>
      </p:sp>
    </p:spTree>
    <p:extLst>
      <p:ext uri="{BB962C8B-B14F-4D97-AF65-F5344CB8AC3E}">
        <p14:creationId xmlns:p14="http://schemas.microsoft.com/office/powerpoint/2010/main" xmlns="" val="28339615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title"/>
          </p:nvPr>
        </p:nvSpPr>
        <p:spPr>
          <a:xfrm>
            <a:off x="0" y="274638"/>
            <a:ext cx="9144000" cy="906462"/>
          </a:xfrm>
        </p:spPr>
        <p:txBody>
          <a:bodyPr/>
          <a:lstStyle/>
          <a:p>
            <a:r>
              <a:rPr lang="en-US" b="1" dirty="0" smtClean="0"/>
              <a:t>Skills You Learn</a:t>
            </a:r>
            <a:endParaRPr lang="en-US" b="1" dirty="0"/>
          </a:p>
        </p:txBody>
      </p:sp>
      <p:sp>
        <p:nvSpPr>
          <p:cNvPr id="6" name="Content Placeholder 6"/>
          <p:cNvSpPr>
            <a:spLocks noGrp="1"/>
          </p:cNvSpPr>
          <p:nvPr>
            <p:ph idx="1"/>
          </p:nvPr>
        </p:nvSpPr>
        <p:spPr>
          <a:xfrm>
            <a:off x="104384" y="1457195"/>
            <a:ext cx="4114800" cy="4093428"/>
          </a:xfrm>
          <a:prstGeom prst="rect">
            <a:avLst/>
          </a:prstGeom>
        </p:spPr>
        <p:txBody>
          <a:bodyPr>
            <a:spAutoFit/>
          </a:bodyPr>
          <a:lstStyle/>
          <a:p>
            <a:pPr>
              <a:spcBef>
                <a:spcPts val="600"/>
              </a:spcBef>
              <a:spcAft>
                <a:spcPts val="600"/>
              </a:spcAft>
            </a:pPr>
            <a:r>
              <a:rPr lang="en-US" sz="3000" dirty="0" smtClean="0"/>
              <a:t>Create </a:t>
            </a:r>
            <a:r>
              <a:rPr lang="en-US" sz="3000" dirty="0"/>
              <a:t>a </a:t>
            </a:r>
            <a:r>
              <a:rPr lang="en-US" sz="3000" dirty="0" smtClean="0"/>
              <a:t>file </a:t>
            </a:r>
            <a:r>
              <a:rPr lang="en-US" sz="3000" dirty="0"/>
              <a:t>and </a:t>
            </a:r>
            <a:r>
              <a:rPr lang="en-US" sz="3000" dirty="0" smtClean="0"/>
              <a:t>display Backstage </a:t>
            </a:r>
            <a:r>
              <a:rPr lang="en-US" sz="3000" dirty="0"/>
              <a:t>view</a:t>
            </a:r>
          </a:p>
          <a:p>
            <a:pPr>
              <a:spcBef>
                <a:spcPts val="600"/>
              </a:spcBef>
              <a:spcAft>
                <a:spcPts val="600"/>
              </a:spcAft>
            </a:pPr>
            <a:r>
              <a:rPr lang="en-US" sz="3000" dirty="0" smtClean="0"/>
              <a:t>Open </a:t>
            </a:r>
            <a:r>
              <a:rPr lang="en-US" sz="3000" dirty="0"/>
              <a:t>and save a </a:t>
            </a:r>
            <a:r>
              <a:rPr lang="en-US" sz="3000" dirty="0" smtClean="0"/>
              <a:t>file</a:t>
            </a:r>
            <a:endParaRPr lang="en-US" sz="3000" dirty="0"/>
          </a:p>
          <a:p>
            <a:pPr>
              <a:spcBef>
                <a:spcPts val="600"/>
              </a:spcBef>
              <a:spcAft>
                <a:spcPts val="600"/>
              </a:spcAft>
            </a:pPr>
            <a:r>
              <a:rPr lang="en-US" sz="3000" dirty="0" smtClean="0"/>
              <a:t>Understand </a:t>
            </a:r>
            <a:r>
              <a:rPr lang="en-US" sz="3000" dirty="0"/>
              <a:t>the ribbon</a:t>
            </a:r>
          </a:p>
          <a:p>
            <a:pPr>
              <a:spcBef>
                <a:spcPts val="600"/>
              </a:spcBef>
              <a:spcAft>
                <a:spcPts val="600"/>
              </a:spcAft>
            </a:pPr>
            <a:r>
              <a:rPr lang="en-US" sz="3000" dirty="0" smtClean="0"/>
              <a:t>Navigate </a:t>
            </a:r>
            <a:r>
              <a:rPr lang="en-US" sz="3000" dirty="0"/>
              <a:t>within a </a:t>
            </a:r>
            <a:r>
              <a:rPr lang="en-US" sz="3000" dirty="0" smtClean="0"/>
              <a:t>file</a:t>
            </a:r>
            <a:endParaRPr lang="en-US" sz="3000" dirty="0"/>
          </a:p>
          <a:p>
            <a:pPr>
              <a:spcBef>
                <a:spcPts val="600"/>
              </a:spcBef>
              <a:spcAft>
                <a:spcPts val="600"/>
              </a:spcAft>
            </a:pPr>
            <a:r>
              <a:rPr lang="en-US" sz="3000" dirty="0" smtClean="0"/>
              <a:t>Use </a:t>
            </a:r>
            <a:r>
              <a:rPr lang="en-US" sz="3000" dirty="0"/>
              <a:t>Find and Replace</a:t>
            </a:r>
          </a:p>
          <a:p>
            <a:pPr>
              <a:spcBef>
                <a:spcPts val="600"/>
              </a:spcBef>
              <a:spcAft>
                <a:spcPts val="600"/>
              </a:spcAft>
            </a:pPr>
            <a:r>
              <a:rPr lang="en-US" sz="3000" dirty="0" smtClean="0"/>
              <a:t>Use </a:t>
            </a:r>
            <a:r>
              <a:rPr lang="en-US" sz="3000" dirty="0"/>
              <a:t>Undo and </a:t>
            </a:r>
            <a:r>
              <a:rPr lang="en-US" sz="3000" dirty="0" smtClean="0"/>
              <a:t>Redo</a:t>
            </a:r>
            <a:endParaRPr lang="en-US" sz="3000" dirty="0"/>
          </a:p>
        </p:txBody>
      </p:sp>
      <p:sp>
        <p:nvSpPr>
          <p:cNvPr id="8" name="Rectangle 7"/>
          <p:cNvSpPr/>
          <p:nvPr/>
        </p:nvSpPr>
        <p:spPr>
          <a:xfrm>
            <a:off x="4114800" y="1447800"/>
            <a:ext cx="4800600" cy="5016758"/>
          </a:xfrm>
          <a:prstGeom prst="rect">
            <a:avLst/>
          </a:prstGeom>
        </p:spPr>
        <p:txBody>
          <a:bodyPr wrap="square">
            <a:spAutoFit/>
          </a:bodyPr>
          <a:lstStyle/>
          <a:p>
            <a:pPr marL="341313" indent="-341313">
              <a:spcBef>
                <a:spcPts val="600"/>
              </a:spcBef>
              <a:spcAft>
                <a:spcPts val="600"/>
              </a:spcAft>
              <a:buFont typeface="Arial" pitchFamily="34" charset="0"/>
              <a:buChar char="•"/>
            </a:pPr>
            <a:r>
              <a:rPr lang="en-US" sz="3000" dirty="0" smtClean="0"/>
              <a:t>Change views and zoom percentage</a:t>
            </a:r>
          </a:p>
          <a:p>
            <a:pPr marL="341313" indent="-341313">
              <a:spcBef>
                <a:spcPts val="600"/>
              </a:spcBef>
              <a:spcAft>
                <a:spcPts val="600"/>
              </a:spcAft>
              <a:buFont typeface="Arial" pitchFamily="34" charset="0"/>
              <a:buChar char="•"/>
            </a:pPr>
            <a:r>
              <a:rPr lang="en-US" sz="3000" dirty="0" smtClean="0"/>
              <a:t>Check </a:t>
            </a:r>
            <a:r>
              <a:rPr lang="en-US" sz="3000" dirty="0"/>
              <a:t>spelling and grammar</a:t>
            </a:r>
          </a:p>
          <a:p>
            <a:pPr marL="341313" indent="-341313">
              <a:spcBef>
                <a:spcPts val="600"/>
              </a:spcBef>
              <a:spcAft>
                <a:spcPts val="600"/>
              </a:spcAft>
              <a:buFont typeface="Arial" pitchFamily="34" charset="0"/>
              <a:buChar char="•"/>
            </a:pPr>
            <a:r>
              <a:rPr lang="en-US" sz="3000" dirty="0" smtClean="0"/>
              <a:t>Use </a:t>
            </a:r>
            <a:r>
              <a:rPr lang="en-US" sz="3000" dirty="0"/>
              <a:t>formatting tools</a:t>
            </a:r>
          </a:p>
          <a:p>
            <a:pPr marL="341313" indent="-341313">
              <a:spcBef>
                <a:spcPts val="600"/>
              </a:spcBef>
              <a:spcAft>
                <a:spcPts val="600"/>
              </a:spcAft>
              <a:buFont typeface="Arial" pitchFamily="34" charset="0"/>
              <a:buChar char="•"/>
            </a:pPr>
            <a:r>
              <a:rPr lang="en-US" sz="3000" dirty="0" smtClean="0"/>
              <a:t>Print </a:t>
            </a:r>
            <a:r>
              <a:rPr lang="en-US" sz="3000" dirty="0"/>
              <a:t>a </a:t>
            </a:r>
            <a:r>
              <a:rPr lang="en-US" sz="3000" dirty="0" smtClean="0"/>
              <a:t>file</a:t>
            </a:r>
            <a:endParaRPr lang="en-US" sz="3000" dirty="0"/>
          </a:p>
          <a:p>
            <a:pPr marL="341313" indent="-341313">
              <a:spcBef>
                <a:spcPts val="600"/>
              </a:spcBef>
              <a:spcAft>
                <a:spcPts val="600"/>
              </a:spcAft>
              <a:buFont typeface="Arial" pitchFamily="34" charset="0"/>
              <a:buChar char="•"/>
            </a:pPr>
            <a:r>
              <a:rPr lang="en-US" sz="3000" dirty="0" smtClean="0"/>
              <a:t>Use </a:t>
            </a:r>
            <a:r>
              <a:rPr lang="en-US" sz="3000" dirty="0"/>
              <a:t>Help</a:t>
            </a:r>
          </a:p>
          <a:p>
            <a:pPr marL="341313" indent="-341313">
              <a:spcBef>
                <a:spcPts val="600"/>
              </a:spcBef>
              <a:spcAft>
                <a:spcPts val="600"/>
              </a:spcAft>
              <a:buFont typeface="Arial" pitchFamily="34" charset="0"/>
              <a:buChar char="•"/>
            </a:pPr>
            <a:r>
              <a:rPr lang="pt-BR" sz="3000" dirty="0" smtClean="0"/>
              <a:t>Use </a:t>
            </a:r>
            <a:r>
              <a:rPr lang="pt-BR" sz="3000" dirty="0"/>
              <a:t>Microsoft </a:t>
            </a:r>
            <a:r>
              <a:rPr lang="pt-BR" sz="3000" dirty="0" smtClean="0"/>
              <a:t>Office 2010 </a:t>
            </a:r>
            <a:r>
              <a:rPr lang="en-US" sz="3000" dirty="0" smtClean="0"/>
              <a:t>Web </a:t>
            </a:r>
            <a:r>
              <a:rPr lang="en-US" sz="3000" dirty="0"/>
              <a:t>Apps</a:t>
            </a:r>
          </a:p>
        </p:txBody>
      </p:sp>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3</a:t>
            </a:fld>
            <a:endParaRPr lang="en-US"/>
          </a:p>
        </p:txBody>
      </p:sp>
    </p:spTree>
    <p:extLst>
      <p:ext uri="{BB962C8B-B14F-4D97-AF65-F5344CB8AC3E}">
        <p14:creationId xmlns:p14="http://schemas.microsoft.com/office/powerpoint/2010/main" xmlns="" val="13191202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5-Fig5-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4572000" y="43434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Replace with </a:t>
            </a:r>
            <a:r>
              <a:rPr lang="en-US" dirty="0" smtClean="0"/>
              <a:t/>
            </a:r>
            <a:br>
              <a:rPr lang="en-US" dirty="0" smtClean="0"/>
            </a:br>
            <a:r>
              <a:rPr lang="en-US" dirty="0" smtClean="0"/>
              <a:t>text box</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30</a:t>
            </a:fld>
            <a:endParaRPr lang="en-US"/>
          </a:p>
        </p:txBody>
      </p:sp>
    </p:spTree>
    <p:extLst>
      <p:ext uri="{BB962C8B-B14F-4D97-AF65-F5344CB8AC3E}">
        <p14:creationId xmlns:p14="http://schemas.microsoft.com/office/powerpoint/2010/main" xmlns="" val="28339615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462455" y="3276600"/>
            <a:ext cx="8243911" cy="27432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Finding </a:t>
            </a:r>
            <a:r>
              <a:rPr lang="en-US" sz="3200" b="1" dirty="0">
                <a:solidFill>
                  <a:srgbClr val="005FD4"/>
                </a:solidFill>
              </a:rPr>
              <a:t>with Narrower </a:t>
            </a:r>
            <a:r>
              <a:rPr lang="en-US" sz="3200" b="1" dirty="0" smtClean="0">
                <a:solidFill>
                  <a:srgbClr val="005FD4"/>
                </a:solidFill>
              </a:rPr>
              <a:t>Limits  </a:t>
            </a:r>
            <a:r>
              <a:rPr lang="en-US" sz="3200" dirty="0" smtClean="0">
                <a:solidFill>
                  <a:prstClr val="black">
                    <a:tint val="75000"/>
                  </a:prstClr>
                </a:solidFill>
              </a:rPr>
              <a:t>Click the More </a:t>
            </a:r>
            <a:r>
              <a:rPr lang="en-US" sz="3200" dirty="0">
                <a:solidFill>
                  <a:prstClr val="black">
                    <a:tint val="75000"/>
                  </a:prstClr>
                </a:solidFill>
              </a:rPr>
              <a:t>button in the Find and Replace </a:t>
            </a:r>
            <a:r>
              <a:rPr lang="en-US" sz="3200" dirty="0" smtClean="0">
                <a:solidFill>
                  <a:prstClr val="black">
                    <a:tint val="75000"/>
                  </a:prstClr>
                </a:solidFill>
              </a:rPr>
              <a:t>dialog box </a:t>
            </a:r>
            <a:r>
              <a:rPr lang="en-US" sz="3200" dirty="0">
                <a:solidFill>
                  <a:prstClr val="black">
                    <a:tint val="75000"/>
                  </a:prstClr>
                </a:solidFill>
              </a:rPr>
              <a:t>to display additional search </a:t>
            </a:r>
            <a:r>
              <a:rPr lang="en-US" sz="3200" dirty="0" smtClean="0">
                <a:solidFill>
                  <a:prstClr val="black">
                    <a:tint val="75000"/>
                  </a:prstClr>
                </a:solidFill>
              </a:rPr>
              <a:t>options.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462455" y="2667000"/>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31</a:t>
            </a:fld>
            <a:endParaRPr lang="en-US"/>
          </a:p>
        </p:txBody>
      </p:sp>
    </p:spTree>
    <p:extLst>
      <p:ext uri="{BB962C8B-B14F-4D97-AF65-F5344CB8AC3E}">
        <p14:creationId xmlns:p14="http://schemas.microsoft.com/office/powerpoint/2010/main" xmlns="" val="32113689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6: </a:t>
            </a:r>
            <a:r>
              <a:rPr lang="en-US" sz="3600" b="1" dirty="0"/>
              <a:t>Use Undo and Redo</a:t>
            </a:r>
            <a:endParaRPr lang="en-US" sz="3600" b="1" dirty="0">
              <a:latin typeface="+mj-lt"/>
              <a:ea typeface="+mj-ea"/>
              <a:cs typeface="+mj-cs"/>
            </a:endParaRPr>
          </a:p>
        </p:txBody>
      </p:sp>
      <p:sp>
        <p:nvSpPr>
          <p:cNvPr id="3" name="Rectangle 2"/>
          <p:cNvSpPr/>
          <p:nvPr/>
        </p:nvSpPr>
        <p:spPr>
          <a:xfrm>
            <a:off x="685800" y="1569167"/>
            <a:ext cx="7772400" cy="4862870"/>
          </a:xfrm>
          <a:prstGeom prst="rect">
            <a:avLst/>
          </a:prstGeom>
        </p:spPr>
        <p:txBody>
          <a:bodyPr wrap="square">
            <a:spAutoFit/>
          </a:bodyPr>
          <a:lstStyle/>
          <a:p>
            <a:pPr marL="457200" indent="-457200">
              <a:buFont typeface="Arial" pitchFamily="34" charset="0"/>
              <a:buChar char="•"/>
            </a:pPr>
            <a:r>
              <a:rPr lang="en-US" sz="2400" dirty="0" smtClean="0"/>
              <a:t>Double-click a </a:t>
            </a:r>
            <a:r>
              <a:rPr lang="en-US" sz="2400" dirty="0"/>
              <a:t>word </a:t>
            </a:r>
            <a:r>
              <a:rPr lang="en-US" sz="2400" dirty="0" smtClean="0"/>
              <a:t>on </a:t>
            </a:r>
            <a:r>
              <a:rPr lang="en-US" sz="2400" dirty="0"/>
              <a:t>the first page of </a:t>
            </a:r>
            <a:r>
              <a:rPr lang="en-US" sz="2400" dirty="0" smtClean="0"/>
              <a:t>the document</a:t>
            </a:r>
            <a:r>
              <a:rPr lang="en-US" sz="2400" dirty="0"/>
              <a:t>.</a:t>
            </a:r>
          </a:p>
          <a:p>
            <a:pPr marL="457200" indent="-457200">
              <a:buFont typeface="Arial" pitchFamily="34" charset="0"/>
              <a:buChar char="•"/>
            </a:pPr>
            <a:r>
              <a:rPr lang="en-US" sz="2400" dirty="0" smtClean="0"/>
              <a:t>Click </a:t>
            </a:r>
            <a:r>
              <a:rPr lang="en-US" sz="2400" dirty="0"/>
              <a:t>the Cut button in the Clipboard group on the Home tab. This </a:t>
            </a:r>
            <a:r>
              <a:rPr lang="en-US" sz="2400" dirty="0" smtClean="0"/>
              <a:t>removes the word.</a:t>
            </a:r>
            <a:endParaRPr lang="en-US" sz="2400" dirty="0"/>
          </a:p>
          <a:p>
            <a:pPr marL="457200" indent="-457200">
              <a:buFont typeface="Arial" pitchFamily="34" charset="0"/>
              <a:buChar char="•"/>
            </a:pPr>
            <a:r>
              <a:rPr lang="en-US" sz="2400" dirty="0" smtClean="0"/>
              <a:t>Click </a:t>
            </a:r>
            <a:r>
              <a:rPr lang="en-US" sz="2400" dirty="0"/>
              <a:t>the Undo button in the Quick Access toolbar. The last action is </a:t>
            </a:r>
            <a:r>
              <a:rPr lang="en-US" sz="2400" dirty="0" smtClean="0"/>
              <a:t>reversed so </a:t>
            </a:r>
            <a:r>
              <a:rPr lang="en-US" sz="2400" dirty="0"/>
              <a:t>that </a:t>
            </a:r>
            <a:r>
              <a:rPr lang="en-US" sz="2400" dirty="0" smtClean="0"/>
              <a:t>the word appears </a:t>
            </a:r>
            <a:r>
              <a:rPr lang="en-US" sz="2400" dirty="0"/>
              <a:t>in the </a:t>
            </a:r>
            <a:r>
              <a:rPr lang="en-US" sz="2400" dirty="0" smtClean="0"/>
              <a:t>document</a:t>
            </a:r>
            <a:r>
              <a:rPr lang="en-US" sz="2400" dirty="0"/>
              <a:t>.</a:t>
            </a:r>
          </a:p>
          <a:p>
            <a:pPr marL="457200" indent="-457200">
              <a:buFont typeface="Arial" pitchFamily="34" charset="0"/>
              <a:buChar char="•"/>
            </a:pPr>
            <a:r>
              <a:rPr lang="en-US" sz="2400" dirty="0" smtClean="0"/>
              <a:t>Press </a:t>
            </a:r>
            <a:r>
              <a:rPr lang="en-US" sz="2400" dirty="0"/>
              <a:t>the End key.</a:t>
            </a:r>
          </a:p>
          <a:p>
            <a:pPr marL="457200" indent="-457200">
              <a:buFont typeface="Arial" pitchFamily="34" charset="0"/>
              <a:buChar char="•"/>
            </a:pPr>
            <a:r>
              <a:rPr lang="en-US" sz="2400" dirty="0" smtClean="0"/>
              <a:t>Type </a:t>
            </a:r>
            <a:r>
              <a:rPr lang="en-US" sz="2400" dirty="0">
                <a:solidFill>
                  <a:srgbClr val="FA007D"/>
                </a:solidFill>
              </a:rPr>
              <a:t>?</a:t>
            </a:r>
            <a:r>
              <a:rPr lang="en-US" sz="2400" dirty="0"/>
              <a:t>. (Do not type the period</a:t>
            </a:r>
            <a:r>
              <a:rPr lang="en-US" sz="2400" dirty="0" smtClean="0"/>
              <a:t>.)</a:t>
            </a:r>
          </a:p>
          <a:p>
            <a:pPr marL="457200" indent="-457200">
              <a:buFont typeface="Arial" pitchFamily="34" charset="0"/>
              <a:buChar char="•"/>
            </a:pPr>
            <a:r>
              <a:rPr lang="en-US" sz="2400" dirty="0"/>
              <a:t>Click the Redo button in the Quick Access toolbar.</a:t>
            </a:r>
          </a:p>
          <a:p>
            <a:pPr marL="457200" indent="-457200">
              <a:buFont typeface="Arial" pitchFamily="34" charset="0"/>
              <a:buChar char="•"/>
            </a:pPr>
            <a:r>
              <a:rPr lang="en-US" sz="2400" dirty="0"/>
              <a:t>Click the Undo button arrow.</a:t>
            </a:r>
          </a:p>
          <a:p>
            <a:pPr marL="457200" indent="-457200">
              <a:buFont typeface="Arial" pitchFamily="34" charset="0"/>
              <a:buChar char="•"/>
            </a:pPr>
            <a:r>
              <a:rPr lang="en-US" sz="2400" dirty="0"/>
              <a:t>In the drop-down </a:t>
            </a:r>
            <a:r>
              <a:rPr lang="en-US" sz="2400" dirty="0" smtClean="0"/>
              <a:t>list, </a:t>
            </a:r>
            <a:r>
              <a:rPr lang="en-US" sz="2400" dirty="0"/>
              <a:t>click the second action, </a:t>
            </a:r>
            <a:r>
              <a:rPr lang="en-US" sz="2400" i="1" dirty="0"/>
              <a:t>Typing “?”</a:t>
            </a:r>
            <a:r>
              <a:rPr lang="en-US" sz="2400" dirty="0"/>
              <a:t>. This leaves just one </a:t>
            </a:r>
            <a:r>
              <a:rPr lang="en-US" sz="2400" i="1" dirty="0"/>
              <a:t>?</a:t>
            </a:r>
            <a:r>
              <a:rPr lang="en-US" sz="2400" dirty="0"/>
              <a:t> in the document</a:t>
            </a:r>
            <a:r>
              <a:rPr lang="en-US" sz="2400" dirty="0" smtClean="0"/>
              <a:t>.</a:t>
            </a:r>
            <a:endParaRPr lang="en-US" sz="2400" dirty="0"/>
          </a:p>
          <a:p>
            <a:pPr marL="457200" indent="-457200">
              <a:buFont typeface="+mj-lt"/>
              <a:buAutoNum type="arabicPeriod"/>
            </a:pPr>
            <a:endParaRPr lang="en-US" sz="22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32</a:t>
            </a:fld>
            <a:endParaRPr lang="en-US"/>
          </a:p>
        </p:txBody>
      </p:sp>
    </p:spTree>
    <p:extLst>
      <p:ext uri="{BB962C8B-B14F-4D97-AF65-F5344CB8AC3E}">
        <p14:creationId xmlns:p14="http://schemas.microsoft.com/office/powerpoint/2010/main" xmlns="" val="2736807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9" name="Picture 8"/>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Line Callout 1 (Border and Accent Bar) 5"/>
          <p:cNvSpPr/>
          <p:nvPr/>
        </p:nvSpPr>
        <p:spPr>
          <a:xfrm>
            <a:off x="408140" y="1676400"/>
            <a:ext cx="1828800" cy="569623"/>
          </a:xfrm>
          <a:prstGeom prst="accentBorderCallout1">
            <a:avLst>
              <a:gd name="adj1" fmla="val 18750"/>
              <a:gd name="adj2" fmla="val -8333"/>
              <a:gd name="adj3" fmla="val -201571"/>
              <a:gd name="adj4" fmla="val 317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Cut </a:t>
            </a:r>
            <a:r>
              <a:rPr lang="en-US" dirty="0" smtClean="0"/>
              <a:t>button</a:t>
            </a:r>
            <a:endParaRPr lang="en-US" sz="1600" dirty="0"/>
          </a:p>
        </p:txBody>
      </p:sp>
      <p:sp>
        <p:nvSpPr>
          <p:cNvPr id="7" name="Line Callout 1 (Border and Accent Bar) 6"/>
          <p:cNvSpPr/>
          <p:nvPr/>
        </p:nvSpPr>
        <p:spPr>
          <a:xfrm>
            <a:off x="1760537" y="914400"/>
            <a:ext cx="1828800" cy="569623"/>
          </a:xfrm>
          <a:prstGeom prst="accentBorderCallout1">
            <a:avLst>
              <a:gd name="adj1" fmla="val 18750"/>
              <a:gd name="adj2" fmla="val -8333"/>
              <a:gd name="adj3" fmla="val -143078"/>
              <a:gd name="adj4" fmla="val -7309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Undo </a:t>
            </a:r>
            <a:r>
              <a:rPr lang="en-US" dirty="0" smtClean="0"/>
              <a:t>button</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33</a:t>
            </a:fld>
            <a:endParaRPr lang="en-US"/>
          </a:p>
        </p:txBody>
      </p:sp>
      <p:sp>
        <p:nvSpPr>
          <p:cNvPr id="10" name="Line Callout 1 (Border and Accent Bar) 9"/>
          <p:cNvSpPr/>
          <p:nvPr/>
        </p:nvSpPr>
        <p:spPr>
          <a:xfrm>
            <a:off x="1474940" y="2286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Redo </a:t>
            </a:r>
            <a:r>
              <a:rPr lang="en-US" dirty="0" smtClean="0"/>
              <a:t>button</a:t>
            </a:r>
            <a:endParaRPr lang="en-US" sz="1600" dirty="0"/>
          </a:p>
        </p:txBody>
      </p:sp>
    </p:spTree>
    <p:extLst>
      <p:ext uri="{BB962C8B-B14F-4D97-AF65-F5344CB8AC3E}">
        <p14:creationId xmlns:p14="http://schemas.microsoft.com/office/powerpoint/2010/main" xmlns="" val="2890124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311029"/>
          </a:xfrm>
          <a:prstGeom prst="rect">
            <a:avLst/>
          </a:prstGeom>
          <a:noFill/>
          <a:ln>
            <a:noFill/>
          </a:ln>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Line Callout 1 (Border and Accent Bar) 6"/>
          <p:cNvSpPr/>
          <p:nvPr/>
        </p:nvSpPr>
        <p:spPr>
          <a:xfrm>
            <a:off x="1474940" y="228600"/>
            <a:ext cx="1828800" cy="569623"/>
          </a:xfrm>
          <a:prstGeom prst="accentBorderCallout1">
            <a:avLst>
              <a:gd name="adj1" fmla="val 18750"/>
              <a:gd name="adj2" fmla="val -8333"/>
              <a:gd name="adj3" fmla="val -23532"/>
              <a:gd name="adj4" fmla="val -5116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Undo button </a:t>
            </a:r>
            <a:r>
              <a:rPr lang="en-US" dirty="0" smtClean="0"/>
              <a:t>arrow</a:t>
            </a:r>
            <a:endParaRPr lang="en-US" sz="1600" dirty="0"/>
          </a:p>
        </p:txBody>
      </p:sp>
      <p:sp>
        <p:nvSpPr>
          <p:cNvPr id="8" name="Line Callout 1 (Border and Accent Bar) 7"/>
          <p:cNvSpPr/>
          <p:nvPr/>
        </p:nvSpPr>
        <p:spPr>
          <a:xfrm>
            <a:off x="1534439" y="955842"/>
            <a:ext cx="1828800" cy="569623"/>
          </a:xfrm>
          <a:prstGeom prst="accentBorderCallout1">
            <a:avLst>
              <a:gd name="adj1" fmla="val 18750"/>
              <a:gd name="adj2" fmla="val -8333"/>
              <a:gd name="adj3" fmla="val -82905"/>
              <a:gd name="adj4" fmla="val -3883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Drop-down list</a:t>
            </a:r>
            <a:endParaRPr lang="en-US" sz="1600" dirty="0"/>
          </a:p>
        </p:txBody>
      </p:sp>
      <p:sp>
        <p:nvSpPr>
          <p:cNvPr id="9" name="Line Callout 1 (Border and Accent Bar) 8"/>
          <p:cNvSpPr/>
          <p:nvPr/>
        </p:nvSpPr>
        <p:spPr>
          <a:xfrm>
            <a:off x="620039" y="1828800"/>
            <a:ext cx="1828800" cy="569623"/>
          </a:xfrm>
          <a:prstGeom prst="accentBorderCallout1">
            <a:avLst>
              <a:gd name="adj1" fmla="val 18750"/>
              <a:gd name="adj2" fmla="val -8333"/>
              <a:gd name="adj3" fmla="val -299007"/>
              <a:gd name="adj4" fmla="val -1817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Save </a:t>
            </a:r>
            <a:r>
              <a:rPr lang="en-US" dirty="0" smtClean="0"/>
              <a:t>button</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34</a:t>
            </a:fld>
            <a:endParaRPr lang="en-US"/>
          </a:p>
        </p:txBody>
      </p:sp>
    </p:spTree>
    <p:extLst>
      <p:ext uri="{BB962C8B-B14F-4D97-AF65-F5344CB8AC3E}">
        <p14:creationId xmlns:p14="http://schemas.microsoft.com/office/powerpoint/2010/main" xmlns="" val="3406620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7</a:t>
            </a:r>
            <a:r>
              <a:rPr lang="en-US" sz="3600" b="1" dirty="0" smtClean="0">
                <a:latin typeface="+mj-lt"/>
                <a:ea typeface="+mj-ea"/>
                <a:cs typeface="+mj-cs"/>
              </a:rPr>
              <a:t>: </a:t>
            </a:r>
            <a:r>
              <a:rPr lang="en-US" sz="3600" b="1" dirty="0"/>
              <a:t>Change Views and Zoom Percentage</a:t>
            </a:r>
            <a:endParaRPr lang="en-US" sz="3600" b="1" dirty="0">
              <a:latin typeface="+mj-lt"/>
              <a:ea typeface="+mj-ea"/>
              <a:cs typeface="+mj-cs"/>
            </a:endParaRPr>
          </a:p>
        </p:txBody>
      </p:sp>
      <p:sp>
        <p:nvSpPr>
          <p:cNvPr id="3" name="Rectangle 2"/>
          <p:cNvSpPr/>
          <p:nvPr/>
        </p:nvSpPr>
        <p:spPr>
          <a:xfrm>
            <a:off x="1007301" y="1447800"/>
            <a:ext cx="7162800" cy="4893647"/>
          </a:xfrm>
          <a:prstGeom prst="rect">
            <a:avLst/>
          </a:prstGeom>
        </p:spPr>
        <p:txBody>
          <a:bodyPr wrap="square">
            <a:spAutoFit/>
          </a:bodyPr>
          <a:lstStyle/>
          <a:p>
            <a:pPr marL="457200" indent="-457200">
              <a:buFont typeface="Arial" pitchFamily="34" charset="0"/>
              <a:buChar char="•"/>
            </a:pPr>
            <a:r>
              <a:rPr lang="en-US" sz="2600" dirty="0" smtClean="0"/>
              <a:t>Open a Word document that contains two pages.</a:t>
            </a:r>
            <a:endParaRPr lang="en-US" sz="2600" dirty="0"/>
          </a:p>
          <a:p>
            <a:pPr marL="457200" indent="-457200">
              <a:buFont typeface="Arial" pitchFamily="34" charset="0"/>
              <a:buChar char="•"/>
            </a:pPr>
            <a:r>
              <a:rPr lang="en-US" sz="2600" dirty="0" smtClean="0"/>
              <a:t>Click </a:t>
            </a:r>
            <a:r>
              <a:rPr lang="en-US" sz="2600" dirty="0"/>
              <a:t>the View tab.</a:t>
            </a:r>
          </a:p>
          <a:p>
            <a:pPr marL="457200" indent="-457200">
              <a:buFont typeface="Arial" pitchFamily="34" charset="0"/>
              <a:buChar char="•"/>
            </a:pPr>
            <a:r>
              <a:rPr lang="en-US" sz="2600" dirty="0" smtClean="0"/>
              <a:t>Click </a:t>
            </a:r>
            <a:r>
              <a:rPr lang="en-US" sz="2600" dirty="0"/>
              <a:t>the Two Pages button in the Zoom group.</a:t>
            </a:r>
          </a:p>
          <a:p>
            <a:pPr marL="457200" indent="-457200">
              <a:buFont typeface="Arial" pitchFamily="34" charset="0"/>
              <a:buChar char="•"/>
            </a:pPr>
            <a:r>
              <a:rPr lang="en-US" sz="2600" dirty="0" smtClean="0"/>
              <a:t>Click </a:t>
            </a:r>
            <a:r>
              <a:rPr lang="en-US" sz="2600" dirty="0"/>
              <a:t>the One Page button in the Zoom group.</a:t>
            </a:r>
          </a:p>
          <a:p>
            <a:pPr marL="457200" indent="-457200">
              <a:buFont typeface="Arial" pitchFamily="34" charset="0"/>
              <a:buChar char="•"/>
            </a:pPr>
            <a:r>
              <a:rPr lang="en-US" sz="2600" dirty="0" smtClean="0"/>
              <a:t>Click </a:t>
            </a:r>
            <a:r>
              <a:rPr lang="en-US" sz="2600" dirty="0"/>
              <a:t>the Zoom button in the Zoom group to open </a:t>
            </a:r>
            <a:r>
              <a:rPr lang="en-US" sz="2600" dirty="0" smtClean="0"/>
              <a:t>the Zoom </a:t>
            </a:r>
            <a:r>
              <a:rPr lang="en-US" sz="2600" dirty="0"/>
              <a:t>dialog box.</a:t>
            </a:r>
          </a:p>
          <a:p>
            <a:pPr marL="457200" indent="-457200">
              <a:buFont typeface="Arial" pitchFamily="34" charset="0"/>
              <a:buChar char="•"/>
            </a:pPr>
            <a:r>
              <a:rPr lang="en-US" sz="2600" dirty="0" smtClean="0"/>
              <a:t>Click </a:t>
            </a:r>
            <a:r>
              <a:rPr lang="en-US" sz="2600" dirty="0"/>
              <a:t>the </a:t>
            </a:r>
            <a:r>
              <a:rPr lang="en-US" sz="2600" i="1" dirty="0"/>
              <a:t>75% </a:t>
            </a:r>
            <a:r>
              <a:rPr lang="en-US" sz="2600" dirty="0"/>
              <a:t>option in the </a:t>
            </a:r>
            <a:r>
              <a:rPr lang="en-US" sz="2600" i="1" dirty="0"/>
              <a:t>Zoom to </a:t>
            </a:r>
            <a:r>
              <a:rPr lang="en-US" sz="2600" dirty="0"/>
              <a:t>section of the </a:t>
            </a:r>
            <a:r>
              <a:rPr lang="en-US" sz="2600" dirty="0" smtClean="0"/>
              <a:t>dialog box</a:t>
            </a:r>
            <a:r>
              <a:rPr lang="en-US" sz="2600" dirty="0"/>
              <a:t>.</a:t>
            </a:r>
          </a:p>
          <a:p>
            <a:pPr marL="457200" indent="-457200">
              <a:buFont typeface="Arial" pitchFamily="34" charset="0"/>
              <a:buChar char="•"/>
            </a:pPr>
            <a:r>
              <a:rPr lang="en-US" sz="2600" dirty="0" smtClean="0"/>
              <a:t>Click the OK button.</a:t>
            </a:r>
            <a:endParaRPr lang="en-US" sz="2600" dirty="0"/>
          </a:p>
          <a:p>
            <a:pPr marL="457200" indent="-457200">
              <a:buFont typeface="Arial" pitchFamily="34" charset="0"/>
              <a:buChar char="•"/>
            </a:pPr>
            <a:r>
              <a:rPr lang="en-US" sz="2600" dirty="0" smtClean="0"/>
              <a:t>Drag </a:t>
            </a:r>
            <a:r>
              <a:rPr lang="en-US" sz="2600" dirty="0"/>
              <a:t>the Zoom slider bar on the Status bar to </a:t>
            </a:r>
            <a:r>
              <a:rPr lang="en-US" sz="2600" i="1" dirty="0"/>
              <a:t>100%</a:t>
            </a:r>
            <a:r>
              <a:rPr lang="en-US" sz="2600" dirty="0"/>
              <a:t>.</a:t>
            </a:r>
          </a:p>
        </p:txBody>
      </p:sp>
      <p:sp>
        <p:nvSpPr>
          <p:cNvPr id="6" name="Slide Number Placeholder 5"/>
          <p:cNvSpPr>
            <a:spLocks noGrp="1"/>
          </p:cNvSpPr>
          <p:nvPr>
            <p:ph type="sldNum" sz="quarter" idx="12"/>
          </p:nvPr>
        </p:nvSpPr>
        <p:spPr/>
        <p:txBody>
          <a:bodyPr/>
          <a:lstStyle/>
          <a:p>
            <a:fld id="{A88F97AF-8AD4-4039-87D8-59F2FFECCC04}" type="slidenum">
              <a:rPr lang="en-US" smtClean="0"/>
              <a:pPr/>
              <a:t>35</a:t>
            </a:fld>
            <a:endParaRPr lang="en-US"/>
          </a:p>
        </p:txBody>
      </p:sp>
    </p:spTree>
    <p:extLst>
      <p:ext uri="{BB962C8B-B14F-4D97-AF65-F5344CB8AC3E}">
        <p14:creationId xmlns:p14="http://schemas.microsoft.com/office/powerpoint/2010/main" xmlns="" val="12803516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7-Fig7-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4572000" y="630771"/>
            <a:ext cx="1828800" cy="569623"/>
          </a:xfrm>
          <a:prstGeom prst="accentBorderCallout1">
            <a:avLst>
              <a:gd name="adj1" fmla="val 18750"/>
              <a:gd name="adj2" fmla="val -8333"/>
              <a:gd name="adj3" fmla="val -50560"/>
              <a:gd name="adj4" fmla="val -4270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View tab</a:t>
            </a:r>
            <a:endParaRPr lang="en-US" sz="1600" dirty="0"/>
          </a:p>
        </p:txBody>
      </p:sp>
      <p:sp>
        <p:nvSpPr>
          <p:cNvPr id="7" name="Line Callout 2 (Accent Bar) 6"/>
          <p:cNvSpPr/>
          <p:nvPr/>
        </p:nvSpPr>
        <p:spPr>
          <a:xfrm>
            <a:off x="228600" y="1064190"/>
            <a:ext cx="2010663" cy="658660"/>
          </a:xfrm>
          <a:prstGeom prst="accentCallout2">
            <a:avLst>
              <a:gd name="adj1" fmla="val 3194"/>
              <a:gd name="adj2" fmla="val 109849"/>
              <a:gd name="adj3" fmla="val 24820"/>
              <a:gd name="adj4" fmla="val 110124"/>
              <a:gd name="adj5" fmla="val -79133"/>
              <a:gd name="adj6" fmla="val 12567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Zoom </a:t>
            </a:r>
            <a:r>
              <a:rPr lang="en-US" dirty="0" smtClean="0"/>
              <a:t>button</a:t>
            </a:r>
            <a:endParaRPr lang="en-US" dirty="0">
              <a:solidFill>
                <a:prstClr val="white"/>
              </a:solidFill>
            </a:endParaRPr>
          </a:p>
        </p:txBody>
      </p:sp>
      <p:sp>
        <p:nvSpPr>
          <p:cNvPr id="8" name="Line Callout 2 (Accent Bar) 7"/>
          <p:cNvSpPr/>
          <p:nvPr/>
        </p:nvSpPr>
        <p:spPr>
          <a:xfrm>
            <a:off x="531076" y="2243625"/>
            <a:ext cx="2010663" cy="658660"/>
          </a:xfrm>
          <a:prstGeom prst="accentCallout2">
            <a:avLst>
              <a:gd name="adj1" fmla="val 3194"/>
              <a:gd name="adj2" fmla="val 109849"/>
              <a:gd name="adj3" fmla="val 24820"/>
              <a:gd name="adj4" fmla="val 110124"/>
              <a:gd name="adj5" fmla="val -61880"/>
              <a:gd name="adj6" fmla="val 15534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Zoom dialog box</a:t>
            </a:r>
            <a:endParaRPr lang="en-US" dirty="0">
              <a:solidFill>
                <a:prstClr val="white"/>
              </a:solidFill>
            </a:endParaRPr>
          </a:p>
        </p:txBody>
      </p:sp>
      <p:sp>
        <p:nvSpPr>
          <p:cNvPr id="10" name="Line Callout 2 (Accent Bar) 9"/>
          <p:cNvSpPr/>
          <p:nvPr/>
        </p:nvSpPr>
        <p:spPr>
          <a:xfrm>
            <a:off x="5486400" y="5127320"/>
            <a:ext cx="2010663" cy="658660"/>
          </a:xfrm>
          <a:prstGeom prst="accentCallout2">
            <a:avLst>
              <a:gd name="adj1" fmla="val 3194"/>
              <a:gd name="adj2" fmla="val 109849"/>
              <a:gd name="adj3" fmla="val 24820"/>
              <a:gd name="adj4" fmla="val 110124"/>
              <a:gd name="adj5" fmla="val 164290"/>
              <a:gd name="adj6" fmla="val 15059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Zoom slider </a:t>
            </a:r>
            <a:r>
              <a:rPr lang="en-US" dirty="0" smtClean="0"/>
              <a:t>bar</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36</a:t>
            </a:fld>
            <a:endParaRPr lang="en-US"/>
          </a:p>
        </p:txBody>
      </p:sp>
    </p:spTree>
    <p:extLst>
      <p:ext uri="{BB962C8B-B14F-4D97-AF65-F5344CB8AC3E}">
        <p14:creationId xmlns:p14="http://schemas.microsoft.com/office/powerpoint/2010/main" xmlns="" val="376941191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85800" y="3124200"/>
            <a:ext cx="7696200" cy="28956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Experimenting </a:t>
            </a:r>
            <a:r>
              <a:rPr lang="en-US" sz="3200" b="1" dirty="0">
                <a:solidFill>
                  <a:srgbClr val="005FD4"/>
                </a:solidFill>
              </a:rPr>
              <a:t>with </a:t>
            </a:r>
            <a:r>
              <a:rPr lang="en-US" sz="3200" b="1" dirty="0" smtClean="0">
                <a:solidFill>
                  <a:srgbClr val="005FD4"/>
                </a:solidFill>
              </a:rPr>
              <a:t>Views  </a:t>
            </a:r>
            <a:r>
              <a:rPr lang="en-US" sz="3200" dirty="0" smtClean="0">
                <a:solidFill>
                  <a:prstClr val="black">
                    <a:tint val="75000"/>
                  </a:prstClr>
                </a:solidFill>
              </a:rPr>
              <a:t>Additional information </a:t>
            </a:r>
            <a:r>
              <a:rPr lang="en-US" sz="3200" dirty="0">
                <a:solidFill>
                  <a:prstClr val="black">
                    <a:tint val="75000"/>
                  </a:prstClr>
                </a:solidFill>
              </a:rPr>
              <a:t>about views is presented later </a:t>
            </a:r>
            <a:r>
              <a:rPr lang="en-US" sz="3200" dirty="0" smtClean="0">
                <a:solidFill>
                  <a:prstClr val="black">
                    <a:tint val="75000"/>
                  </a:prstClr>
                </a:solidFill>
              </a:rPr>
              <a:t>in the </a:t>
            </a:r>
            <a:r>
              <a:rPr lang="en-US" sz="3200" dirty="0">
                <a:solidFill>
                  <a:prstClr val="black">
                    <a:tint val="75000"/>
                  </a:prstClr>
                </a:solidFill>
              </a:rPr>
              <a:t>book, but you can experiment now </a:t>
            </a:r>
            <a:r>
              <a:rPr lang="en-US" sz="3200" dirty="0" smtClean="0">
                <a:solidFill>
                  <a:prstClr val="black">
                    <a:tint val="75000"/>
                  </a:prstClr>
                </a:solidFill>
              </a:rPr>
              <a:t>with the </a:t>
            </a:r>
            <a:r>
              <a:rPr lang="en-US" sz="3200" dirty="0">
                <a:solidFill>
                  <a:prstClr val="black">
                    <a:tint val="75000"/>
                  </a:prstClr>
                </a:solidFill>
              </a:rPr>
              <a:t>different views by clicking the </a:t>
            </a:r>
            <a:r>
              <a:rPr lang="en-US" sz="3200" dirty="0" smtClean="0">
                <a:solidFill>
                  <a:prstClr val="black">
                    <a:tint val="75000"/>
                  </a:prstClr>
                </a:solidFill>
              </a:rPr>
              <a:t>various view options.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692727" y="2499733"/>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37</a:t>
            </a:fld>
            <a:endParaRPr lang="en-US"/>
          </a:p>
        </p:txBody>
      </p:sp>
    </p:spTree>
    <p:extLst>
      <p:ext uri="{BB962C8B-B14F-4D97-AF65-F5344CB8AC3E}">
        <p14:creationId xmlns:p14="http://schemas.microsoft.com/office/powerpoint/2010/main" xmlns="" val="40081025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8: </a:t>
            </a:r>
            <a:r>
              <a:rPr lang="en-US" sz="3600" b="1" dirty="0"/>
              <a:t>Check Spelling and Grammar</a:t>
            </a:r>
            <a:endParaRPr lang="en-US" sz="3600" b="1" dirty="0">
              <a:latin typeface="+mj-lt"/>
              <a:ea typeface="+mj-ea"/>
              <a:cs typeface="+mj-cs"/>
            </a:endParaRPr>
          </a:p>
        </p:txBody>
      </p:sp>
      <p:sp>
        <p:nvSpPr>
          <p:cNvPr id="3" name="Rectangle 2"/>
          <p:cNvSpPr/>
          <p:nvPr/>
        </p:nvSpPr>
        <p:spPr>
          <a:xfrm>
            <a:off x="387263" y="1225689"/>
            <a:ext cx="8354860" cy="5586145"/>
          </a:xfrm>
          <a:prstGeom prst="rect">
            <a:avLst/>
          </a:prstGeom>
        </p:spPr>
        <p:txBody>
          <a:bodyPr wrap="square">
            <a:spAutoFit/>
          </a:bodyPr>
          <a:lstStyle/>
          <a:p>
            <a:pPr marL="457200" indent="-457200">
              <a:buFont typeface="Arial" pitchFamily="34" charset="0"/>
              <a:buChar char="•"/>
            </a:pPr>
            <a:r>
              <a:rPr lang="en-US" sz="2800" dirty="0" smtClean="0"/>
              <a:t>Click </a:t>
            </a:r>
            <a:r>
              <a:rPr lang="en-US" sz="2800" dirty="0"/>
              <a:t>the Review tab.</a:t>
            </a:r>
          </a:p>
          <a:p>
            <a:pPr marL="457200" indent="-457200">
              <a:buFont typeface="Arial" pitchFamily="34" charset="0"/>
              <a:buChar char="•"/>
            </a:pPr>
            <a:r>
              <a:rPr lang="en-US" sz="2800" dirty="0" smtClean="0"/>
              <a:t>Click </a:t>
            </a:r>
            <a:r>
              <a:rPr lang="en-US" sz="2800" dirty="0"/>
              <a:t>the Spelling &amp; Grammar button in the </a:t>
            </a:r>
            <a:r>
              <a:rPr lang="en-US" sz="2800" dirty="0" smtClean="0"/>
              <a:t>Proofing group</a:t>
            </a:r>
            <a:r>
              <a:rPr lang="en-US" sz="2800" dirty="0"/>
              <a:t>.</a:t>
            </a:r>
          </a:p>
          <a:p>
            <a:pPr marL="457200" indent="-457200">
              <a:buFont typeface="Arial" pitchFamily="34" charset="0"/>
              <a:buChar char="•"/>
            </a:pPr>
            <a:r>
              <a:rPr lang="en-US" sz="2800" dirty="0" smtClean="0"/>
              <a:t>The </a:t>
            </a:r>
            <a:r>
              <a:rPr lang="en-US" sz="2800" dirty="0"/>
              <a:t>Spelling and Grammar dialog box identifies </a:t>
            </a:r>
            <a:r>
              <a:rPr lang="en-US" sz="2800" dirty="0" smtClean="0"/>
              <a:t>possible subject-verb agreement errors. If you are sure you have not made an error, click </a:t>
            </a:r>
            <a:r>
              <a:rPr lang="en-US" sz="2800" dirty="0"/>
              <a:t>the Ignore Once button </a:t>
            </a:r>
            <a:r>
              <a:rPr lang="en-US" sz="2800" dirty="0" smtClean="0"/>
              <a:t>so a change </a:t>
            </a:r>
            <a:r>
              <a:rPr lang="en-US" sz="2800" dirty="0"/>
              <a:t>is not made.</a:t>
            </a:r>
          </a:p>
          <a:p>
            <a:pPr marL="457200" indent="-457200">
              <a:buFont typeface="Arial" pitchFamily="34" charset="0"/>
              <a:buChar char="•"/>
            </a:pPr>
            <a:r>
              <a:rPr lang="en-US" sz="2800" dirty="0" smtClean="0"/>
              <a:t>The </a:t>
            </a:r>
            <a:r>
              <a:rPr lang="en-US" sz="2800" dirty="0"/>
              <a:t>spelling checker indicates that </a:t>
            </a:r>
            <a:r>
              <a:rPr lang="en-US" sz="2800" dirty="0" smtClean="0"/>
              <a:t>a word </a:t>
            </a:r>
            <a:r>
              <a:rPr lang="en-US" sz="2800" dirty="0"/>
              <a:t>is </a:t>
            </a:r>
            <a:r>
              <a:rPr lang="en-US" sz="2800" dirty="0" smtClean="0"/>
              <a:t>misspelled</a:t>
            </a:r>
            <a:r>
              <a:rPr lang="en-US" sz="2800" dirty="0"/>
              <a:t>. </a:t>
            </a:r>
            <a:r>
              <a:rPr lang="en-US" sz="2800" dirty="0" smtClean="0"/>
              <a:t>The word may be a proper </a:t>
            </a:r>
            <a:r>
              <a:rPr lang="en-US" sz="2800" dirty="0"/>
              <a:t>name but is not in the dictionary file, so Word’s spelling checker </a:t>
            </a:r>
            <a:r>
              <a:rPr lang="en-US" sz="2800" dirty="0" smtClean="0"/>
              <a:t>flags it </a:t>
            </a:r>
            <a:r>
              <a:rPr lang="en-US" sz="2800" dirty="0"/>
              <a:t>as an error. Click the Ignore Once button so a change is not made.</a:t>
            </a:r>
            <a:endParaRPr lang="en-US" sz="2100" dirty="0"/>
          </a:p>
          <a:p>
            <a:pPr marL="457200" indent="-457200">
              <a:buFont typeface="Arial" pitchFamily="34" charset="0"/>
              <a:buChar char="•"/>
            </a:pPr>
            <a:endParaRPr lang="en-US" sz="21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38</a:t>
            </a:fld>
            <a:endParaRPr lang="en-US"/>
          </a:p>
        </p:txBody>
      </p:sp>
    </p:spTree>
    <p:extLst>
      <p:ext uri="{BB962C8B-B14F-4D97-AF65-F5344CB8AC3E}">
        <p14:creationId xmlns:p14="http://schemas.microsoft.com/office/powerpoint/2010/main" xmlns="" val="177826840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8: </a:t>
            </a:r>
            <a:r>
              <a:rPr lang="en-US" sz="3600" b="1" dirty="0"/>
              <a:t>Check Spelling and </a:t>
            </a:r>
            <a:r>
              <a:rPr lang="en-US" sz="3600" b="1" dirty="0" smtClean="0"/>
              <a:t>Grammar, continued</a:t>
            </a:r>
            <a:endParaRPr lang="en-US" sz="3600" b="1" dirty="0">
              <a:latin typeface="+mj-lt"/>
              <a:ea typeface="+mj-ea"/>
              <a:cs typeface="+mj-cs"/>
            </a:endParaRPr>
          </a:p>
        </p:txBody>
      </p:sp>
      <p:sp>
        <p:nvSpPr>
          <p:cNvPr id="3" name="Rectangle 2"/>
          <p:cNvSpPr/>
          <p:nvPr/>
        </p:nvSpPr>
        <p:spPr>
          <a:xfrm>
            <a:off x="387263" y="1225689"/>
            <a:ext cx="8354860" cy="3539430"/>
          </a:xfrm>
          <a:prstGeom prst="rect">
            <a:avLst/>
          </a:prstGeom>
        </p:spPr>
        <p:txBody>
          <a:bodyPr wrap="square">
            <a:spAutoFit/>
          </a:bodyPr>
          <a:lstStyle/>
          <a:p>
            <a:pPr marL="457200" indent="-457200">
              <a:buFont typeface="Arial" pitchFamily="34" charset="0"/>
              <a:buChar char="•"/>
            </a:pPr>
            <a:r>
              <a:rPr lang="en-US" sz="2800" dirty="0" smtClean="0"/>
              <a:t>At </a:t>
            </a:r>
            <a:r>
              <a:rPr lang="en-US" sz="2800" dirty="0"/>
              <a:t>the screen showing </a:t>
            </a:r>
            <a:r>
              <a:rPr lang="en-US" sz="2800" dirty="0" smtClean="0"/>
              <a:t>a </a:t>
            </a:r>
            <a:r>
              <a:rPr lang="en-US" sz="2800" dirty="0"/>
              <a:t>misspelled </a:t>
            </a:r>
            <a:r>
              <a:rPr lang="en-US" sz="2800" dirty="0" smtClean="0"/>
              <a:t>word, </a:t>
            </a:r>
            <a:r>
              <a:rPr lang="en-US" sz="2800" dirty="0"/>
              <a:t>click the </a:t>
            </a:r>
            <a:r>
              <a:rPr lang="en-US" sz="2800" dirty="0" smtClean="0"/>
              <a:t>Change button </a:t>
            </a:r>
            <a:r>
              <a:rPr lang="en-US" sz="2800" dirty="0"/>
              <a:t>to correct the error.</a:t>
            </a:r>
          </a:p>
          <a:p>
            <a:pPr marL="457200" indent="-457200">
              <a:buFont typeface="Arial" pitchFamily="34" charset="0"/>
              <a:buChar char="•"/>
            </a:pPr>
            <a:r>
              <a:rPr lang="en-US" sz="2800" dirty="0" smtClean="0"/>
              <a:t>When </a:t>
            </a:r>
            <a:r>
              <a:rPr lang="en-US" sz="2800" dirty="0"/>
              <a:t>the spelling checker identifies </a:t>
            </a:r>
            <a:r>
              <a:rPr lang="en-US" sz="2800" dirty="0" smtClean="0"/>
              <a:t>a </a:t>
            </a:r>
            <a:r>
              <a:rPr lang="en-US" sz="2800" dirty="0"/>
              <a:t>possible contextual </a:t>
            </a:r>
            <a:r>
              <a:rPr lang="en-US" sz="2800" dirty="0" smtClean="0"/>
              <a:t>error, such as using </a:t>
            </a:r>
            <a:r>
              <a:rPr lang="en-US" sz="2800" i="1" dirty="0" smtClean="0"/>
              <a:t>Their </a:t>
            </a:r>
            <a:r>
              <a:rPr lang="en-US" sz="2800" i="1" dirty="0"/>
              <a:t>are </a:t>
            </a:r>
            <a:r>
              <a:rPr lang="en-US" sz="2800" dirty="0"/>
              <a:t>rather than </a:t>
            </a:r>
            <a:r>
              <a:rPr lang="en-US" sz="2800" i="1" dirty="0"/>
              <a:t>There are</a:t>
            </a:r>
            <a:r>
              <a:rPr lang="en-US" sz="2800" dirty="0"/>
              <a:t>, click the Change button to correct </a:t>
            </a:r>
            <a:r>
              <a:rPr lang="en-US" sz="2800" dirty="0" smtClean="0"/>
              <a:t>the problem</a:t>
            </a:r>
            <a:r>
              <a:rPr lang="en-US" sz="2800" dirty="0"/>
              <a:t>.</a:t>
            </a:r>
          </a:p>
          <a:p>
            <a:pPr marL="457200" indent="-457200">
              <a:buFont typeface="Arial" pitchFamily="34" charset="0"/>
              <a:buChar char="•"/>
            </a:pPr>
            <a:r>
              <a:rPr lang="en-US" sz="2800" dirty="0" smtClean="0"/>
              <a:t>Click </a:t>
            </a:r>
            <a:r>
              <a:rPr lang="en-US" sz="2800" dirty="0"/>
              <a:t>OK when prompted that the spelling and grammar check is complete</a:t>
            </a:r>
            <a:r>
              <a:rPr lang="en-US" sz="2800" dirty="0" smtClean="0"/>
              <a:t>.</a:t>
            </a:r>
            <a:endParaRPr lang="en-US" sz="21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39</a:t>
            </a:fld>
            <a:endParaRPr lang="en-US"/>
          </a:p>
        </p:txBody>
      </p:sp>
    </p:spTree>
    <p:extLst>
      <p:ext uri="{BB962C8B-B14F-4D97-AF65-F5344CB8AC3E}">
        <p14:creationId xmlns:p14="http://schemas.microsoft.com/office/powerpoint/2010/main" xmlns="" val="451920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0" y="304800"/>
            <a:ext cx="9144000" cy="762000"/>
          </a:xfrm>
        </p:spPr>
        <p:txBody>
          <a:bodyPr>
            <a:normAutofit/>
          </a:bodyPr>
          <a:lstStyle/>
          <a:p>
            <a:r>
              <a:rPr lang="en-US" sz="4000" b="1" dirty="0" smtClean="0"/>
              <a:t>Microsoft 2010 Office Overview</a:t>
            </a:r>
            <a:endParaRPr lang="en-US" sz="4000" b="1"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4</a:t>
            </a:fld>
            <a:endParaRPr lang="en-US"/>
          </a:p>
        </p:txBody>
      </p:sp>
      <p:sp>
        <p:nvSpPr>
          <p:cNvPr id="9" name="Content Placeholder 2"/>
          <p:cNvSpPr>
            <a:spLocks noGrp="1"/>
          </p:cNvSpPr>
          <p:nvPr>
            <p:ph idx="1"/>
          </p:nvPr>
        </p:nvSpPr>
        <p:spPr>
          <a:xfrm>
            <a:off x="457200" y="1447800"/>
            <a:ext cx="8229600" cy="4863230"/>
          </a:xfrm>
        </p:spPr>
        <p:txBody>
          <a:bodyPr>
            <a:normAutofit fontScale="85000" lnSpcReduction="10000"/>
          </a:bodyPr>
          <a:lstStyle/>
          <a:p>
            <a:pPr marL="0" indent="0">
              <a:spcAft>
                <a:spcPts val="600"/>
              </a:spcAft>
              <a:buNone/>
            </a:pPr>
            <a:r>
              <a:rPr lang="en-US" sz="3000" dirty="0"/>
              <a:t>T</a:t>
            </a:r>
            <a:r>
              <a:rPr lang="en-US" sz="3000" dirty="0" smtClean="0"/>
              <a:t>he </a:t>
            </a:r>
            <a:r>
              <a:rPr lang="en-US" sz="3000" dirty="0"/>
              <a:t>Microsoft Office 2010 suite is made up </a:t>
            </a:r>
            <a:r>
              <a:rPr lang="en-US" sz="3000" dirty="0" smtClean="0"/>
              <a:t>of several </a:t>
            </a:r>
            <a:r>
              <a:rPr lang="en-US" sz="3000" dirty="0"/>
              <a:t>applications. </a:t>
            </a:r>
            <a:r>
              <a:rPr lang="en-US" sz="3000" dirty="0" smtClean="0"/>
              <a:t>These include:</a:t>
            </a:r>
          </a:p>
          <a:p>
            <a:pPr lvl="1"/>
            <a:r>
              <a:rPr lang="en-US" sz="2900" dirty="0"/>
              <a:t>Outlook </a:t>
            </a:r>
            <a:r>
              <a:rPr lang="en-US" sz="2900" dirty="0" smtClean="0"/>
              <a:t>2010 to </a:t>
            </a:r>
            <a:r>
              <a:rPr lang="en-US" sz="2900" dirty="0"/>
              <a:t>manage your </a:t>
            </a:r>
            <a:r>
              <a:rPr lang="en-US" sz="2900" dirty="0" smtClean="0"/>
              <a:t>schedule and </a:t>
            </a:r>
            <a:r>
              <a:rPr lang="en-US" sz="2900" dirty="0"/>
              <a:t>contacts </a:t>
            </a:r>
            <a:r>
              <a:rPr lang="en-US" sz="2900" dirty="0" smtClean="0"/>
              <a:t>list</a:t>
            </a:r>
          </a:p>
          <a:p>
            <a:pPr lvl="1"/>
            <a:r>
              <a:rPr lang="en-US" sz="2900" dirty="0" smtClean="0"/>
              <a:t>OneNote 2010 </a:t>
            </a:r>
            <a:r>
              <a:rPr lang="en-US" sz="2900" dirty="0"/>
              <a:t>to create a </a:t>
            </a:r>
            <a:r>
              <a:rPr lang="en-US" sz="2900" dirty="0" smtClean="0"/>
              <a:t>digital notebook</a:t>
            </a:r>
          </a:p>
          <a:p>
            <a:pPr lvl="1"/>
            <a:r>
              <a:rPr lang="en-US" sz="2900" dirty="0" smtClean="0"/>
              <a:t>Access 2010, a database application used to </a:t>
            </a:r>
            <a:r>
              <a:rPr lang="en-US" sz="2900" dirty="0"/>
              <a:t>store and organize </a:t>
            </a:r>
            <a:r>
              <a:rPr lang="en-US" sz="2900" dirty="0" smtClean="0"/>
              <a:t>large amounts </a:t>
            </a:r>
            <a:r>
              <a:rPr lang="en-US" sz="2900" dirty="0"/>
              <a:t>of </a:t>
            </a:r>
            <a:r>
              <a:rPr lang="en-US" sz="2900" dirty="0" smtClean="0"/>
              <a:t>data</a:t>
            </a:r>
          </a:p>
          <a:p>
            <a:pPr lvl="1"/>
            <a:r>
              <a:rPr lang="en-US" sz="2900" dirty="0" smtClean="0"/>
              <a:t>Excel 2010, a </a:t>
            </a:r>
            <a:r>
              <a:rPr lang="en-US" sz="2900" dirty="0"/>
              <a:t>spreadsheet </a:t>
            </a:r>
            <a:r>
              <a:rPr lang="en-US" sz="2900" dirty="0" smtClean="0"/>
              <a:t>application used to </a:t>
            </a:r>
            <a:r>
              <a:rPr lang="en-US" sz="2900" dirty="0"/>
              <a:t>enter numbers or other data into a </a:t>
            </a:r>
            <a:r>
              <a:rPr lang="en-US" sz="2900" dirty="0" smtClean="0"/>
              <a:t>grid of </a:t>
            </a:r>
            <a:r>
              <a:rPr lang="en-US" sz="2900" dirty="0"/>
              <a:t>rows and </a:t>
            </a:r>
            <a:r>
              <a:rPr lang="en-US" sz="2900" dirty="0" smtClean="0"/>
              <a:t>columns</a:t>
            </a:r>
          </a:p>
          <a:p>
            <a:pPr lvl="1"/>
            <a:r>
              <a:rPr lang="en-US" sz="2900" dirty="0" smtClean="0"/>
              <a:t>Word 2010, a word processor application used to produce professional looking documents</a:t>
            </a:r>
          </a:p>
          <a:p>
            <a:pPr lvl="1"/>
            <a:r>
              <a:rPr lang="en-US" sz="2900" dirty="0" smtClean="0"/>
              <a:t>PowerPoint 2010, a presentation application used to </a:t>
            </a:r>
            <a:r>
              <a:rPr lang="en-US" sz="2900" dirty="0"/>
              <a:t>create slides that support </a:t>
            </a:r>
            <a:r>
              <a:rPr lang="en-US" sz="2900" dirty="0" smtClean="0"/>
              <a:t>an oral </a:t>
            </a:r>
            <a:r>
              <a:rPr lang="en-US" sz="2900" dirty="0"/>
              <a:t>presentation</a:t>
            </a:r>
          </a:p>
        </p:txBody>
      </p:sp>
    </p:spTree>
    <p:extLst>
      <p:ext uri="{BB962C8B-B14F-4D97-AF65-F5344CB8AC3E}">
        <p14:creationId xmlns:p14="http://schemas.microsoft.com/office/powerpoint/2010/main" xmlns="" val="42662494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8-Fig8-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4030485" y="457200"/>
            <a:ext cx="1828800" cy="569623"/>
          </a:xfrm>
          <a:prstGeom prst="accentBorderCallout1">
            <a:avLst>
              <a:gd name="adj1" fmla="val 18750"/>
              <a:gd name="adj2" fmla="val -8333"/>
              <a:gd name="adj3" fmla="val -30129"/>
              <a:gd name="adj4" fmla="val -408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Review tab</a:t>
            </a:r>
            <a:endParaRPr lang="en-US" sz="1600" dirty="0"/>
          </a:p>
        </p:txBody>
      </p:sp>
      <p:sp>
        <p:nvSpPr>
          <p:cNvPr id="7" name="Line Callout 1 (Border and Accent Bar) 6"/>
          <p:cNvSpPr/>
          <p:nvPr/>
        </p:nvSpPr>
        <p:spPr>
          <a:xfrm>
            <a:off x="914400" y="679380"/>
            <a:ext cx="1828800" cy="694885"/>
          </a:xfrm>
          <a:prstGeom prst="accentBorderCallout1">
            <a:avLst>
              <a:gd name="adj1" fmla="val 18750"/>
              <a:gd name="adj2" fmla="val -8333"/>
              <a:gd name="adj3" fmla="val -30129"/>
              <a:gd name="adj4" fmla="val -408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Spelling &amp; Grammar </a:t>
            </a:r>
            <a:r>
              <a:rPr lang="en-US" dirty="0" smtClean="0"/>
              <a:t>button</a:t>
            </a:r>
            <a:endParaRPr lang="en-US" sz="1600" dirty="0"/>
          </a:p>
        </p:txBody>
      </p:sp>
      <p:sp>
        <p:nvSpPr>
          <p:cNvPr id="9" name="Line Callout 1 (Border and Accent Bar) 8"/>
          <p:cNvSpPr/>
          <p:nvPr/>
        </p:nvSpPr>
        <p:spPr>
          <a:xfrm>
            <a:off x="6172200" y="2184068"/>
            <a:ext cx="1981200" cy="971447"/>
          </a:xfrm>
          <a:prstGeom prst="accentBorderCallout1">
            <a:avLst>
              <a:gd name="adj1" fmla="val 18750"/>
              <a:gd name="adj2" fmla="val -8333"/>
              <a:gd name="adj3" fmla="val -30129"/>
              <a:gd name="adj4" fmla="val -408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Spelling and Grammar dialog box</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40</a:t>
            </a:fld>
            <a:endParaRPr lang="en-US"/>
          </a:p>
        </p:txBody>
      </p:sp>
    </p:spTree>
    <p:extLst>
      <p:ext uri="{BB962C8B-B14F-4D97-AF65-F5344CB8AC3E}">
        <p14:creationId xmlns:p14="http://schemas.microsoft.com/office/powerpoint/2010/main" xmlns="" val="4172914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9: Use Formatting Tools</a:t>
            </a:r>
          </a:p>
        </p:txBody>
      </p:sp>
      <p:sp>
        <p:nvSpPr>
          <p:cNvPr id="3" name="Rectangle 2"/>
          <p:cNvSpPr/>
          <p:nvPr/>
        </p:nvSpPr>
        <p:spPr>
          <a:xfrm>
            <a:off x="685800" y="1478938"/>
            <a:ext cx="7696200" cy="4832092"/>
          </a:xfrm>
          <a:prstGeom prst="rect">
            <a:avLst/>
          </a:prstGeom>
        </p:spPr>
        <p:txBody>
          <a:bodyPr wrap="square">
            <a:spAutoFit/>
          </a:bodyPr>
          <a:lstStyle/>
          <a:p>
            <a:pPr marL="457200" indent="-457200">
              <a:buFont typeface="Arial" pitchFamily="34" charset="0"/>
              <a:buChar char="•"/>
            </a:pPr>
            <a:r>
              <a:rPr lang="en-US" sz="2800" dirty="0" smtClean="0"/>
              <a:t>Select a line of text in a Word document.</a:t>
            </a:r>
            <a:endParaRPr lang="en-US" sz="2800" dirty="0"/>
          </a:p>
          <a:p>
            <a:pPr marL="457200" indent="-457200">
              <a:buFont typeface="Arial" pitchFamily="34" charset="0"/>
              <a:buChar char="•"/>
            </a:pPr>
            <a:r>
              <a:rPr lang="en-US" sz="2800" dirty="0" smtClean="0"/>
              <a:t>Click </a:t>
            </a:r>
            <a:r>
              <a:rPr lang="en-US" sz="2800" dirty="0"/>
              <a:t>the Home tab.</a:t>
            </a:r>
          </a:p>
          <a:p>
            <a:pPr marL="457200" indent="-457200">
              <a:buFont typeface="Arial" pitchFamily="34" charset="0"/>
              <a:buChar char="•"/>
            </a:pPr>
            <a:r>
              <a:rPr lang="en-US" sz="2800" dirty="0" smtClean="0"/>
              <a:t>Click </a:t>
            </a:r>
            <a:r>
              <a:rPr lang="en-US" sz="2800" dirty="0"/>
              <a:t>the </a:t>
            </a:r>
            <a:r>
              <a:rPr lang="en-US" sz="2800" i="1" dirty="0"/>
              <a:t>Font </a:t>
            </a:r>
            <a:r>
              <a:rPr lang="en-US" sz="2800" dirty="0"/>
              <a:t>text box arrow in the Font group.</a:t>
            </a:r>
          </a:p>
          <a:p>
            <a:pPr marL="457200" indent="-457200">
              <a:buFont typeface="Arial" pitchFamily="34" charset="0"/>
              <a:buChar char="•"/>
            </a:pPr>
            <a:r>
              <a:rPr lang="en-US" sz="2800" dirty="0" smtClean="0"/>
              <a:t>Click </a:t>
            </a:r>
            <a:r>
              <a:rPr lang="en-US" sz="2800" i="1" dirty="0"/>
              <a:t>Cambria </a:t>
            </a:r>
            <a:r>
              <a:rPr lang="en-US" sz="2800" dirty="0"/>
              <a:t>in the drop-down gallery.</a:t>
            </a:r>
          </a:p>
          <a:p>
            <a:pPr marL="457200" indent="-457200">
              <a:buFont typeface="Arial" pitchFamily="34" charset="0"/>
              <a:buChar char="•"/>
            </a:pPr>
            <a:r>
              <a:rPr lang="en-US" sz="2800" dirty="0" smtClean="0"/>
              <a:t>Click </a:t>
            </a:r>
            <a:r>
              <a:rPr lang="en-US" sz="2800" dirty="0"/>
              <a:t>the Bold button in the Font group on the Home tab.</a:t>
            </a:r>
          </a:p>
          <a:p>
            <a:pPr marL="457200" indent="-457200">
              <a:buFont typeface="Arial" pitchFamily="34" charset="0"/>
              <a:buChar char="•"/>
            </a:pPr>
            <a:r>
              <a:rPr lang="en-US" sz="2800" dirty="0" smtClean="0"/>
              <a:t>Click </a:t>
            </a:r>
            <a:r>
              <a:rPr lang="en-US" sz="2800" dirty="0"/>
              <a:t>the </a:t>
            </a:r>
            <a:r>
              <a:rPr lang="en-US" sz="2800" i="1" dirty="0"/>
              <a:t>Font Size </a:t>
            </a:r>
            <a:r>
              <a:rPr lang="en-US" sz="2800" dirty="0"/>
              <a:t>text box arrow.</a:t>
            </a:r>
          </a:p>
          <a:p>
            <a:pPr marL="457200" indent="-457200">
              <a:buFont typeface="Arial" pitchFamily="34" charset="0"/>
              <a:buChar char="•"/>
            </a:pPr>
            <a:r>
              <a:rPr lang="en-US" sz="2800" dirty="0" smtClean="0"/>
              <a:t>Click </a:t>
            </a:r>
            <a:r>
              <a:rPr lang="en-US" sz="2800" i="1" dirty="0"/>
              <a:t>14 </a:t>
            </a:r>
            <a:r>
              <a:rPr lang="en-US" sz="2800" dirty="0"/>
              <a:t>in the drop-down list.</a:t>
            </a:r>
          </a:p>
          <a:p>
            <a:pPr marL="457200" indent="-457200">
              <a:buFont typeface="Arial" pitchFamily="34" charset="0"/>
              <a:buChar char="•"/>
            </a:pPr>
            <a:r>
              <a:rPr lang="en-US" sz="2800" dirty="0" smtClean="0"/>
              <a:t>Click </a:t>
            </a:r>
            <a:r>
              <a:rPr lang="en-US" sz="2800" dirty="0"/>
              <a:t>at the end of the last line of text, press Enter, and type your name on </a:t>
            </a:r>
            <a:r>
              <a:rPr lang="en-US" sz="2800" dirty="0" smtClean="0"/>
              <a:t>a new </a:t>
            </a:r>
            <a:r>
              <a:rPr lang="en-US" sz="2800" dirty="0"/>
              <a:t>line.</a:t>
            </a:r>
          </a:p>
          <a:p>
            <a:pPr marL="457200" indent="-457200">
              <a:buFont typeface="Arial" pitchFamily="34" charset="0"/>
              <a:buChar char="•"/>
            </a:pPr>
            <a:r>
              <a:rPr lang="en-US" sz="2800" dirty="0" smtClean="0"/>
              <a:t>Save </a:t>
            </a:r>
            <a:r>
              <a:rPr lang="en-US" sz="2800" dirty="0"/>
              <a:t>the file.</a:t>
            </a:r>
          </a:p>
        </p:txBody>
      </p:sp>
      <p:sp>
        <p:nvSpPr>
          <p:cNvPr id="6" name="Slide Number Placeholder 5"/>
          <p:cNvSpPr>
            <a:spLocks noGrp="1"/>
          </p:cNvSpPr>
          <p:nvPr>
            <p:ph type="sldNum" sz="quarter" idx="12"/>
          </p:nvPr>
        </p:nvSpPr>
        <p:spPr/>
        <p:txBody>
          <a:bodyPr/>
          <a:lstStyle/>
          <a:p>
            <a:fld id="{A88F97AF-8AD4-4039-87D8-59F2FFECCC04}" type="slidenum">
              <a:rPr lang="en-US" smtClean="0"/>
              <a:pPr/>
              <a:t>41</a:t>
            </a:fld>
            <a:endParaRPr lang="en-US"/>
          </a:p>
        </p:txBody>
      </p:sp>
    </p:spTree>
    <p:extLst>
      <p:ext uri="{BB962C8B-B14F-4D97-AF65-F5344CB8AC3E}">
        <p14:creationId xmlns:p14="http://schemas.microsoft.com/office/powerpoint/2010/main" xmlns="" val="36189117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9-Fig9-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2541740" y="0"/>
            <a:ext cx="1828800" cy="569623"/>
          </a:xfrm>
          <a:prstGeom prst="accentBorderCallout1">
            <a:avLst>
              <a:gd name="adj1" fmla="val 18750"/>
              <a:gd name="adj2" fmla="val -8333"/>
              <a:gd name="adj3" fmla="val 51234"/>
              <a:gd name="adj4" fmla="val -10116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Home </a:t>
            </a:r>
            <a:r>
              <a:rPr lang="en-US" dirty="0" smtClean="0"/>
              <a:t>tab</a:t>
            </a:r>
            <a:endParaRPr lang="en-US" sz="1600" dirty="0"/>
          </a:p>
        </p:txBody>
      </p:sp>
      <p:sp>
        <p:nvSpPr>
          <p:cNvPr id="7" name="Line Callout 1 (Border and Accent Bar) 6"/>
          <p:cNvSpPr/>
          <p:nvPr/>
        </p:nvSpPr>
        <p:spPr>
          <a:xfrm>
            <a:off x="3352800" y="3429000"/>
            <a:ext cx="1828800" cy="569623"/>
          </a:xfrm>
          <a:prstGeom prst="accentBorderCallout1">
            <a:avLst>
              <a:gd name="adj1" fmla="val 18750"/>
              <a:gd name="adj2" fmla="val -8333"/>
              <a:gd name="adj3" fmla="val -30129"/>
              <a:gd name="adj4" fmla="val -4088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Font drop-down gallery</a:t>
            </a:r>
            <a:endParaRPr lang="en-US" sz="1600" dirty="0"/>
          </a:p>
        </p:txBody>
      </p:sp>
      <p:sp>
        <p:nvSpPr>
          <p:cNvPr id="8" name="Line Callout 1 (Border and Accent Bar) 7"/>
          <p:cNvSpPr/>
          <p:nvPr/>
        </p:nvSpPr>
        <p:spPr>
          <a:xfrm>
            <a:off x="2852803" y="685800"/>
            <a:ext cx="1828800" cy="569623"/>
          </a:xfrm>
          <a:prstGeom prst="accentBorderCallout1">
            <a:avLst>
              <a:gd name="adj1" fmla="val 18750"/>
              <a:gd name="adj2" fmla="val -8333"/>
              <a:gd name="adj3" fmla="val -23532"/>
              <a:gd name="adj4" fmla="val -60064"/>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Font</a:t>
            </a:r>
            <a:r>
              <a:rPr lang="en-US" i="1" dirty="0"/>
              <a:t> </a:t>
            </a:r>
            <a:r>
              <a:rPr lang="en-US" dirty="0"/>
              <a:t>text box </a:t>
            </a:r>
            <a:r>
              <a:rPr lang="en-US" dirty="0" smtClean="0"/>
              <a:t>arrow</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42</a:t>
            </a:fld>
            <a:endParaRPr lang="en-US"/>
          </a:p>
        </p:txBody>
      </p:sp>
    </p:spTree>
    <p:extLst>
      <p:ext uri="{BB962C8B-B14F-4D97-AF65-F5344CB8AC3E}">
        <p14:creationId xmlns:p14="http://schemas.microsoft.com/office/powerpoint/2010/main" xmlns="" val="296770007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12410" y="4156"/>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408140" y="3048000"/>
            <a:ext cx="8243911" cy="311063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Using </a:t>
            </a:r>
            <a:r>
              <a:rPr lang="en-US" sz="3200" b="1" dirty="0">
                <a:solidFill>
                  <a:srgbClr val="005FD4"/>
                </a:solidFill>
              </a:rPr>
              <a:t>Other Formatting </a:t>
            </a:r>
            <a:r>
              <a:rPr lang="en-US" sz="3200" b="1" dirty="0" smtClean="0">
                <a:solidFill>
                  <a:srgbClr val="005FD4"/>
                </a:solidFill>
              </a:rPr>
              <a:t>Buttons  </a:t>
            </a:r>
            <a:r>
              <a:rPr lang="en-US" sz="3200" dirty="0" smtClean="0">
                <a:solidFill>
                  <a:prstClr val="black">
                    <a:tint val="75000"/>
                  </a:prstClr>
                </a:solidFill>
              </a:rPr>
              <a:t>Other Font </a:t>
            </a:r>
            <a:r>
              <a:rPr lang="en-US" sz="3200" dirty="0">
                <a:solidFill>
                  <a:prstClr val="black">
                    <a:tint val="75000"/>
                  </a:prstClr>
                </a:solidFill>
              </a:rPr>
              <a:t>group buttons are available, such </a:t>
            </a:r>
            <a:r>
              <a:rPr lang="en-US" sz="3200" dirty="0" smtClean="0">
                <a:solidFill>
                  <a:prstClr val="black">
                    <a:tint val="75000"/>
                  </a:prstClr>
                </a:solidFill>
              </a:rPr>
              <a:t>as the </a:t>
            </a:r>
            <a:r>
              <a:rPr lang="en-US" sz="3200" dirty="0">
                <a:solidFill>
                  <a:prstClr val="black">
                    <a:tint val="75000"/>
                  </a:prstClr>
                </a:solidFill>
              </a:rPr>
              <a:t>Grow Font and Shrink Font </a:t>
            </a:r>
            <a:r>
              <a:rPr lang="en-US" sz="3200" dirty="0" smtClean="0">
                <a:solidFill>
                  <a:prstClr val="black">
                    <a:tint val="75000"/>
                  </a:prstClr>
                </a:solidFill>
              </a:rPr>
              <a:t>buttons. You can quickly increase or decrease the text size with these buttons.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560253" y="2353748"/>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43</a:t>
            </a:fld>
            <a:endParaRPr lang="en-US"/>
          </a:p>
        </p:txBody>
      </p:sp>
    </p:spTree>
    <p:extLst>
      <p:ext uri="{BB962C8B-B14F-4D97-AF65-F5344CB8AC3E}">
        <p14:creationId xmlns:p14="http://schemas.microsoft.com/office/powerpoint/2010/main" xmlns="" val="42207549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10</a:t>
            </a:r>
            <a:r>
              <a:rPr lang="en-US" sz="3600" b="1" dirty="0">
                <a:latin typeface="+mj-lt"/>
                <a:ea typeface="+mj-ea"/>
                <a:cs typeface="+mj-cs"/>
              </a:rPr>
              <a:t>: Print a File</a:t>
            </a:r>
          </a:p>
        </p:txBody>
      </p:sp>
      <p:sp>
        <p:nvSpPr>
          <p:cNvPr id="3" name="Rectangle 2"/>
          <p:cNvSpPr/>
          <p:nvPr/>
        </p:nvSpPr>
        <p:spPr>
          <a:xfrm>
            <a:off x="408140" y="1238735"/>
            <a:ext cx="8278660" cy="5262979"/>
          </a:xfrm>
          <a:prstGeom prst="rect">
            <a:avLst/>
          </a:prstGeom>
        </p:spPr>
        <p:txBody>
          <a:bodyPr wrap="square">
            <a:spAutoFit/>
          </a:bodyPr>
          <a:lstStyle/>
          <a:p>
            <a:pPr marL="457200" indent="-457200">
              <a:buFont typeface="Arial" pitchFamily="34" charset="0"/>
              <a:buChar char="•"/>
            </a:pPr>
            <a:r>
              <a:rPr lang="en-US" sz="2400" dirty="0" smtClean="0"/>
              <a:t>Place </a:t>
            </a:r>
            <a:r>
              <a:rPr lang="en-US" sz="2400" dirty="0"/>
              <a:t>the insertion point at the </a:t>
            </a:r>
            <a:r>
              <a:rPr lang="en-US" sz="2400" dirty="0" smtClean="0"/>
              <a:t>beginning of </a:t>
            </a:r>
            <a:r>
              <a:rPr lang="en-US" sz="2400" dirty="0"/>
              <a:t>the document.</a:t>
            </a:r>
          </a:p>
          <a:p>
            <a:pPr marL="457200" indent="-457200">
              <a:buFont typeface="Arial" pitchFamily="34" charset="0"/>
              <a:buChar char="•"/>
            </a:pPr>
            <a:r>
              <a:rPr lang="en-US" sz="2400" dirty="0" smtClean="0"/>
              <a:t>Click </a:t>
            </a:r>
            <a:r>
              <a:rPr lang="en-US" sz="2400" dirty="0"/>
              <a:t>the File tab.</a:t>
            </a:r>
          </a:p>
          <a:p>
            <a:pPr marL="457200" indent="-457200">
              <a:buFont typeface="Arial" pitchFamily="34" charset="0"/>
              <a:buChar char="•"/>
            </a:pPr>
            <a:r>
              <a:rPr lang="en-US" sz="2400" dirty="0" smtClean="0"/>
              <a:t>Click </a:t>
            </a:r>
            <a:r>
              <a:rPr lang="en-US" sz="2400" dirty="0"/>
              <a:t>the Print tab. A preview of the first page of the document appears </a:t>
            </a:r>
            <a:r>
              <a:rPr lang="en-US" sz="2400" dirty="0" smtClean="0"/>
              <a:t>in the </a:t>
            </a:r>
            <a:r>
              <a:rPr lang="en-US" sz="2400" dirty="0"/>
              <a:t>preview area.</a:t>
            </a:r>
          </a:p>
          <a:p>
            <a:pPr marL="457200" indent="-457200">
              <a:buFont typeface="Arial" pitchFamily="34" charset="0"/>
              <a:buChar char="•"/>
            </a:pPr>
            <a:r>
              <a:rPr lang="en-US" sz="2400" dirty="0" smtClean="0"/>
              <a:t>Click </a:t>
            </a:r>
            <a:r>
              <a:rPr lang="en-US" sz="2400" dirty="0"/>
              <a:t>the Next Page button on the bottom of the window to preview page </a:t>
            </a:r>
            <a:r>
              <a:rPr lang="en-US" sz="2400" dirty="0" smtClean="0"/>
              <a:t>2 of </a:t>
            </a:r>
            <a:r>
              <a:rPr lang="en-US" sz="2400" dirty="0"/>
              <a:t>the document.</a:t>
            </a:r>
          </a:p>
          <a:p>
            <a:pPr marL="457200" indent="-457200">
              <a:buFont typeface="Arial" pitchFamily="34" charset="0"/>
              <a:buChar char="•"/>
            </a:pPr>
            <a:r>
              <a:rPr lang="en-US" sz="2400" dirty="0" smtClean="0"/>
              <a:t>Click </a:t>
            </a:r>
            <a:r>
              <a:rPr lang="en-US" sz="2400" dirty="0"/>
              <a:t>the </a:t>
            </a:r>
            <a:r>
              <a:rPr lang="en-US" sz="2400" i="1" dirty="0"/>
              <a:t>Copies </a:t>
            </a:r>
            <a:r>
              <a:rPr lang="en-US" sz="2400" dirty="0"/>
              <a:t>measurement box up arrow. The number of copies to </a:t>
            </a:r>
            <a:r>
              <a:rPr lang="en-US" sz="2400" dirty="0" smtClean="0"/>
              <a:t>be printed </a:t>
            </a:r>
            <a:r>
              <a:rPr lang="en-US" sz="2400" dirty="0"/>
              <a:t>changes from </a:t>
            </a:r>
            <a:r>
              <a:rPr lang="en-US" sz="2400" i="1" dirty="0"/>
              <a:t>1 </a:t>
            </a:r>
            <a:r>
              <a:rPr lang="en-US" sz="2400" dirty="0"/>
              <a:t>to </a:t>
            </a:r>
            <a:r>
              <a:rPr lang="en-US" sz="2400" i="1" dirty="0"/>
              <a:t>2</a:t>
            </a:r>
            <a:r>
              <a:rPr lang="en-US" sz="2400" dirty="0"/>
              <a:t>.</a:t>
            </a:r>
          </a:p>
          <a:p>
            <a:pPr marL="457200" indent="-457200">
              <a:buFont typeface="Arial" pitchFamily="34" charset="0"/>
              <a:buChar char="•"/>
            </a:pPr>
            <a:r>
              <a:rPr lang="en-US" sz="2400" dirty="0" smtClean="0"/>
              <a:t>Type </a:t>
            </a:r>
            <a:r>
              <a:rPr lang="en-US" sz="2400" dirty="0">
                <a:solidFill>
                  <a:srgbClr val="FA007D"/>
                </a:solidFill>
              </a:rPr>
              <a:t>1</a:t>
            </a:r>
            <a:r>
              <a:rPr lang="en-US" sz="2400" dirty="0"/>
              <a:t> in the </a:t>
            </a:r>
            <a:r>
              <a:rPr lang="en-US" sz="2400" i="1" dirty="0"/>
              <a:t>Copies </a:t>
            </a:r>
            <a:r>
              <a:rPr lang="en-US" sz="2400" dirty="0"/>
              <a:t>measurement box</a:t>
            </a:r>
            <a:r>
              <a:rPr lang="en-US" sz="2400" dirty="0" smtClean="0"/>
              <a:t>.</a:t>
            </a:r>
            <a:r>
              <a:rPr lang="en-US" sz="2400" dirty="0"/>
              <a:t> </a:t>
            </a:r>
            <a:r>
              <a:rPr lang="en-US" sz="2400" dirty="0" smtClean="0"/>
              <a:t>Click </a:t>
            </a:r>
            <a:r>
              <a:rPr lang="en-US" sz="2400" i="1" dirty="0"/>
              <a:t>Normal Margins </a:t>
            </a:r>
            <a:r>
              <a:rPr lang="en-US" sz="2400" dirty="0"/>
              <a:t>in the Settings category.</a:t>
            </a:r>
          </a:p>
          <a:p>
            <a:pPr marL="457200" indent="-457200">
              <a:buFont typeface="Arial" pitchFamily="34" charset="0"/>
              <a:buChar char="•"/>
            </a:pPr>
            <a:r>
              <a:rPr lang="en-US" sz="2400" dirty="0"/>
              <a:t>Click </a:t>
            </a:r>
            <a:r>
              <a:rPr lang="en-US" sz="2400" i="1" dirty="0"/>
              <a:t>Wide </a:t>
            </a:r>
            <a:r>
              <a:rPr lang="en-US" sz="2400" dirty="0"/>
              <a:t>in the option list.</a:t>
            </a:r>
          </a:p>
          <a:p>
            <a:pPr marL="457200" indent="-457200">
              <a:buFont typeface="Arial" pitchFamily="34" charset="0"/>
              <a:buChar char="•"/>
            </a:pPr>
            <a:r>
              <a:rPr lang="en-US" sz="2400" dirty="0"/>
              <a:t>Verify that your instructor would like you to submit a printed copy of the document. Click the Print button if you need a </a:t>
            </a:r>
            <a:r>
              <a:rPr lang="en-US" sz="2400" dirty="0" smtClean="0"/>
              <a:t>printout.</a:t>
            </a:r>
            <a:endParaRPr lang="en-US" sz="22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44</a:t>
            </a:fld>
            <a:endParaRPr lang="en-US"/>
          </a:p>
        </p:txBody>
      </p:sp>
    </p:spTree>
    <p:extLst>
      <p:ext uri="{BB962C8B-B14F-4D97-AF65-F5344CB8AC3E}">
        <p14:creationId xmlns:p14="http://schemas.microsoft.com/office/powerpoint/2010/main" xmlns="" val="4024508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10-Fig10-2.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228885" y="1142999"/>
            <a:ext cx="1828800" cy="569623"/>
          </a:xfrm>
          <a:prstGeom prst="accentBorderCallout1">
            <a:avLst>
              <a:gd name="adj1" fmla="val 18750"/>
              <a:gd name="adj2" fmla="val -8333"/>
              <a:gd name="adj3" fmla="val -130723"/>
              <a:gd name="adj4" fmla="val -42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File </a:t>
            </a:r>
            <a:r>
              <a:rPr lang="en-US" dirty="0" smtClean="0"/>
              <a:t>tab</a:t>
            </a:r>
            <a:endParaRPr lang="en-US" sz="1600" dirty="0"/>
          </a:p>
        </p:txBody>
      </p:sp>
      <p:sp>
        <p:nvSpPr>
          <p:cNvPr id="7" name="Line Callout 1 (Border and Accent Bar) 6"/>
          <p:cNvSpPr/>
          <p:nvPr/>
        </p:nvSpPr>
        <p:spPr>
          <a:xfrm>
            <a:off x="388744" y="3429000"/>
            <a:ext cx="1828800" cy="569623"/>
          </a:xfrm>
          <a:prstGeom prst="accentBorderCallout1">
            <a:avLst>
              <a:gd name="adj1" fmla="val 18750"/>
              <a:gd name="adj2" fmla="val -8333"/>
              <a:gd name="adj3" fmla="val -151954"/>
              <a:gd name="adj4" fmla="val -86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Print </a:t>
            </a:r>
            <a:r>
              <a:rPr lang="en-US" dirty="0" smtClean="0"/>
              <a:t>tab</a:t>
            </a:r>
            <a:endParaRPr lang="en-US" sz="1600" dirty="0"/>
          </a:p>
        </p:txBody>
      </p:sp>
      <p:sp>
        <p:nvSpPr>
          <p:cNvPr id="8" name="Line Callout 1 (Border and Accent Bar) 7"/>
          <p:cNvSpPr/>
          <p:nvPr/>
        </p:nvSpPr>
        <p:spPr>
          <a:xfrm>
            <a:off x="5105400" y="5334000"/>
            <a:ext cx="1676400" cy="762000"/>
          </a:xfrm>
          <a:prstGeom prst="accentBorderCallout1">
            <a:avLst>
              <a:gd name="adj1" fmla="val 18750"/>
              <a:gd name="adj2" fmla="val -8333"/>
              <a:gd name="adj3" fmla="val 108769"/>
              <a:gd name="adj4" fmla="val -6556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Next Page </a:t>
            </a:r>
            <a:r>
              <a:rPr lang="en-US" dirty="0" smtClean="0"/>
              <a:t>button</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45</a:t>
            </a:fld>
            <a:endParaRPr lang="en-US"/>
          </a:p>
        </p:txBody>
      </p:sp>
      <p:sp>
        <p:nvSpPr>
          <p:cNvPr id="9" name="Line Callout 1 (Border and Accent Bar) 8"/>
          <p:cNvSpPr/>
          <p:nvPr/>
        </p:nvSpPr>
        <p:spPr>
          <a:xfrm>
            <a:off x="3081403" y="1371600"/>
            <a:ext cx="1981200" cy="762000"/>
          </a:xfrm>
          <a:prstGeom prst="accentBorderCallout1">
            <a:avLst>
              <a:gd name="adj1" fmla="val 18750"/>
              <a:gd name="adj2" fmla="val -8333"/>
              <a:gd name="adj3" fmla="val -54576"/>
              <a:gd name="adj4" fmla="val -311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Copies measurement box</a:t>
            </a:r>
            <a:endParaRPr lang="en-US" sz="1600" dirty="0"/>
          </a:p>
        </p:txBody>
      </p:sp>
      <p:sp>
        <p:nvSpPr>
          <p:cNvPr id="10" name="Line Callout 1 (Border and Accent Bar) 9"/>
          <p:cNvSpPr/>
          <p:nvPr/>
        </p:nvSpPr>
        <p:spPr>
          <a:xfrm>
            <a:off x="3886200" y="3182655"/>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Option list</a:t>
            </a:r>
            <a:endParaRPr lang="en-US" sz="1600" dirty="0"/>
          </a:p>
        </p:txBody>
      </p:sp>
    </p:spTree>
    <p:extLst>
      <p:ext uri="{BB962C8B-B14F-4D97-AF65-F5344CB8AC3E}">
        <p14:creationId xmlns:p14="http://schemas.microsoft.com/office/powerpoint/2010/main" xmlns="" val="137153710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914400" y="3200400"/>
            <a:ext cx="7467600" cy="311063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Experimenting </a:t>
            </a:r>
            <a:r>
              <a:rPr lang="en-US" sz="3200" b="1" dirty="0">
                <a:solidFill>
                  <a:srgbClr val="005FD4"/>
                </a:solidFill>
              </a:rPr>
              <a:t>with Print </a:t>
            </a:r>
            <a:r>
              <a:rPr lang="en-US" sz="3200" b="1" dirty="0" smtClean="0">
                <a:solidFill>
                  <a:srgbClr val="005FD4"/>
                </a:solidFill>
              </a:rPr>
              <a:t>Settings  </a:t>
            </a:r>
            <a:r>
              <a:rPr lang="en-US" sz="3200" dirty="0" smtClean="0">
                <a:solidFill>
                  <a:prstClr val="black">
                    <a:tint val="75000"/>
                  </a:prstClr>
                </a:solidFill>
              </a:rPr>
              <a:t>When you </a:t>
            </a:r>
            <a:r>
              <a:rPr lang="en-US" sz="3200" dirty="0">
                <a:solidFill>
                  <a:prstClr val="black">
                    <a:tint val="75000"/>
                  </a:prstClr>
                </a:solidFill>
              </a:rPr>
              <a:t>change a print setting in </a:t>
            </a:r>
            <a:r>
              <a:rPr lang="en-US" sz="3200" dirty="0" smtClean="0">
                <a:solidFill>
                  <a:prstClr val="black">
                    <a:tint val="75000"/>
                  </a:prstClr>
                </a:solidFill>
              </a:rPr>
              <a:t>Backstage view</a:t>
            </a:r>
            <a:r>
              <a:rPr lang="en-US" sz="3200" dirty="0">
                <a:solidFill>
                  <a:prstClr val="black">
                    <a:tint val="75000"/>
                  </a:prstClr>
                </a:solidFill>
              </a:rPr>
              <a:t>, the preview adjusts to show you </a:t>
            </a:r>
            <a:r>
              <a:rPr lang="en-US" sz="3200" dirty="0" smtClean="0">
                <a:solidFill>
                  <a:prstClr val="black">
                    <a:tint val="75000"/>
                  </a:prstClr>
                </a:solidFill>
              </a:rPr>
              <a:t>what impact </a:t>
            </a:r>
            <a:r>
              <a:rPr lang="en-US" sz="3200" dirty="0">
                <a:solidFill>
                  <a:prstClr val="black">
                    <a:tint val="75000"/>
                  </a:prstClr>
                </a:solidFill>
              </a:rPr>
              <a:t>the change you have chosen </a:t>
            </a:r>
            <a:r>
              <a:rPr lang="en-US" sz="3200" dirty="0" smtClean="0">
                <a:solidFill>
                  <a:prstClr val="black">
                    <a:tint val="75000"/>
                  </a:prstClr>
                </a:solidFill>
              </a:rPr>
              <a:t>will have </a:t>
            </a:r>
            <a:r>
              <a:rPr lang="en-US" sz="3200" dirty="0">
                <a:solidFill>
                  <a:prstClr val="black">
                    <a:tint val="75000"/>
                  </a:prstClr>
                </a:solidFill>
              </a:rPr>
              <a:t>on the printed </a:t>
            </a:r>
            <a:r>
              <a:rPr lang="en-US" sz="3200" dirty="0" smtClean="0">
                <a:solidFill>
                  <a:prstClr val="black">
                    <a:tint val="75000"/>
                  </a:prstClr>
                </a:solidFill>
              </a:rPr>
              <a:t>file.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558338" y="2590800"/>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46</a:t>
            </a:fld>
            <a:endParaRPr lang="en-US"/>
          </a:p>
        </p:txBody>
      </p:sp>
    </p:spTree>
    <p:extLst>
      <p:ext uri="{BB962C8B-B14F-4D97-AF65-F5344CB8AC3E}">
        <p14:creationId xmlns:p14="http://schemas.microsoft.com/office/powerpoint/2010/main" xmlns="" val="225290590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11</a:t>
            </a:r>
            <a:r>
              <a:rPr lang="en-US" sz="3600" b="1" dirty="0">
                <a:latin typeface="+mj-lt"/>
                <a:ea typeface="+mj-ea"/>
                <a:cs typeface="+mj-cs"/>
              </a:rPr>
              <a:t>: Use Help</a:t>
            </a:r>
          </a:p>
        </p:txBody>
      </p:sp>
      <p:sp>
        <p:nvSpPr>
          <p:cNvPr id="3" name="Rectangle 2"/>
          <p:cNvSpPr/>
          <p:nvPr/>
        </p:nvSpPr>
        <p:spPr>
          <a:xfrm>
            <a:off x="431104" y="1478938"/>
            <a:ext cx="8354860" cy="4832092"/>
          </a:xfrm>
          <a:prstGeom prst="rect">
            <a:avLst/>
          </a:prstGeom>
        </p:spPr>
        <p:txBody>
          <a:bodyPr wrap="square">
            <a:spAutoFit/>
          </a:bodyPr>
          <a:lstStyle/>
          <a:p>
            <a:pPr marL="457200" indent="-457200">
              <a:buFont typeface="Arial" pitchFamily="34" charset="0"/>
              <a:buChar char="•"/>
            </a:pPr>
            <a:r>
              <a:rPr lang="en-US" sz="2200" dirty="0" smtClean="0"/>
              <a:t>Start Excel.</a:t>
            </a:r>
          </a:p>
          <a:p>
            <a:pPr marL="457200" indent="-457200">
              <a:buFont typeface="Arial" pitchFamily="34" charset="0"/>
              <a:buChar char="•"/>
            </a:pPr>
            <a:r>
              <a:rPr lang="en-US" sz="2200" dirty="0" smtClean="0"/>
              <a:t>Click the Microsoft Excel Help button to display the Excel Help window.</a:t>
            </a:r>
          </a:p>
          <a:p>
            <a:pPr marL="457200" indent="-457200">
              <a:buFont typeface="Arial" pitchFamily="34" charset="0"/>
              <a:buChar char="•"/>
            </a:pPr>
            <a:r>
              <a:rPr lang="en-US" sz="2200" dirty="0" smtClean="0"/>
              <a:t>Click the </a:t>
            </a:r>
            <a:r>
              <a:rPr lang="en-US" sz="2200" u="sng" dirty="0" smtClean="0"/>
              <a:t>Charts</a:t>
            </a:r>
            <a:r>
              <a:rPr lang="en-US" sz="2200" dirty="0" smtClean="0"/>
              <a:t> hyperlink in the </a:t>
            </a:r>
            <a:r>
              <a:rPr lang="en-US" sz="2200" i="1" dirty="0" smtClean="0"/>
              <a:t>Browse Excel 2010 support </a:t>
            </a:r>
            <a:r>
              <a:rPr lang="en-US" sz="2200" dirty="0" smtClean="0"/>
              <a:t>section.</a:t>
            </a:r>
          </a:p>
          <a:p>
            <a:pPr marL="457200" indent="-457200">
              <a:buFont typeface="Arial" pitchFamily="34" charset="0"/>
              <a:buChar char="•"/>
            </a:pPr>
            <a:r>
              <a:rPr lang="en-US" sz="2200" dirty="0" smtClean="0"/>
              <a:t>Click the </a:t>
            </a:r>
            <a:r>
              <a:rPr lang="en-US" sz="2200" u="sng" dirty="0" smtClean="0"/>
              <a:t>Creating charts</a:t>
            </a:r>
            <a:r>
              <a:rPr lang="en-US" sz="2200" dirty="0" smtClean="0"/>
              <a:t> hyperlink.</a:t>
            </a:r>
          </a:p>
          <a:p>
            <a:pPr marL="457200" indent="-457200">
              <a:buFont typeface="Arial" pitchFamily="34" charset="0"/>
              <a:buChar char="•"/>
            </a:pPr>
            <a:r>
              <a:rPr lang="en-US" sz="2200" dirty="0" smtClean="0"/>
              <a:t>Click the </a:t>
            </a:r>
            <a:r>
              <a:rPr lang="en-US" sz="2200" u="sng" dirty="0" smtClean="0"/>
              <a:t>Available chart types</a:t>
            </a:r>
            <a:r>
              <a:rPr lang="en-US" sz="2200" dirty="0" smtClean="0"/>
              <a:t> hyperlink and then read about the </a:t>
            </a:r>
            <a:r>
              <a:rPr lang="en-US" sz="2200" i="1" dirty="0" smtClean="0"/>
              <a:t>Available chart types</a:t>
            </a:r>
            <a:r>
              <a:rPr lang="en-US" sz="2200" dirty="0" smtClean="0"/>
              <a:t>.</a:t>
            </a:r>
          </a:p>
          <a:p>
            <a:pPr marL="457200" indent="-457200">
              <a:buFont typeface="Arial" pitchFamily="34" charset="0"/>
              <a:buChar char="•"/>
            </a:pPr>
            <a:r>
              <a:rPr lang="en-US" sz="2200" dirty="0" smtClean="0"/>
              <a:t>Click the Back button to return to the previous page.</a:t>
            </a:r>
          </a:p>
          <a:p>
            <a:pPr marL="457200" indent="-457200">
              <a:buFont typeface="Arial" pitchFamily="34" charset="0"/>
              <a:buChar char="•"/>
            </a:pPr>
            <a:r>
              <a:rPr lang="en-US" sz="2200" dirty="0" smtClean="0"/>
              <a:t>Click the Home button to go to the initial Help window.</a:t>
            </a:r>
          </a:p>
          <a:p>
            <a:pPr marL="457200" indent="-457200">
              <a:buFont typeface="Arial" pitchFamily="34" charset="0"/>
              <a:buChar char="•"/>
            </a:pPr>
            <a:r>
              <a:rPr lang="en-US" sz="2200" dirty="0" smtClean="0"/>
              <a:t>Type </a:t>
            </a:r>
            <a:r>
              <a:rPr lang="en-US" sz="2200" dirty="0" smtClean="0">
                <a:solidFill>
                  <a:srgbClr val="FA007D"/>
                </a:solidFill>
              </a:rPr>
              <a:t>conditional formatting</a:t>
            </a:r>
            <a:r>
              <a:rPr lang="en-US" sz="2200" dirty="0" smtClean="0"/>
              <a:t> in the </a:t>
            </a:r>
            <a:r>
              <a:rPr lang="en-US" sz="2200" i="1" dirty="0" smtClean="0"/>
              <a:t>Search </a:t>
            </a:r>
            <a:r>
              <a:rPr lang="en-US" sz="2200" dirty="0" smtClean="0"/>
              <a:t>box near the top of the window and then press Enter.</a:t>
            </a:r>
          </a:p>
          <a:p>
            <a:pPr marL="457200" indent="-457200">
              <a:buFont typeface="Arial" pitchFamily="34" charset="0"/>
              <a:buChar char="•"/>
            </a:pPr>
            <a:r>
              <a:rPr lang="en-US" sz="2200" dirty="0" smtClean="0"/>
              <a:t>Click a link to read information about conditional formatting.</a:t>
            </a:r>
          </a:p>
          <a:p>
            <a:pPr marL="457200" indent="-457200">
              <a:buFont typeface="Arial" pitchFamily="34" charset="0"/>
              <a:buChar char="•"/>
            </a:pPr>
            <a:r>
              <a:rPr lang="en-US" sz="2200" dirty="0" smtClean="0"/>
              <a:t>Click the Close button to close the Help window.</a:t>
            </a:r>
          </a:p>
          <a:p>
            <a:pPr marL="457200" indent="-457200">
              <a:buFont typeface="Arial" pitchFamily="34" charset="0"/>
              <a:buChar char="•"/>
            </a:pPr>
            <a:r>
              <a:rPr lang="en-US" sz="2200" dirty="0" smtClean="0"/>
              <a:t>Close Excel.</a:t>
            </a:r>
            <a:endParaRPr lang="en-US" sz="22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47</a:t>
            </a:fld>
            <a:endParaRPr lang="en-US"/>
          </a:p>
        </p:txBody>
      </p:sp>
    </p:spTree>
    <p:extLst>
      <p:ext uri="{BB962C8B-B14F-4D97-AF65-F5344CB8AC3E}">
        <p14:creationId xmlns:p14="http://schemas.microsoft.com/office/powerpoint/2010/main" xmlns="" val="4356984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12-Fig11-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2 (Accent Bar) 5"/>
          <p:cNvSpPr/>
          <p:nvPr/>
        </p:nvSpPr>
        <p:spPr>
          <a:xfrm>
            <a:off x="5791200" y="457200"/>
            <a:ext cx="2010663" cy="658660"/>
          </a:xfrm>
          <a:prstGeom prst="accentCallout2">
            <a:avLst>
              <a:gd name="adj1" fmla="val 3194"/>
              <a:gd name="adj2" fmla="val 109849"/>
              <a:gd name="adj3" fmla="val 24820"/>
              <a:gd name="adj4" fmla="val 110124"/>
              <a:gd name="adj5" fmla="val -29688"/>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Help </a:t>
            </a:r>
            <a:r>
              <a:rPr lang="en-US" dirty="0" smtClean="0"/>
              <a:t>button</a:t>
            </a:r>
            <a:endParaRPr lang="en-US" dirty="0">
              <a:solidFill>
                <a:prstClr val="white"/>
              </a:solidFill>
            </a:endParaRPr>
          </a:p>
        </p:txBody>
      </p:sp>
      <p:sp>
        <p:nvSpPr>
          <p:cNvPr id="7" name="Line Callout 2 (Accent Bar) 6"/>
          <p:cNvSpPr/>
          <p:nvPr/>
        </p:nvSpPr>
        <p:spPr>
          <a:xfrm>
            <a:off x="845507" y="4114800"/>
            <a:ext cx="2010663" cy="838200"/>
          </a:xfrm>
          <a:prstGeom prst="accentCallout2">
            <a:avLst>
              <a:gd name="adj1" fmla="val 3194"/>
              <a:gd name="adj2" fmla="val 109849"/>
              <a:gd name="adj3" fmla="val 24820"/>
              <a:gd name="adj4" fmla="val 110124"/>
              <a:gd name="adj5" fmla="val -8769"/>
              <a:gd name="adj6" fmla="val 13875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Browse Excel 2010 support </a:t>
            </a:r>
            <a:r>
              <a:rPr lang="en-US" dirty="0" smtClean="0"/>
              <a:t>section</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48</a:t>
            </a:fld>
            <a:endParaRPr lang="en-US"/>
          </a:p>
        </p:txBody>
      </p:sp>
      <p:sp>
        <p:nvSpPr>
          <p:cNvPr id="8" name="Line Callout 2 (Accent Bar) 7"/>
          <p:cNvSpPr/>
          <p:nvPr/>
        </p:nvSpPr>
        <p:spPr>
          <a:xfrm>
            <a:off x="408140" y="1215705"/>
            <a:ext cx="2010663" cy="658660"/>
          </a:xfrm>
          <a:prstGeom prst="accentCallout2">
            <a:avLst>
              <a:gd name="adj1" fmla="val 3194"/>
              <a:gd name="adj2" fmla="val 109849"/>
              <a:gd name="adj3" fmla="val 24820"/>
              <a:gd name="adj4" fmla="val 110124"/>
              <a:gd name="adj5" fmla="val -13161"/>
              <a:gd name="adj6" fmla="val 13542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Back </a:t>
            </a:r>
            <a:r>
              <a:rPr lang="en-US" dirty="0" smtClean="0"/>
              <a:t>button</a:t>
            </a:r>
            <a:endParaRPr lang="en-US" dirty="0">
              <a:solidFill>
                <a:prstClr val="white"/>
              </a:solidFill>
            </a:endParaRPr>
          </a:p>
        </p:txBody>
      </p:sp>
      <p:sp>
        <p:nvSpPr>
          <p:cNvPr id="9" name="Line Callout 1 (Border and Accent Bar) 8"/>
          <p:cNvSpPr/>
          <p:nvPr/>
        </p:nvSpPr>
        <p:spPr>
          <a:xfrm>
            <a:off x="4724400" y="2057400"/>
            <a:ext cx="1828800" cy="569623"/>
          </a:xfrm>
          <a:prstGeom prst="accentBorderCallout1">
            <a:avLst>
              <a:gd name="adj1" fmla="val 18750"/>
              <a:gd name="adj2" fmla="val -8333"/>
              <a:gd name="adj3" fmla="val -125686"/>
              <a:gd name="adj4" fmla="val -4864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Search</a:t>
            </a:r>
            <a:r>
              <a:rPr lang="en-US" i="1" dirty="0"/>
              <a:t> </a:t>
            </a:r>
            <a:r>
              <a:rPr lang="en-US" dirty="0" smtClean="0"/>
              <a:t>box</a:t>
            </a:r>
            <a:endParaRPr lang="en-US" sz="1600" dirty="0"/>
          </a:p>
        </p:txBody>
      </p:sp>
    </p:spTree>
    <p:extLst>
      <p:ext uri="{BB962C8B-B14F-4D97-AF65-F5344CB8AC3E}">
        <p14:creationId xmlns:p14="http://schemas.microsoft.com/office/powerpoint/2010/main" xmlns="" val="33557072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762000" y="3196174"/>
            <a:ext cx="7696200" cy="2823626"/>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Taking </a:t>
            </a:r>
            <a:r>
              <a:rPr lang="en-US" sz="3200" b="1" dirty="0">
                <a:solidFill>
                  <a:srgbClr val="005FD4"/>
                </a:solidFill>
              </a:rPr>
              <a:t>Advantage of the </a:t>
            </a:r>
            <a:r>
              <a:rPr lang="en-US" sz="3200" b="1" dirty="0" smtClean="0">
                <a:solidFill>
                  <a:srgbClr val="005FD4"/>
                </a:solidFill>
              </a:rPr>
              <a:t>Office.com Website  </a:t>
            </a:r>
            <a:r>
              <a:rPr lang="en-US" sz="3200" dirty="0" smtClean="0">
                <a:solidFill>
                  <a:prstClr val="black">
                    <a:tint val="75000"/>
                  </a:prstClr>
                </a:solidFill>
              </a:rPr>
              <a:t>If </a:t>
            </a:r>
            <a:r>
              <a:rPr lang="en-US" sz="3200" dirty="0">
                <a:solidFill>
                  <a:prstClr val="black">
                    <a:tint val="75000"/>
                  </a:prstClr>
                </a:solidFill>
              </a:rPr>
              <a:t>you have an </a:t>
            </a:r>
            <a:r>
              <a:rPr lang="en-US" sz="3200" dirty="0" smtClean="0">
                <a:solidFill>
                  <a:prstClr val="black">
                    <a:tint val="75000"/>
                  </a:prstClr>
                </a:solidFill>
              </a:rPr>
              <a:t>Internet connection</a:t>
            </a:r>
            <a:r>
              <a:rPr lang="en-US" sz="3200" dirty="0">
                <a:solidFill>
                  <a:prstClr val="black">
                    <a:tint val="75000"/>
                  </a:prstClr>
                </a:solidFill>
              </a:rPr>
              <a:t>, the Help window provides </a:t>
            </a:r>
            <a:r>
              <a:rPr lang="en-US" sz="3200" dirty="0" smtClean="0">
                <a:solidFill>
                  <a:prstClr val="black">
                    <a:tint val="75000"/>
                  </a:prstClr>
                </a:solidFill>
              </a:rPr>
              <a:t>links to </a:t>
            </a:r>
            <a:r>
              <a:rPr lang="en-US" sz="3200" dirty="0">
                <a:solidFill>
                  <a:prstClr val="black">
                    <a:tint val="75000"/>
                  </a:prstClr>
                </a:solidFill>
              </a:rPr>
              <a:t>the Office.com </a:t>
            </a:r>
            <a:r>
              <a:rPr lang="en-US" sz="3200" dirty="0" smtClean="0">
                <a:solidFill>
                  <a:prstClr val="black">
                    <a:tint val="75000"/>
                  </a:prstClr>
                </a:solidFill>
              </a:rPr>
              <a:t>website.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755072" y="2485018"/>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49</a:t>
            </a:fld>
            <a:endParaRPr lang="en-US"/>
          </a:p>
        </p:txBody>
      </p:sp>
    </p:spTree>
    <p:extLst>
      <p:ext uri="{BB962C8B-B14F-4D97-AF65-F5344CB8AC3E}">
        <p14:creationId xmlns:p14="http://schemas.microsoft.com/office/powerpoint/2010/main" xmlns="" val="38430161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itle 1"/>
          <p:cNvSpPr>
            <a:spLocks noGrp="1"/>
          </p:cNvSpPr>
          <p:nvPr>
            <p:ph type="title"/>
          </p:nvPr>
        </p:nvSpPr>
        <p:spPr>
          <a:xfrm>
            <a:off x="0" y="304800"/>
            <a:ext cx="9144000" cy="762000"/>
          </a:xfrm>
        </p:spPr>
        <p:txBody>
          <a:bodyPr>
            <a:normAutofit/>
          </a:bodyPr>
          <a:lstStyle/>
          <a:p>
            <a:r>
              <a:rPr lang="en-US" sz="4000" b="1" dirty="0" smtClean="0"/>
              <a:t>Microsoft 2010 Office Overview</a:t>
            </a:r>
            <a:endParaRPr lang="en-US" sz="4000" b="1" dirty="0"/>
          </a:p>
        </p:txBody>
      </p:sp>
      <p:sp>
        <p:nvSpPr>
          <p:cNvPr id="8" name="Content Placeholder 2"/>
          <p:cNvSpPr>
            <a:spLocks noGrp="1"/>
          </p:cNvSpPr>
          <p:nvPr>
            <p:ph idx="1"/>
          </p:nvPr>
        </p:nvSpPr>
        <p:spPr>
          <a:xfrm>
            <a:off x="1371600" y="1676400"/>
            <a:ext cx="6324600" cy="4114800"/>
          </a:xfrm>
        </p:spPr>
        <p:txBody>
          <a:bodyPr>
            <a:normAutofit lnSpcReduction="10000"/>
          </a:bodyPr>
          <a:lstStyle/>
          <a:p>
            <a:pPr>
              <a:spcBef>
                <a:spcPts val="0"/>
              </a:spcBef>
              <a:spcAft>
                <a:spcPts val="600"/>
              </a:spcAft>
            </a:pPr>
            <a:r>
              <a:rPr lang="en-US" sz="4000" dirty="0"/>
              <a:t>Shared Interface </a:t>
            </a:r>
            <a:r>
              <a:rPr lang="en-US" sz="4000" dirty="0" smtClean="0"/>
              <a:t>Elements</a:t>
            </a:r>
          </a:p>
          <a:p>
            <a:pPr lvl="1"/>
            <a:r>
              <a:rPr lang="en-US" sz="4000" dirty="0" smtClean="0"/>
              <a:t>The Quick </a:t>
            </a:r>
            <a:r>
              <a:rPr lang="en-US" sz="4000" dirty="0"/>
              <a:t>Access </a:t>
            </a:r>
            <a:r>
              <a:rPr lang="en-US" sz="4000" dirty="0" smtClean="0"/>
              <a:t>Toolbar</a:t>
            </a:r>
          </a:p>
          <a:p>
            <a:pPr lvl="1"/>
            <a:r>
              <a:rPr lang="en-US" sz="4000" dirty="0"/>
              <a:t>T</a:t>
            </a:r>
            <a:r>
              <a:rPr lang="en-US" sz="4000" dirty="0" smtClean="0"/>
              <a:t>he </a:t>
            </a:r>
            <a:r>
              <a:rPr lang="en-US" sz="4000" dirty="0"/>
              <a:t>ribbon</a:t>
            </a:r>
            <a:endParaRPr lang="en-US" sz="4000" dirty="0" smtClean="0"/>
          </a:p>
          <a:p>
            <a:r>
              <a:rPr lang="en-US" sz="4000" dirty="0"/>
              <a:t>Shared </a:t>
            </a:r>
            <a:r>
              <a:rPr lang="en-US" sz="4000" dirty="0" smtClean="0"/>
              <a:t>Commands</a:t>
            </a:r>
          </a:p>
          <a:p>
            <a:pPr lvl="1"/>
            <a:r>
              <a:rPr lang="en-US" sz="4000" dirty="0"/>
              <a:t>T</a:t>
            </a:r>
            <a:r>
              <a:rPr lang="en-US" sz="4000" dirty="0" smtClean="0"/>
              <a:t>he </a:t>
            </a:r>
            <a:r>
              <a:rPr lang="en-US" sz="4000" dirty="0"/>
              <a:t>Print tab Backstage </a:t>
            </a:r>
            <a:r>
              <a:rPr lang="en-US" sz="4000" dirty="0" smtClean="0"/>
              <a:t>view</a:t>
            </a:r>
          </a:p>
          <a:p>
            <a:pPr marL="0" indent="0">
              <a:buNone/>
            </a:pPr>
            <a:endParaRPr lang="en-US" dirty="0" smtClean="0"/>
          </a:p>
          <a:p>
            <a:endParaRPr lang="en-US" dirty="0" smtClean="0"/>
          </a:p>
          <a:p>
            <a:endParaRPr lang="en-US"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5</a:t>
            </a:fld>
            <a:endParaRPr lang="en-US"/>
          </a:p>
        </p:txBody>
      </p:sp>
    </p:spTree>
    <p:extLst>
      <p:ext uri="{BB962C8B-B14F-4D97-AF65-F5344CB8AC3E}">
        <p14:creationId xmlns:p14="http://schemas.microsoft.com/office/powerpoint/2010/main" xmlns="" val="6984434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pic>
        <p:nvPicPr>
          <p:cNvPr id="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381000"/>
            <a:ext cx="9144000" cy="646331"/>
          </a:xfrm>
          <a:prstGeom prst="rect">
            <a:avLst/>
          </a:prstGeom>
        </p:spPr>
        <p:txBody>
          <a:bodyPr wrap="square">
            <a:spAutoFit/>
          </a:bodyPr>
          <a:lstStyle/>
          <a:p>
            <a:pPr algn="ctr"/>
            <a:r>
              <a:rPr lang="en-US" sz="3600" b="1" dirty="0">
                <a:latin typeface="+mj-lt"/>
                <a:ea typeface="+mj-ea"/>
                <a:cs typeface="+mj-cs"/>
              </a:rPr>
              <a:t>Skill </a:t>
            </a:r>
            <a:r>
              <a:rPr lang="en-US" sz="3600" b="1" dirty="0" smtClean="0">
                <a:latin typeface="+mj-lt"/>
                <a:ea typeface="+mj-ea"/>
                <a:cs typeface="+mj-cs"/>
              </a:rPr>
              <a:t>12</a:t>
            </a:r>
            <a:r>
              <a:rPr lang="en-US" sz="3600" b="1" dirty="0">
                <a:latin typeface="+mj-lt"/>
                <a:ea typeface="+mj-ea"/>
                <a:cs typeface="+mj-cs"/>
              </a:rPr>
              <a:t>: Use Microsoft </a:t>
            </a:r>
            <a:r>
              <a:rPr lang="en-US" sz="3600" b="1" dirty="0" smtClean="0">
                <a:latin typeface="+mj-lt"/>
                <a:ea typeface="+mj-ea"/>
                <a:cs typeface="+mj-cs"/>
              </a:rPr>
              <a:t>Office </a:t>
            </a:r>
            <a:r>
              <a:rPr lang="en-US" sz="3600" b="1" dirty="0">
                <a:latin typeface="+mj-lt"/>
                <a:ea typeface="+mj-ea"/>
                <a:cs typeface="+mj-cs"/>
              </a:rPr>
              <a:t>2010 Web Apps</a:t>
            </a:r>
          </a:p>
        </p:txBody>
      </p:sp>
      <p:sp>
        <p:nvSpPr>
          <p:cNvPr id="3" name="Rectangle 2"/>
          <p:cNvSpPr/>
          <p:nvPr/>
        </p:nvSpPr>
        <p:spPr>
          <a:xfrm>
            <a:off x="571500" y="1401087"/>
            <a:ext cx="8001000" cy="4893647"/>
          </a:xfrm>
          <a:prstGeom prst="rect">
            <a:avLst/>
          </a:prstGeom>
        </p:spPr>
        <p:txBody>
          <a:bodyPr wrap="square">
            <a:spAutoFit/>
          </a:bodyPr>
          <a:lstStyle/>
          <a:p>
            <a:pPr marL="457200" indent="-457200">
              <a:buFont typeface="Arial" pitchFamily="34" charset="0"/>
              <a:buChar char="•"/>
            </a:pPr>
            <a:r>
              <a:rPr lang="en-US" sz="2400" dirty="0" smtClean="0"/>
              <a:t>Start </a:t>
            </a:r>
            <a:r>
              <a:rPr lang="en-US" sz="2400" dirty="0"/>
              <a:t>your web browser and, if you do not already have one, create </a:t>
            </a:r>
            <a:r>
              <a:rPr lang="en-US" sz="2400" dirty="0" smtClean="0"/>
              <a:t>a Windows </a:t>
            </a:r>
            <a:r>
              <a:rPr lang="en-US" sz="2400" dirty="0"/>
              <a:t>Live ID at </a:t>
            </a:r>
            <a:r>
              <a:rPr lang="en-US" sz="2400" b="1" dirty="0"/>
              <a:t>skydrive.live.com</a:t>
            </a:r>
            <a:r>
              <a:rPr lang="en-US" sz="2400" dirty="0"/>
              <a:t>. Once you have your SkyDrive account</a:t>
            </a:r>
            <a:r>
              <a:rPr lang="en-US" sz="2400" dirty="0" smtClean="0"/>
              <a:t>, log </a:t>
            </a:r>
            <a:r>
              <a:rPr lang="en-US" sz="2400" dirty="0"/>
              <a:t>in.</a:t>
            </a:r>
          </a:p>
          <a:p>
            <a:pPr marL="457200" indent="-457200">
              <a:buFont typeface="Arial" pitchFamily="34" charset="0"/>
              <a:buChar char="•"/>
            </a:pPr>
            <a:r>
              <a:rPr lang="en-US" sz="2400" dirty="0" smtClean="0"/>
              <a:t>Click </a:t>
            </a:r>
            <a:r>
              <a:rPr lang="en-US" sz="2400" i="1" dirty="0"/>
              <a:t>New</a:t>
            </a:r>
            <a:r>
              <a:rPr lang="en-US" sz="2400" dirty="0"/>
              <a:t>.</a:t>
            </a:r>
          </a:p>
          <a:p>
            <a:pPr marL="457200" indent="-457200">
              <a:buFont typeface="Arial" pitchFamily="34" charset="0"/>
              <a:buChar char="•"/>
            </a:pPr>
            <a:r>
              <a:rPr lang="en-US" sz="2400" dirty="0" smtClean="0"/>
              <a:t>Click </a:t>
            </a:r>
            <a:r>
              <a:rPr lang="en-US" sz="2400" i="1" dirty="0"/>
              <a:t>Word document </a:t>
            </a:r>
            <a:r>
              <a:rPr lang="en-US" sz="2400" dirty="0"/>
              <a:t>from the drop-down list.</a:t>
            </a:r>
          </a:p>
          <a:p>
            <a:pPr marL="457200" indent="-457200">
              <a:buFont typeface="Arial" pitchFamily="34" charset="0"/>
              <a:buChar char="•"/>
            </a:pPr>
            <a:r>
              <a:rPr lang="en-US" sz="2400" dirty="0" smtClean="0"/>
              <a:t>Type </a:t>
            </a:r>
            <a:r>
              <a:rPr lang="en-US" sz="2400" dirty="0">
                <a:solidFill>
                  <a:srgbClr val="FA007D"/>
                </a:solidFill>
              </a:rPr>
              <a:t>M4-S12-WebApps</a:t>
            </a:r>
            <a:r>
              <a:rPr lang="en-US" sz="2400" dirty="0"/>
              <a:t> in the </a:t>
            </a:r>
            <a:r>
              <a:rPr lang="en-US" sz="2400" i="1" dirty="0"/>
              <a:t>Name </a:t>
            </a:r>
            <a:r>
              <a:rPr lang="en-US" sz="2400" dirty="0"/>
              <a:t>text box.</a:t>
            </a:r>
          </a:p>
          <a:p>
            <a:pPr marL="457200" indent="-457200">
              <a:buFont typeface="Arial" pitchFamily="34" charset="0"/>
              <a:buChar char="•"/>
            </a:pPr>
            <a:r>
              <a:rPr lang="en-US" sz="2400" dirty="0" smtClean="0"/>
              <a:t>Click </a:t>
            </a:r>
            <a:r>
              <a:rPr lang="en-US" sz="2400" dirty="0"/>
              <a:t>the Save button to create a new Word Web App document </a:t>
            </a:r>
            <a:r>
              <a:rPr lang="en-US" sz="2400" dirty="0" smtClean="0"/>
              <a:t>and simultaneously </a:t>
            </a:r>
            <a:r>
              <a:rPr lang="en-US" sz="2400" dirty="0"/>
              <a:t>save it on your SkyDrive.</a:t>
            </a:r>
          </a:p>
          <a:p>
            <a:pPr marL="457200" indent="-457200">
              <a:buFont typeface="Arial" pitchFamily="34" charset="0"/>
              <a:buChar char="•"/>
            </a:pPr>
            <a:r>
              <a:rPr lang="en-US" sz="2400" dirty="0" smtClean="0"/>
              <a:t>Click </a:t>
            </a:r>
            <a:r>
              <a:rPr lang="en-US" sz="2400" dirty="0"/>
              <a:t>the Insert tab. The Word Web App is a “light” version of Word and </a:t>
            </a:r>
            <a:r>
              <a:rPr lang="en-US" sz="2400" dirty="0" smtClean="0"/>
              <a:t>not all </a:t>
            </a:r>
            <a:r>
              <a:rPr lang="en-US" sz="2400" dirty="0"/>
              <a:t>ribbon tabs and buttons are available.</a:t>
            </a:r>
          </a:p>
          <a:p>
            <a:pPr marL="457200" indent="-457200">
              <a:buFont typeface="Arial" pitchFamily="34" charset="0"/>
              <a:buChar char="•"/>
            </a:pPr>
            <a:r>
              <a:rPr lang="en-US" sz="2400" dirty="0" smtClean="0"/>
              <a:t>Click </a:t>
            </a:r>
            <a:r>
              <a:rPr lang="en-US" sz="2400" dirty="0"/>
              <a:t>the File tab.</a:t>
            </a:r>
          </a:p>
          <a:p>
            <a:pPr marL="457200" indent="-457200">
              <a:buFont typeface="Arial" pitchFamily="34" charset="0"/>
              <a:buChar char="•"/>
            </a:pPr>
            <a:r>
              <a:rPr lang="en-US" sz="2400" dirty="0" smtClean="0"/>
              <a:t>Click </a:t>
            </a:r>
            <a:r>
              <a:rPr lang="en-US" sz="2400" i="1" dirty="0" smtClean="0"/>
              <a:t>Close</a:t>
            </a:r>
            <a:r>
              <a:rPr lang="en-US" sz="2400" dirty="0" smtClean="0"/>
              <a:t>.</a:t>
            </a:r>
            <a:endParaRPr lang="en-US" sz="2400" dirty="0"/>
          </a:p>
          <a:p>
            <a:pPr marL="457200" indent="-457200">
              <a:buFont typeface="Arial" pitchFamily="34" charset="0"/>
              <a:buChar char="•"/>
            </a:pPr>
            <a:r>
              <a:rPr lang="en-US" sz="2400" dirty="0" smtClean="0"/>
              <a:t>Click </a:t>
            </a:r>
            <a:r>
              <a:rPr lang="en-US" sz="2400" dirty="0"/>
              <a:t>the Close button to close the browser window.</a:t>
            </a:r>
            <a:endParaRPr lang="en-US" sz="2200" dirty="0"/>
          </a:p>
        </p:txBody>
      </p:sp>
      <p:sp>
        <p:nvSpPr>
          <p:cNvPr id="6" name="Slide Number Placeholder 5"/>
          <p:cNvSpPr>
            <a:spLocks noGrp="1"/>
          </p:cNvSpPr>
          <p:nvPr>
            <p:ph type="sldNum" sz="quarter" idx="12"/>
          </p:nvPr>
        </p:nvSpPr>
        <p:spPr/>
        <p:txBody>
          <a:bodyPr/>
          <a:lstStyle/>
          <a:p>
            <a:fld id="{A88F97AF-8AD4-4039-87D8-59F2FFECCC04}" type="slidenum">
              <a:rPr lang="en-US" smtClean="0"/>
              <a:pPr/>
              <a:t>50</a:t>
            </a:fld>
            <a:endParaRPr lang="en-US"/>
          </a:p>
        </p:txBody>
      </p:sp>
    </p:spTree>
    <p:extLst>
      <p:ext uri="{BB962C8B-B14F-4D97-AF65-F5344CB8AC3E}">
        <p14:creationId xmlns:p14="http://schemas.microsoft.com/office/powerpoint/2010/main" xmlns="" val="1000489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12-Fig12-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3505200" y="1855940"/>
            <a:ext cx="1295400" cy="569623"/>
          </a:xfrm>
          <a:prstGeom prst="accentBorderCallout1">
            <a:avLst>
              <a:gd name="adj1" fmla="val 18750"/>
              <a:gd name="adj2" fmla="val -8333"/>
              <a:gd name="adj3" fmla="val 114325"/>
              <a:gd name="adj4" fmla="val -7140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New</a:t>
            </a:r>
            <a:endParaRPr lang="en-US" sz="1600" dirty="0"/>
          </a:p>
        </p:txBody>
      </p:sp>
      <p:sp>
        <p:nvSpPr>
          <p:cNvPr id="7" name="Line Callout 2 (Accent Bar) 6"/>
          <p:cNvSpPr/>
          <p:nvPr/>
        </p:nvSpPr>
        <p:spPr>
          <a:xfrm>
            <a:off x="152400" y="2971800"/>
            <a:ext cx="1705863" cy="658660"/>
          </a:xfrm>
          <a:prstGeom prst="accentCallout2">
            <a:avLst>
              <a:gd name="adj1" fmla="val 3194"/>
              <a:gd name="adj2" fmla="val 109849"/>
              <a:gd name="adj3" fmla="val 24820"/>
              <a:gd name="adj4" fmla="val 110124"/>
              <a:gd name="adj5" fmla="val -25884"/>
              <a:gd name="adj6" fmla="val 1405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Drop-down list</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51</a:t>
            </a:fld>
            <a:endParaRPr lang="en-US"/>
          </a:p>
        </p:txBody>
      </p:sp>
    </p:spTree>
    <p:extLst>
      <p:ext uri="{BB962C8B-B14F-4D97-AF65-F5344CB8AC3E}">
        <p14:creationId xmlns:p14="http://schemas.microsoft.com/office/powerpoint/2010/main" xmlns="" val="6619016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10" name="Picture 9"/>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pic>
        <p:nvPicPr>
          <p:cNvPr id="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Line Callout 1 (Border and Accent Bar) 5"/>
          <p:cNvSpPr/>
          <p:nvPr/>
        </p:nvSpPr>
        <p:spPr>
          <a:xfrm>
            <a:off x="1744249" y="2743200"/>
            <a:ext cx="1551140" cy="569623"/>
          </a:xfrm>
          <a:prstGeom prst="accentBorderCallout1">
            <a:avLst>
              <a:gd name="adj1" fmla="val 18750"/>
              <a:gd name="adj2" fmla="val -8333"/>
              <a:gd name="adj3" fmla="val -144477"/>
              <a:gd name="adj4" fmla="val -50158"/>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Insert </a:t>
            </a:r>
            <a:r>
              <a:rPr lang="en-US" dirty="0" smtClean="0"/>
              <a:t>tab</a:t>
            </a:r>
            <a:endParaRPr lang="en-US" sz="1600" dirty="0"/>
          </a:p>
        </p:txBody>
      </p:sp>
      <p:sp>
        <p:nvSpPr>
          <p:cNvPr id="7" name="Line Callout 1 (Border and Accent Bar) 6"/>
          <p:cNvSpPr/>
          <p:nvPr/>
        </p:nvSpPr>
        <p:spPr>
          <a:xfrm>
            <a:off x="3124200" y="1752600"/>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File </a:t>
            </a:r>
            <a:r>
              <a:rPr lang="en-US" dirty="0" smtClean="0"/>
              <a:t>name</a:t>
            </a:r>
            <a:endParaRPr lang="en-US" sz="1600" dirty="0"/>
          </a:p>
        </p:txBody>
      </p:sp>
      <p:sp>
        <p:nvSpPr>
          <p:cNvPr id="8" name="Line Callout 1 (Border and Accent Bar) 7"/>
          <p:cNvSpPr/>
          <p:nvPr/>
        </p:nvSpPr>
        <p:spPr>
          <a:xfrm>
            <a:off x="1474940" y="5257644"/>
            <a:ext cx="1828800" cy="569623"/>
          </a:xfrm>
          <a:prstGeom prst="accentBorderCallout1">
            <a:avLst>
              <a:gd name="adj1" fmla="val 18750"/>
              <a:gd name="adj2" fmla="val -8333"/>
              <a:gd name="adj3" fmla="val -23532"/>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Close</a:t>
            </a:r>
            <a:r>
              <a:rPr lang="en-US" i="1" dirty="0"/>
              <a:t> </a:t>
            </a:r>
            <a:r>
              <a:rPr lang="en-US" dirty="0" smtClean="0"/>
              <a:t>tab</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52</a:t>
            </a:fld>
            <a:endParaRPr lang="en-US"/>
          </a:p>
        </p:txBody>
      </p:sp>
    </p:spTree>
    <p:extLst>
      <p:ext uri="{BB962C8B-B14F-4D97-AF65-F5344CB8AC3E}">
        <p14:creationId xmlns:p14="http://schemas.microsoft.com/office/powerpoint/2010/main" xmlns="" val="6619016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 name="Rounded Rectangle 4"/>
          <p:cNvSpPr/>
          <p:nvPr/>
        </p:nvSpPr>
        <p:spPr>
          <a:xfrm>
            <a:off x="609600" y="3124200"/>
            <a:ext cx="7848600" cy="2895600"/>
          </a:xfrm>
          <a:prstGeom prst="roundRect">
            <a:avLst>
              <a:gd name="adj" fmla="val 9267"/>
            </a:avLst>
          </a:prstGeom>
          <a:solidFill>
            <a:schemeClr val="bg1"/>
          </a:solidFill>
          <a:ln w="44450">
            <a:gradFill flip="none" rotWithShape="1">
              <a:gsLst>
                <a:gs pos="32000">
                  <a:srgbClr val="FF6600"/>
                </a:gs>
                <a:gs pos="100000">
                  <a:srgbClr val="FFFF00"/>
                </a:gs>
                <a:gs pos="99000">
                  <a:srgbClr val="EEEC77"/>
                </a:gs>
              </a:gsLst>
              <a:path path="circle">
                <a:fillToRect l="100000" t="100000"/>
              </a:path>
              <a:tileRect r="-100000" b="-100000"/>
            </a:gradFill>
          </a:ln>
          <a:effectLst>
            <a:outerShdw blurRad="190500" dist="114300" dir="5400000" rotWithShape="0">
              <a:schemeClr val="tx1">
                <a:lumMod val="50000"/>
                <a:lumOff val="50000"/>
                <a:alpha val="35000"/>
              </a:schemeClr>
            </a:outerShdw>
          </a:effectLst>
          <a:scene3d>
            <a:camera prst="orthographicFront"/>
            <a:lightRig rig="threePt" dir="t"/>
          </a:scene3d>
          <a:sp3d>
            <a:bevelT w="19050" h="82550"/>
          </a:sp3d>
        </p:spPr>
        <p:style>
          <a:lnRef idx="1">
            <a:schemeClr val="accent1"/>
          </a:lnRef>
          <a:fillRef idx="3">
            <a:schemeClr val="accent1"/>
          </a:fillRef>
          <a:effectRef idx="2">
            <a:schemeClr val="accent1"/>
          </a:effectRef>
          <a:fontRef idx="minor">
            <a:schemeClr val="lt1"/>
          </a:fontRef>
        </p:style>
        <p:txBody>
          <a:bodyPr rtlCol="0" anchor="ctr"/>
          <a:lstStyle/>
          <a:p>
            <a:pPr algn="ctr">
              <a:spcBef>
                <a:spcPct val="20000"/>
              </a:spcBef>
            </a:pPr>
            <a:r>
              <a:rPr lang="en-US" sz="3200" b="1" dirty="0" smtClean="0">
                <a:solidFill>
                  <a:srgbClr val="005FD4"/>
                </a:solidFill>
              </a:rPr>
              <a:t>Saving </a:t>
            </a:r>
            <a:r>
              <a:rPr lang="en-US" sz="3200" b="1" dirty="0">
                <a:solidFill>
                  <a:srgbClr val="005FD4"/>
                </a:solidFill>
              </a:rPr>
              <a:t>to the </a:t>
            </a:r>
            <a:r>
              <a:rPr lang="en-US" sz="3200" b="1" smtClean="0">
                <a:solidFill>
                  <a:srgbClr val="005FD4"/>
                </a:solidFill>
              </a:rPr>
              <a:t>Web  </a:t>
            </a:r>
            <a:r>
              <a:rPr lang="en-US" sz="3200" smtClean="0">
                <a:solidFill>
                  <a:prstClr val="black">
                    <a:tint val="75000"/>
                  </a:prstClr>
                </a:solidFill>
              </a:rPr>
              <a:t>To </a:t>
            </a:r>
            <a:r>
              <a:rPr lang="en-US" sz="3200" dirty="0">
                <a:solidFill>
                  <a:prstClr val="black">
                    <a:tint val="75000"/>
                  </a:prstClr>
                </a:solidFill>
              </a:rPr>
              <a:t>save a </a:t>
            </a:r>
            <a:r>
              <a:rPr lang="en-US" sz="3200" dirty="0" smtClean="0">
                <a:solidFill>
                  <a:prstClr val="black">
                    <a:tint val="75000"/>
                  </a:prstClr>
                </a:solidFill>
              </a:rPr>
              <a:t>document that </a:t>
            </a:r>
            <a:r>
              <a:rPr lang="en-US" sz="3200" dirty="0">
                <a:solidFill>
                  <a:prstClr val="black">
                    <a:tint val="75000"/>
                  </a:prstClr>
                </a:solidFill>
              </a:rPr>
              <a:t>already exists on your hard drive </a:t>
            </a:r>
            <a:r>
              <a:rPr lang="en-US" sz="3200" dirty="0" smtClean="0">
                <a:solidFill>
                  <a:prstClr val="black">
                    <a:tint val="75000"/>
                  </a:prstClr>
                </a:solidFill>
              </a:rPr>
              <a:t>to your </a:t>
            </a:r>
            <a:r>
              <a:rPr lang="en-US" sz="3200" dirty="0">
                <a:solidFill>
                  <a:prstClr val="black">
                    <a:tint val="75000"/>
                  </a:prstClr>
                </a:solidFill>
              </a:rPr>
              <a:t>SkyDrive account, click File, </a:t>
            </a:r>
            <a:r>
              <a:rPr lang="en-US" sz="3200" dirty="0" smtClean="0">
                <a:solidFill>
                  <a:prstClr val="black">
                    <a:tint val="75000"/>
                  </a:prstClr>
                </a:solidFill>
              </a:rPr>
              <a:t>click Save </a:t>
            </a:r>
            <a:r>
              <a:rPr lang="en-US" sz="3200" dirty="0">
                <a:solidFill>
                  <a:prstClr val="black">
                    <a:tint val="75000"/>
                  </a:prstClr>
                </a:solidFill>
              </a:rPr>
              <a:t>&amp; Send, and then click </a:t>
            </a:r>
            <a:r>
              <a:rPr lang="en-US" sz="3200" i="1" dirty="0">
                <a:solidFill>
                  <a:prstClr val="black">
                    <a:tint val="75000"/>
                  </a:prstClr>
                </a:solidFill>
              </a:rPr>
              <a:t>Save to </a:t>
            </a:r>
            <a:r>
              <a:rPr lang="en-US" sz="3200" i="1" dirty="0" smtClean="0">
                <a:solidFill>
                  <a:prstClr val="black">
                    <a:tint val="75000"/>
                  </a:prstClr>
                </a:solidFill>
              </a:rPr>
              <a:t>Web</a:t>
            </a:r>
            <a:r>
              <a:rPr lang="en-US" sz="3200" dirty="0" smtClean="0">
                <a:solidFill>
                  <a:prstClr val="black">
                    <a:tint val="75000"/>
                  </a:prstClr>
                </a:solidFill>
              </a:rPr>
              <a:t>. </a:t>
            </a:r>
            <a:endParaRPr lang="en-US" sz="3200" dirty="0">
              <a:solidFill>
                <a:prstClr val="black">
                  <a:tint val="75000"/>
                </a:prstClr>
              </a:solidFill>
            </a:endParaRPr>
          </a:p>
        </p:txBody>
      </p:sp>
      <p:pic>
        <p:nvPicPr>
          <p:cNvPr id="6" name="Picture 5" descr="taking-it-further.png"/>
          <p:cNvPicPr>
            <a:picLocks noChangeAspect="1"/>
          </p:cNvPicPr>
          <p:nvPr/>
        </p:nvPicPr>
        <p:blipFill>
          <a:blip r:embed="rId5" cstate="print"/>
          <a:stretch>
            <a:fillRect/>
          </a:stretch>
        </p:blipFill>
        <p:spPr>
          <a:xfrm>
            <a:off x="609599" y="2514600"/>
            <a:ext cx="2940959" cy="465652"/>
          </a:xfrm>
          <a:prstGeom prst="rect">
            <a:avLst/>
          </a:prstGeom>
        </p:spPr>
      </p:pic>
      <p:sp>
        <p:nvSpPr>
          <p:cNvPr id="2" name="Slide Number Placeholder 1"/>
          <p:cNvSpPr>
            <a:spLocks noGrp="1"/>
          </p:cNvSpPr>
          <p:nvPr>
            <p:ph type="sldNum" sz="quarter" idx="12"/>
          </p:nvPr>
        </p:nvSpPr>
        <p:spPr/>
        <p:txBody>
          <a:bodyPr/>
          <a:lstStyle/>
          <a:p>
            <a:fld id="{A88F97AF-8AD4-4039-87D8-59F2FFECCC04}" type="slidenum">
              <a:rPr lang="en-US" smtClean="0"/>
              <a:pPr/>
              <a:t>53</a:t>
            </a:fld>
            <a:endParaRPr lang="en-US"/>
          </a:p>
        </p:txBody>
      </p:sp>
    </p:spTree>
    <p:extLst>
      <p:ext uri="{BB962C8B-B14F-4D97-AF65-F5344CB8AC3E}">
        <p14:creationId xmlns:p14="http://schemas.microsoft.com/office/powerpoint/2010/main" xmlns="" val="29629123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sp>
        <p:nvSpPr>
          <p:cNvPr id="4" name="Title 1"/>
          <p:cNvSpPr>
            <a:spLocks noGrp="1"/>
          </p:cNvSpPr>
          <p:nvPr>
            <p:ph type="title"/>
          </p:nvPr>
        </p:nvSpPr>
        <p:spPr>
          <a:xfrm>
            <a:off x="0" y="304800"/>
            <a:ext cx="9144000" cy="868362"/>
          </a:xfrm>
        </p:spPr>
        <p:txBody>
          <a:bodyPr>
            <a:normAutofit fontScale="90000"/>
          </a:bodyPr>
          <a:lstStyle/>
          <a:p>
            <a:r>
              <a:rPr lang="en-US" sz="3600" b="1" dirty="0" smtClean="0"/>
              <a:t>Skill </a:t>
            </a:r>
            <a:r>
              <a:rPr lang="en-US" sz="3600" b="1" dirty="0"/>
              <a:t>1: Create a File and Display Backstage View</a:t>
            </a:r>
          </a:p>
        </p:txBody>
      </p:sp>
      <p:sp>
        <p:nvSpPr>
          <p:cNvPr id="6" name="Content Placeholder 2"/>
          <p:cNvSpPr>
            <a:spLocks noGrp="1"/>
          </p:cNvSpPr>
          <p:nvPr>
            <p:ph idx="1"/>
          </p:nvPr>
        </p:nvSpPr>
        <p:spPr>
          <a:xfrm>
            <a:off x="838200" y="1416092"/>
            <a:ext cx="7086600" cy="5054253"/>
          </a:xfrm>
        </p:spPr>
        <p:txBody>
          <a:bodyPr>
            <a:noAutofit/>
          </a:bodyPr>
          <a:lstStyle/>
          <a:p>
            <a:pPr>
              <a:spcBef>
                <a:spcPts val="0"/>
              </a:spcBef>
              <a:spcAft>
                <a:spcPts val="300"/>
              </a:spcAft>
            </a:pPr>
            <a:r>
              <a:rPr lang="en-US" sz="2800" dirty="0" smtClean="0"/>
              <a:t>Click </a:t>
            </a:r>
            <a:r>
              <a:rPr lang="en-US" sz="2800" dirty="0"/>
              <a:t>the Start button on the Windows Taskbar.</a:t>
            </a:r>
          </a:p>
          <a:p>
            <a:pPr>
              <a:spcBef>
                <a:spcPts val="0"/>
              </a:spcBef>
              <a:spcAft>
                <a:spcPts val="300"/>
              </a:spcAft>
            </a:pPr>
            <a:r>
              <a:rPr lang="en-US" sz="2800" dirty="0" smtClean="0"/>
              <a:t>Click </a:t>
            </a:r>
            <a:r>
              <a:rPr lang="en-US" sz="2800" i="1" dirty="0"/>
              <a:t>All Programs</a:t>
            </a:r>
            <a:r>
              <a:rPr lang="en-US" sz="2800" dirty="0"/>
              <a:t>.</a:t>
            </a:r>
          </a:p>
          <a:p>
            <a:pPr>
              <a:spcBef>
                <a:spcPts val="0"/>
              </a:spcBef>
              <a:spcAft>
                <a:spcPts val="300"/>
              </a:spcAft>
            </a:pPr>
            <a:r>
              <a:rPr lang="en-US" sz="2800" dirty="0" smtClean="0"/>
              <a:t>Scroll </a:t>
            </a:r>
            <a:r>
              <a:rPr lang="en-US" sz="2800" dirty="0"/>
              <a:t>down the program list and click </a:t>
            </a:r>
            <a:r>
              <a:rPr lang="en-US" sz="2800" i="1" dirty="0"/>
              <a:t>Microsoft Office.</a:t>
            </a:r>
          </a:p>
          <a:p>
            <a:pPr>
              <a:spcBef>
                <a:spcPts val="0"/>
              </a:spcBef>
              <a:spcAft>
                <a:spcPts val="300"/>
              </a:spcAft>
            </a:pPr>
            <a:r>
              <a:rPr lang="en-US" sz="2800" dirty="0" smtClean="0"/>
              <a:t>Click </a:t>
            </a:r>
            <a:r>
              <a:rPr lang="en-US" sz="2800" i="1" dirty="0"/>
              <a:t>Microsoft Excel 2010 </a:t>
            </a:r>
            <a:r>
              <a:rPr lang="en-US" sz="2800" dirty="0"/>
              <a:t>in the list of applications that appears in the menu</a:t>
            </a:r>
            <a:r>
              <a:rPr lang="en-US" sz="2800" dirty="0" smtClean="0"/>
              <a:t>. </a:t>
            </a:r>
          </a:p>
          <a:p>
            <a:pPr lvl="1">
              <a:spcBef>
                <a:spcPts val="0"/>
              </a:spcBef>
              <a:spcAft>
                <a:spcPts val="300"/>
              </a:spcAft>
            </a:pPr>
            <a:r>
              <a:rPr lang="en-US" sz="2400" dirty="0" smtClean="0"/>
              <a:t>Excel </a:t>
            </a:r>
            <a:r>
              <a:rPr lang="en-US" sz="2400" dirty="0"/>
              <a:t>starts a blank workbook and </a:t>
            </a:r>
            <a:r>
              <a:rPr lang="en-US" sz="2400" i="1" dirty="0"/>
              <a:t>Book1 </a:t>
            </a:r>
            <a:r>
              <a:rPr lang="en-US" sz="2400" dirty="0"/>
              <a:t>- </a:t>
            </a:r>
            <a:r>
              <a:rPr lang="en-US" sz="2400" i="1" dirty="0"/>
              <a:t>Microsoft Excel </a:t>
            </a:r>
            <a:r>
              <a:rPr lang="en-US" sz="2400" dirty="0"/>
              <a:t>displays in the </a:t>
            </a:r>
            <a:r>
              <a:rPr lang="en-US" sz="2400" dirty="0" smtClean="0"/>
              <a:t>Title bar</a:t>
            </a:r>
            <a:r>
              <a:rPr lang="en-US" sz="2400" dirty="0"/>
              <a:t>.</a:t>
            </a:r>
          </a:p>
          <a:p>
            <a:pPr>
              <a:spcBef>
                <a:spcPts val="0"/>
              </a:spcBef>
              <a:spcAft>
                <a:spcPts val="300"/>
              </a:spcAft>
            </a:pPr>
            <a:r>
              <a:rPr lang="en-US" sz="2800" dirty="0" smtClean="0"/>
              <a:t>Click </a:t>
            </a:r>
            <a:r>
              <a:rPr lang="en-US" sz="2800" dirty="0"/>
              <a:t>the File tab.</a:t>
            </a:r>
            <a:endParaRPr lang="en-US" sz="2200" dirty="0"/>
          </a:p>
          <a:p>
            <a:pPr>
              <a:spcBef>
                <a:spcPts val="0"/>
              </a:spcBef>
              <a:spcAft>
                <a:spcPts val="300"/>
              </a:spcAft>
            </a:pPr>
            <a:endParaRPr lang="en-US" sz="1800" dirty="0"/>
          </a:p>
          <a:p>
            <a:endParaRPr lang="en-US" sz="19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6</a:t>
            </a:fld>
            <a:endParaRPr lang="en-US"/>
          </a:p>
        </p:txBody>
      </p:sp>
    </p:spTree>
    <p:extLst>
      <p:ext uri="{BB962C8B-B14F-4D97-AF65-F5344CB8AC3E}">
        <p14:creationId xmlns:p14="http://schemas.microsoft.com/office/powerpoint/2010/main" xmlns="" val="192581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office overview title.jpg"/>
          <p:cNvPicPr>
            <a:picLocks noChangeAspect="1"/>
          </p:cNvPicPr>
          <p:nvPr/>
        </p:nvPicPr>
        <p:blipFill>
          <a:blip r:embed="rId3" cstate="print"/>
          <a:stretch>
            <a:fillRect/>
          </a:stretch>
        </p:blipFill>
        <p:spPr>
          <a:xfrm>
            <a:off x="0" y="0"/>
            <a:ext cx="9144000" cy="6858000"/>
          </a:xfrm>
          <a:prstGeom prst="rect">
            <a:avLst/>
          </a:prstGeom>
        </p:spPr>
      </p:pic>
      <p:sp>
        <p:nvSpPr>
          <p:cNvPr id="4" name="Title 1"/>
          <p:cNvSpPr>
            <a:spLocks noGrp="1"/>
          </p:cNvSpPr>
          <p:nvPr>
            <p:ph type="title"/>
          </p:nvPr>
        </p:nvSpPr>
        <p:spPr>
          <a:xfrm>
            <a:off x="0" y="304800"/>
            <a:ext cx="9144000" cy="868362"/>
          </a:xfrm>
        </p:spPr>
        <p:txBody>
          <a:bodyPr>
            <a:normAutofit/>
          </a:bodyPr>
          <a:lstStyle/>
          <a:p>
            <a:r>
              <a:rPr lang="en-US" sz="2800" b="1" dirty="0" smtClean="0"/>
              <a:t>Skill </a:t>
            </a:r>
            <a:r>
              <a:rPr lang="en-US" sz="2800" b="1" dirty="0"/>
              <a:t>1: Create a File and Display Backstage </a:t>
            </a:r>
            <a:r>
              <a:rPr lang="en-US" sz="2800" b="1" dirty="0" smtClean="0"/>
              <a:t>View, continued</a:t>
            </a:r>
            <a:endParaRPr lang="en-US" sz="2800" b="1" dirty="0"/>
          </a:p>
        </p:txBody>
      </p:sp>
      <p:sp>
        <p:nvSpPr>
          <p:cNvPr id="6" name="Content Placeholder 2"/>
          <p:cNvSpPr>
            <a:spLocks noGrp="1"/>
          </p:cNvSpPr>
          <p:nvPr>
            <p:ph idx="1"/>
          </p:nvPr>
        </p:nvSpPr>
        <p:spPr>
          <a:xfrm>
            <a:off x="838200" y="1416092"/>
            <a:ext cx="7086600" cy="5054253"/>
          </a:xfrm>
        </p:spPr>
        <p:txBody>
          <a:bodyPr>
            <a:noAutofit/>
          </a:bodyPr>
          <a:lstStyle/>
          <a:p>
            <a:pPr>
              <a:spcBef>
                <a:spcPts val="0"/>
              </a:spcBef>
              <a:spcAft>
                <a:spcPts val="300"/>
              </a:spcAft>
            </a:pPr>
            <a:r>
              <a:rPr lang="en-US" sz="2800" dirty="0" smtClean="0"/>
              <a:t>Click </a:t>
            </a:r>
            <a:r>
              <a:rPr lang="en-US" sz="2800" dirty="0"/>
              <a:t>the New tab to see options for creating a blank workbook or </a:t>
            </a:r>
            <a:r>
              <a:rPr lang="en-US" sz="2800" dirty="0" smtClean="0"/>
              <a:t>a workbook </a:t>
            </a:r>
            <a:r>
              <a:rPr lang="en-US" sz="2800" dirty="0"/>
              <a:t>based on a template. </a:t>
            </a:r>
            <a:endParaRPr lang="en-US" sz="2800" dirty="0" smtClean="0"/>
          </a:p>
          <a:p>
            <a:pPr lvl="1">
              <a:spcBef>
                <a:spcPts val="0"/>
              </a:spcBef>
              <a:spcAft>
                <a:spcPts val="300"/>
              </a:spcAft>
            </a:pPr>
            <a:r>
              <a:rPr lang="en-US" sz="2400" dirty="0" smtClean="0"/>
              <a:t>The </a:t>
            </a:r>
            <a:r>
              <a:rPr lang="en-US" sz="2400" i="1" dirty="0"/>
              <a:t>Blank workbook </a:t>
            </a:r>
            <a:r>
              <a:rPr lang="en-US" sz="2400" dirty="0"/>
              <a:t>option is active and </a:t>
            </a:r>
            <a:r>
              <a:rPr lang="en-US" sz="2400" dirty="0" smtClean="0"/>
              <a:t>a preview </a:t>
            </a:r>
            <a:r>
              <a:rPr lang="en-US" sz="2400" dirty="0"/>
              <a:t>of the blank workbook displays at the right side of the screen.</a:t>
            </a:r>
          </a:p>
          <a:p>
            <a:pPr>
              <a:spcBef>
                <a:spcPts val="0"/>
              </a:spcBef>
              <a:spcAft>
                <a:spcPts val="300"/>
              </a:spcAft>
            </a:pPr>
            <a:r>
              <a:rPr lang="en-US" sz="2800" dirty="0" smtClean="0"/>
              <a:t>Click </a:t>
            </a:r>
            <a:r>
              <a:rPr lang="en-US" sz="2800" dirty="0"/>
              <a:t>the Create button in the right-hand pane to display a new </a:t>
            </a:r>
            <a:r>
              <a:rPr lang="en-US" sz="2800" dirty="0" smtClean="0"/>
              <a:t>blank workbook </a:t>
            </a:r>
            <a:r>
              <a:rPr lang="en-US" sz="2800" dirty="0"/>
              <a:t>in the Excel window. </a:t>
            </a:r>
            <a:endParaRPr lang="en-US" sz="2800" dirty="0" smtClean="0"/>
          </a:p>
          <a:p>
            <a:pPr lvl="1">
              <a:spcBef>
                <a:spcPts val="0"/>
              </a:spcBef>
              <a:spcAft>
                <a:spcPts val="300"/>
              </a:spcAft>
            </a:pPr>
            <a:r>
              <a:rPr lang="en-US" sz="2400" i="1" dirty="0" smtClean="0"/>
              <a:t>Book2 </a:t>
            </a:r>
            <a:r>
              <a:rPr lang="en-US" sz="2400" dirty="0"/>
              <a:t>- </a:t>
            </a:r>
            <a:r>
              <a:rPr lang="en-US" sz="2400" i="1" dirty="0"/>
              <a:t>Microsoft Excel </a:t>
            </a:r>
            <a:r>
              <a:rPr lang="en-US" sz="2400" dirty="0"/>
              <a:t>displays in </a:t>
            </a:r>
            <a:r>
              <a:rPr lang="en-US" sz="2400" dirty="0" smtClean="0"/>
              <a:t>the Title </a:t>
            </a:r>
            <a:r>
              <a:rPr lang="en-US" sz="2400" dirty="0"/>
              <a:t>bar</a:t>
            </a:r>
            <a:r>
              <a:rPr lang="en-US" sz="2400" dirty="0" smtClean="0"/>
              <a:t>.</a:t>
            </a:r>
            <a:endParaRPr lang="en-US" sz="1800" dirty="0"/>
          </a:p>
          <a:p>
            <a:endParaRPr lang="en-US" sz="1900" dirty="0"/>
          </a:p>
        </p:txBody>
      </p:sp>
      <p:pic>
        <p:nvPicPr>
          <p:cNvPr id="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A88F97AF-8AD4-4039-87D8-59F2FFECCC04}" type="slidenum">
              <a:rPr lang="en-US" smtClean="0"/>
              <a:pPr/>
              <a:t>7</a:t>
            </a:fld>
            <a:endParaRPr lang="en-US"/>
          </a:p>
        </p:txBody>
      </p:sp>
    </p:spTree>
    <p:extLst>
      <p:ext uri="{BB962C8B-B14F-4D97-AF65-F5344CB8AC3E}">
        <p14:creationId xmlns:p14="http://schemas.microsoft.com/office/powerpoint/2010/main" xmlns="" val="3043646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76200"/>
            <a:ext cx="9144000" cy="6387230"/>
          </a:xfrm>
          <a:prstGeom prst="rect">
            <a:avLst/>
          </a:prstGeom>
          <a:noFill/>
          <a:ln>
            <a:noFill/>
          </a:ln>
        </p:spPr>
      </p:pic>
      <p:sp>
        <p:nvSpPr>
          <p:cNvPr id="6" name="Line Callout 1 (Border and Accent Bar) 5"/>
          <p:cNvSpPr/>
          <p:nvPr/>
        </p:nvSpPr>
        <p:spPr>
          <a:xfrm>
            <a:off x="1178170" y="5105400"/>
            <a:ext cx="1565030" cy="609600"/>
          </a:xfrm>
          <a:prstGeom prst="accentBorderCallout1">
            <a:avLst>
              <a:gd name="adj1" fmla="val 18750"/>
              <a:gd name="adj2" fmla="val -8333"/>
              <a:gd name="adj3" fmla="val 172503"/>
              <a:gd name="adj4" fmla="val -62943"/>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Start </a:t>
            </a:r>
            <a:r>
              <a:rPr lang="en-US" dirty="0" smtClean="0"/>
              <a:t>button</a:t>
            </a:r>
            <a:endParaRPr lang="en-US" sz="1600" dirty="0"/>
          </a:p>
        </p:txBody>
      </p:sp>
      <p:sp>
        <p:nvSpPr>
          <p:cNvPr id="7" name="Line Callout 1 (Border and Accent Bar) 6"/>
          <p:cNvSpPr/>
          <p:nvPr/>
        </p:nvSpPr>
        <p:spPr>
          <a:xfrm>
            <a:off x="1617945" y="3124200"/>
            <a:ext cx="1565030" cy="609600"/>
          </a:xfrm>
          <a:prstGeom prst="accentBorderCallout1">
            <a:avLst>
              <a:gd name="adj1" fmla="val 18750"/>
              <a:gd name="adj2" fmla="val -8333"/>
              <a:gd name="adj3" fmla="val 99352"/>
              <a:gd name="adj4" fmla="val -5493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Microsoft </a:t>
            </a:r>
            <a:r>
              <a:rPr lang="en-US" dirty="0" smtClean="0"/>
              <a:t>Office</a:t>
            </a:r>
            <a:endParaRPr lang="en-US" sz="1600" dirty="0"/>
          </a:p>
        </p:txBody>
      </p:sp>
      <p:sp>
        <p:nvSpPr>
          <p:cNvPr id="8" name="Line Callout 1 (Border and Accent Bar) 7"/>
          <p:cNvSpPr/>
          <p:nvPr/>
        </p:nvSpPr>
        <p:spPr>
          <a:xfrm>
            <a:off x="1960684" y="3886200"/>
            <a:ext cx="1773115" cy="762000"/>
          </a:xfrm>
          <a:prstGeom prst="accentBorderCallout1">
            <a:avLst>
              <a:gd name="adj1" fmla="val 18750"/>
              <a:gd name="adj2" fmla="val -8333"/>
              <a:gd name="adj3" fmla="val 20448"/>
              <a:gd name="adj4" fmla="val -4773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Microsoft Excel </a:t>
            </a:r>
            <a:r>
              <a:rPr lang="en-US" dirty="0" smtClean="0"/>
              <a:t>2010</a:t>
            </a:r>
            <a:endParaRPr lang="en-US" sz="1600" dirty="0"/>
          </a:p>
        </p:txBody>
      </p:sp>
      <p:sp>
        <p:nvSpPr>
          <p:cNvPr id="2" name="Slide Number Placeholder 1"/>
          <p:cNvSpPr>
            <a:spLocks noGrp="1"/>
          </p:cNvSpPr>
          <p:nvPr>
            <p:ph type="sldNum" sz="quarter" idx="12"/>
          </p:nvPr>
        </p:nvSpPr>
        <p:spPr/>
        <p:txBody>
          <a:bodyPr/>
          <a:lstStyle/>
          <a:p>
            <a:fld id="{A88F97AF-8AD4-4039-87D8-59F2FFECCC04}" type="slidenum">
              <a:rPr lang="en-US" smtClean="0"/>
              <a:pPr/>
              <a:t>8</a:t>
            </a:fld>
            <a:endParaRPr lang="en-US"/>
          </a:p>
        </p:txBody>
      </p:sp>
    </p:spTree>
    <p:extLst>
      <p:ext uri="{BB962C8B-B14F-4D97-AF65-F5344CB8AC3E}">
        <p14:creationId xmlns:p14="http://schemas.microsoft.com/office/powerpoint/2010/main" xmlns="" val="25692555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ffice overview blank.jpg"/>
          <p:cNvPicPr>
            <a:picLocks noChangeAspect="1"/>
          </p:cNvPicPr>
          <p:nvPr/>
        </p:nvPicPr>
        <p:blipFill>
          <a:blip r:embed="rId3" cstate="print"/>
          <a:stretch>
            <a:fillRect/>
          </a:stretch>
        </p:blipFill>
        <p:spPr>
          <a:xfrm>
            <a:off x="0" y="0"/>
            <a:ext cx="9144000" cy="6858000"/>
          </a:xfrm>
          <a:prstGeom prst="rect">
            <a:avLst/>
          </a:prstGeom>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08140" y="6311030"/>
            <a:ext cx="2133600" cy="3651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 name="Picture 4" descr="ftp://ftp.emcp.com/GuidelinesOfc2010/ScreenCaptures-andPDFs/M4%20IntroOffice2010Suite/OS-Sk1-Fig1-1.jpg"/>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0" y="0"/>
            <a:ext cx="9144000" cy="6311030"/>
          </a:xfrm>
          <a:prstGeom prst="rect">
            <a:avLst/>
          </a:prstGeom>
          <a:noFill/>
          <a:ln>
            <a:noFill/>
          </a:ln>
        </p:spPr>
      </p:pic>
      <p:sp>
        <p:nvSpPr>
          <p:cNvPr id="6" name="Line Callout 1 (Border and Accent Bar) 5"/>
          <p:cNvSpPr/>
          <p:nvPr/>
        </p:nvSpPr>
        <p:spPr>
          <a:xfrm>
            <a:off x="992368" y="457200"/>
            <a:ext cx="1565030" cy="506260"/>
          </a:xfrm>
          <a:prstGeom prst="accentBorderCallout1">
            <a:avLst>
              <a:gd name="adj1" fmla="val 18750"/>
              <a:gd name="adj2" fmla="val -8333"/>
              <a:gd name="adj3" fmla="val -26562"/>
              <a:gd name="adj4" fmla="val -49337"/>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File </a:t>
            </a:r>
            <a:r>
              <a:rPr lang="en-US" dirty="0" smtClean="0"/>
              <a:t>tab</a:t>
            </a:r>
            <a:endParaRPr lang="en-US" sz="1600" dirty="0"/>
          </a:p>
        </p:txBody>
      </p:sp>
      <p:sp>
        <p:nvSpPr>
          <p:cNvPr id="7" name="Line Callout 1 (Border and Accent Bar) 6"/>
          <p:cNvSpPr/>
          <p:nvPr/>
        </p:nvSpPr>
        <p:spPr>
          <a:xfrm>
            <a:off x="1172227" y="2438400"/>
            <a:ext cx="1565030" cy="533400"/>
          </a:xfrm>
          <a:prstGeom prst="accentBorderCallout1">
            <a:avLst>
              <a:gd name="adj1" fmla="val 18750"/>
              <a:gd name="adj2" fmla="val -8333"/>
              <a:gd name="adj3" fmla="val -50002"/>
              <a:gd name="adj4" fmla="val -5494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New </a:t>
            </a:r>
            <a:r>
              <a:rPr lang="en-US" dirty="0" smtClean="0"/>
              <a:t>tab</a:t>
            </a:r>
            <a:endParaRPr lang="en-US" sz="1600" dirty="0"/>
          </a:p>
        </p:txBody>
      </p:sp>
      <p:sp>
        <p:nvSpPr>
          <p:cNvPr id="8" name="Line Callout 2 (Accent Bar) 7"/>
          <p:cNvSpPr/>
          <p:nvPr/>
        </p:nvSpPr>
        <p:spPr>
          <a:xfrm>
            <a:off x="4572000" y="4267200"/>
            <a:ext cx="1629663" cy="658660"/>
          </a:xfrm>
          <a:prstGeom prst="accentCallout2">
            <a:avLst>
              <a:gd name="adj1" fmla="val 3194"/>
              <a:gd name="adj2" fmla="val 109849"/>
              <a:gd name="adj3" fmla="val 24820"/>
              <a:gd name="adj4" fmla="val 110124"/>
              <a:gd name="adj5" fmla="val -25885"/>
              <a:gd name="adj6" fmla="val 157206"/>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Create </a:t>
            </a:r>
            <a:r>
              <a:rPr lang="en-US" dirty="0" smtClean="0"/>
              <a:t>button</a:t>
            </a:r>
            <a:endParaRPr lang="en-US" dirty="0">
              <a:solidFill>
                <a:prstClr val="white"/>
              </a:solidFill>
            </a:endParaRPr>
          </a:p>
        </p:txBody>
      </p:sp>
      <p:sp>
        <p:nvSpPr>
          <p:cNvPr id="2" name="Slide Number Placeholder 1"/>
          <p:cNvSpPr>
            <a:spLocks noGrp="1"/>
          </p:cNvSpPr>
          <p:nvPr>
            <p:ph type="sldNum" sz="quarter" idx="12"/>
          </p:nvPr>
        </p:nvSpPr>
        <p:spPr/>
        <p:txBody>
          <a:bodyPr/>
          <a:lstStyle/>
          <a:p>
            <a:fld id="{A88F97AF-8AD4-4039-87D8-59F2FFECCC04}" type="slidenum">
              <a:rPr lang="en-US" smtClean="0"/>
              <a:pPr/>
              <a:t>9</a:t>
            </a:fld>
            <a:endParaRPr lang="en-US"/>
          </a:p>
        </p:txBody>
      </p:sp>
    </p:spTree>
    <p:extLst>
      <p:ext uri="{BB962C8B-B14F-4D97-AF65-F5344CB8AC3E}">
        <p14:creationId xmlns:p14="http://schemas.microsoft.com/office/powerpoint/2010/main" xmlns="" val="370992339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10195</TotalTime>
  <Words>5372</Words>
  <Application>Microsoft Office PowerPoint</Application>
  <PresentationFormat>On-screen Show (4:3)</PresentationFormat>
  <Paragraphs>386</Paragraphs>
  <Slides>53</Slides>
  <Notes>53</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Microsoft® Office 2010 Suite Overview</vt:lpstr>
      <vt:lpstr>Slide 2</vt:lpstr>
      <vt:lpstr>Skills You Learn</vt:lpstr>
      <vt:lpstr>Microsoft 2010 Office Overview</vt:lpstr>
      <vt:lpstr>Microsoft 2010 Office Overview</vt:lpstr>
      <vt:lpstr>Skill 1: Create a File and Display Backstage View</vt:lpstr>
      <vt:lpstr>Skill 1: Create a File and Display Backstage View, continued</vt:lpstr>
      <vt:lpstr>Slide 8</vt:lpstr>
      <vt:lpstr>Slide 9</vt:lpstr>
      <vt:lpstr>Skill 1: Create a File and Display Backstage View, continued</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Bernie</dc:creator>
  <cp:lastModifiedBy>williamsll</cp:lastModifiedBy>
  <cp:revision>133</cp:revision>
  <dcterms:created xsi:type="dcterms:W3CDTF">2010-11-18T06:08:22Z</dcterms:created>
  <dcterms:modified xsi:type="dcterms:W3CDTF">2011-12-01T13:33:24Z</dcterms:modified>
</cp:coreProperties>
</file>