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60" r:id="rId2"/>
    <p:sldId id="257" r:id="rId3"/>
    <p:sldId id="264" r:id="rId4"/>
    <p:sldId id="258" r:id="rId5"/>
    <p:sldId id="261" r:id="rId6"/>
    <p:sldId id="262" r:id="rId7"/>
    <p:sldId id="263" r:id="rId8"/>
    <p:sldId id="259" r:id="rId9"/>
    <p:sldId id="265" r:id="rId10"/>
    <p:sldId id="266" r:id="rId11"/>
    <p:sldId id="267" r:id="rId12"/>
    <p:sldId id="268" r:id="rId13"/>
    <p:sldId id="269" r:id="rId14"/>
    <p:sldId id="271" r:id="rId15"/>
    <p:sldId id="272" r:id="rId16"/>
    <p:sldId id="270"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EC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01" autoAdjust="0"/>
  </p:normalViewPr>
  <p:slideViewPr>
    <p:cSldViewPr snapToGrid="0" snapToObjects="1">
      <p:cViewPr>
        <p:scale>
          <a:sx n="77" d="100"/>
          <a:sy n="77" d="100"/>
        </p:scale>
        <p:origin x="-312"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0E8150-8B45-46A8-8146-B57381549434}" type="datetimeFigureOut">
              <a:rPr lang="en-US" smtClean="0"/>
              <a:pPr/>
              <a:t>12/1/2011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B17F8-55BD-49A0-BED1-1F9E9425808E}" type="slidenum">
              <a:rPr lang="en-US" smtClean="0"/>
              <a:pPr/>
              <a:t>‹#›</a:t>
            </a:fld>
            <a:endParaRPr lang="en-US"/>
          </a:p>
        </p:txBody>
      </p:sp>
    </p:spTree>
    <p:extLst>
      <p:ext uri="{BB962C8B-B14F-4D97-AF65-F5344CB8AC3E}">
        <p14:creationId xmlns:p14="http://schemas.microsoft.com/office/powerpoint/2010/main" xmlns="" val="899440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Module 3, you will learn about Internet basics.</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1</a:t>
            </a:fld>
            <a:endParaRPr lang="en-US"/>
          </a:p>
        </p:txBody>
      </p:sp>
    </p:spTree>
    <p:extLst>
      <p:ext uri="{BB962C8B-B14F-4D97-AF65-F5344CB8AC3E}">
        <p14:creationId xmlns:p14="http://schemas.microsoft.com/office/powerpoint/2010/main" xmlns="" val="1346612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skill, you become familiar with Internet Explorer’s user interface. You also display and locate information on a web page, use the Command bar to access commands and settings, browse Internet Explorer Help, and display the Menu bar. </a:t>
            </a:r>
            <a:r>
              <a:rPr lang="en-US" sz="1200" b="1" i="0" u="none" strike="noStrike" kern="1200" baseline="0" dirty="0" smtClean="0">
                <a:solidFill>
                  <a:schemeClr val="tx1"/>
                </a:solidFill>
                <a:latin typeface="+mn-lt"/>
                <a:ea typeface="+mn-ea"/>
                <a:cs typeface="+mn-cs"/>
              </a:rPr>
              <a:t>Tip:</a:t>
            </a:r>
            <a:r>
              <a:rPr lang="en-US" sz="1200" b="0" i="0" u="none" strike="noStrike" kern="1200" baseline="0" dirty="0" smtClean="0">
                <a:solidFill>
                  <a:schemeClr val="tx1"/>
                </a:solidFill>
                <a:latin typeface="+mn-lt"/>
                <a:ea typeface="+mn-ea"/>
                <a:cs typeface="+mn-cs"/>
              </a:rPr>
              <a:t>  Depending on your system configuration, the steps to start Internet Explorer may vary.</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10</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Pressing the F5 key will also refresh website content. If you start to load a website and change your mind, or if the website is taking a long time to load, you can stop the loading process by clicking the Stop button. The Stop button is located next to the Refresh button.</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11</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Status bar is located along the bottom of the Firefox window.</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12</a:t>
            </a:fld>
            <a:endParaRPr lang="en-US"/>
          </a:p>
        </p:txBody>
      </p:sp>
    </p:spTree>
    <p:extLst>
      <p:ext uri="{BB962C8B-B14F-4D97-AF65-F5344CB8AC3E}">
        <p14:creationId xmlns:p14="http://schemas.microsoft.com/office/powerpoint/2010/main" xmlns="" val="469339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skill, you become familiar with Firefox’s user interface. You also display and locate information on a web page, use the Menu bar to access commands and settings, and browse Firefox Help. </a:t>
            </a:r>
            <a:r>
              <a:rPr lang="en-US" sz="1200" b="1" i="0" u="none" strike="noStrike" kern="1200" baseline="0" dirty="0" smtClean="0">
                <a:solidFill>
                  <a:schemeClr val="tx1"/>
                </a:solidFill>
                <a:latin typeface="+mn-lt"/>
                <a:ea typeface="+mn-ea"/>
                <a:cs typeface="+mn-cs"/>
              </a:rPr>
              <a:t>Tip:</a:t>
            </a:r>
            <a:r>
              <a:rPr lang="en-US" sz="1200" b="1"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Use the down arrow key, the wheel on your mouse, or the vertical scroll bar to scroll down the Firefox Help window. </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13</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click the Back and Forward buttons on the browser’s interface to navigate through web pages you have already visited. Click the Home button to display the Home page, which is the page displayed when you start the web browser. </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14</a:t>
            </a:fld>
            <a:endParaRPr lang="en-US"/>
          </a:p>
        </p:txBody>
      </p:sp>
    </p:spTree>
    <p:extLst>
      <p:ext uri="{BB962C8B-B14F-4D97-AF65-F5344CB8AC3E}">
        <p14:creationId xmlns:p14="http://schemas.microsoft.com/office/powerpoint/2010/main" xmlns="" val="469339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enter the upper-level URL for a site (www.emcp.com), the page that appears is that website’s home page. </a:t>
            </a:r>
            <a:r>
              <a:rPr lang="en-US" sz="1200" b="1" i="0" u="none" strike="noStrike" kern="1200" baseline="0" dirty="0" smtClean="0">
                <a:solidFill>
                  <a:schemeClr val="tx1"/>
                </a:solidFill>
                <a:latin typeface="+mn-lt"/>
                <a:ea typeface="+mn-ea"/>
                <a:cs typeface="+mn-cs"/>
              </a:rPr>
              <a:t>Tip: </a:t>
            </a:r>
            <a:r>
              <a:rPr lang="en-US" sz="1200" b="0" i="0" u="none" strike="noStrike" kern="1200" baseline="0" dirty="0" smtClean="0">
                <a:solidFill>
                  <a:schemeClr val="tx1"/>
                </a:solidFill>
                <a:latin typeface="+mn-lt"/>
                <a:ea typeface="+mn-ea"/>
                <a:cs typeface="+mn-cs"/>
              </a:rPr>
              <a:t>You can click the Back button and the Forward button to navigate back and forth through locations you have already visited.</a:t>
            </a:r>
          </a:p>
        </p:txBody>
      </p:sp>
      <p:sp>
        <p:nvSpPr>
          <p:cNvPr id="4" name="Slide Number Placeholder 3"/>
          <p:cNvSpPr>
            <a:spLocks noGrp="1"/>
          </p:cNvSpPr>
          <p:nvPr>
            <p:ph type="sldNum" sz="quarter" idx="10"/>
          </p:nvPr>
        </p:nvSpPr>
        <p:spPr/>
        <p:txBody>
          <a:bodyPr/>
          <a:lstStyle/>
          <a:p>
            <a:fld id="{383B17F8-55BD-49A0-BED1-1F9E9425808E}" type="slidenum">
              <a:rPr lang="en-US" smtClean="0"/>
              <a:pPr/>
              <a:t>15</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Safari provides a slightly different browsing experience from the more PC-centric browsers like Internet Explorer.  There is no menu bar, only a row of icons at the top of the browser. The first two are forward and backward buttons; the third button sends you to a page of thumbnail representations of recently visited sites; the fourth displays a Bookmark menu where you can access your browsing history or sites you have bookmarked; and the last displays a short menu for adding a bookmark. This less-cluttered interface is preferred by some and is in line with Apple’s tendency to produce well-designed, graphical interfaces.</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16</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switch between websites by clicking the tab you want to view. </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17</a:t>
            </a:fld>
            <a:endParaRPr lang="en-US"/>
          </a:p>
        </p:txBody>
      </p:sp>
    </p:spTree>
    <p:extLst>
      <p:ext uri="{BB962C8B-B14F-4D97-AF65-F5344CB8AC3E}">
        <p14:creationId xmlns:p14="http://schemas.microsoft.com/office/powerpoint/2010/main" xmlns="" val="469339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open a new tab from a link on a web page, right-click the link and click </a:t>
            </a:r>
            <a:r>
              <a:rPr lang="en-US" sz="1200" b="0" i="1" u="none" strike="noStrike" kern="1200" baseline="0" dirty="0" smtClean="0">
                <a:solidFill>
                  <a:schemeClr val="tx1"/>
                </a:solidFill>
                <a:latin typeface="+mn-lt"/>
                <a:ea typeface="+mn-ea"/>
                <a:cs typeface="+mn-cs"/>
              </a:rPr>
              <a:t>Open in New Tab </a:t>
            </a:r>
            <a:r>
              <a:rPr lang="en-US" sz="1200" b="0" i="0" u="none" strike="noStrike" kern="1200" baseline="0" dirty="0" smtClean="0">
                <a:solidFill>
                  <a:schemeClr val="tx1"/>
                </a:solidFill>
                <a:latin typeface="+mn-lt"/>
                <a:ea typeface="+mn-ea"/>
                <a:cs typeface="+mn-cs"/>
              </a:rPr>
              <a:t>(IE) or </a:t>
            </a:r>
            <a:r>
              <a:rPr lang="en-US" sz="1200" b="0" i="1" u="none" strike="noStrike" kern="1200" baseline="0" dirty="0" smtClean="0">
                <a:solidFill>
                  <a:schemeClr val="tx1"/>
                </a:solidFill>
                <a:latin typeface="+mn-lt"/>
                <a:ea typeface="+mn-ea"/>
                <a:cs typeface="+mn-cs"/>
              </a:rPr>
              <a:t>Open Link in New Tab </a:t>
            </a:r>
            <a:r>
              <a:rPr lang="en-US" sz="1200" b="0" i="0" u="none" strike="noStrike" kern="1200" baseline="0" dirty="0" smtClean="0">
                <a:solidFill>
                  <a:schemeClr val="tx1"/>
                </a:solidFill>
                <a:latin typeface="+mn-lt"/>
                <a:ea typeface="+mn-ea"/>
                <a:cs typeface="+mn-cs"/>
              </a:rPr>
              <a:t>(Firefox). </a:t>
            </a:r>
            <a:r>
              <a:rPr lang="en-US" sz="1200" b="1" i="0" u="none" strike="noStrike" kern="1200" baseline="0" dirty="0" smtClean="0">
                <a:solidFill>
                  <a:schemeClr val="tx1"/>
                </a:solidFill>
                <a:latin typeface="+mn-lt"/>
                <a:ea typeface="+mn-ea"/>
                <a:cs typeface="+mn-cs"/>
              </a:rPr>
              <a:t>Tip:</a:t>
            </a:r>
            <a:r>
              <a:rPr lang="en-US" sz="1200" b="0" i="0" u="none" strike="noStrike" kern="1200" baseline="0" dirty="0" smtClean="0">
                <a:solidFill>
                  <a:schemeClr val="tx1"/>
                </a:solidFill>
                <a:latin typeface="+mn-lt"/>
                <a:ea typeface="+mn-ea"/>
                <a:cs typeface="+mn-cs"/>
              </a:rPr>
              <a:t> When you close Firefox, a prompt asks if you want to save your tabs for the next time you start Firefox. Click Save and Quit to save them or click Quit to close without saving them.</a:t>
            </a:r>
          </a:p>
        </p:txBody>
      </p:sp>
      <p:sp>
        <p:nvSpPr>
          <p:cNvPr id="4" name="Slide Number Placeholder 3"/>
          <p:cNvSpPr>
            <a:spLocks noGrp="1"/>
          </p:cNvSpPr>
          <p:nvPr>
            <p:ph type="sldNum" sz="quarter" idx="10"/>
          </p:nvPr>
        </p:nvSpPr>
        <p:spPr/>
        <p:txBody>
          <a:bodyPr/>
          <a:lstStyle/>
          <a:p>
            <a:fld id="{383B17F8-55BD-49A0-BED1-1F9E9425808E}" type="slidenum">
              <a:rPr lang="en-US" smtClean="0"/>
              <a:pPr/>
              <a:t>18</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Private browsing is also available in Firefox by clicking Tools on the Menu bar and then clicking </a:t>
            </a:r>
            <a:r>
              <a:rPr lang="en-US" sz="1200" b="0" i="1" u="none" strike="noStrike" kern="1200" baseline="0" dirty="0" smtClean="0">
                <a:solidFill>
                  <a:schemeClr val="tx1"/>
                </a:solidFill>
                <a:latin typeface="+mn-lt"/>
                <a:ea typeface="+mn-ea"/>
                <a:cs typeface="+mn-cs"/>
              </a:rPr>
              <a:t>Start Private Browsing</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19</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module discusses Internet basics.</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2</a:t>
            </a:fld>
            <a:endParaRPr lang="en-US"/>
          </a:p>
        </p:txBody>
      </p:sp>
    </p:spTree>
    <p:extLst>
      <p:ext uri="{BB962C8B-B14F-4D97-AF65-F5344CB8AC3E}">
        <p14:creationId xmlns:p14="http://schemas.microsoft.com/office/powerpoint/2010/main" xmlns="" val="577644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might want your home page to be your company’s website or one of your favorite news and information sites. </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20</a:t>
            </a:fld>
            <a:endParaRPr lang="en-US"/>
          </a:p>
        </p:txBody>
      </p:sp>
    </p:spTree>
    <p:extLst>
      <p:ext uri="{BB962C8B-B14F-4D97-AF65-F5344CB8AC3E}">
        <p14:creationId xmlns:p14="http://schemas.microsoft.com/office/powerpoint/2010/main" xmlns="" val="469339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are using this skill to change the home page on your personal or home computer, rather than entering www.emcp.com, navigate to the web page that you plan to use as your home page. </a:t>
            </a:r>
            <a:r>
              <a:rPr lang="en-US" sz="1200" b="1" i="0" u="none" strike="noStrike" kern="1200" baseline="0" dirty="0" smtClean="0">
                <a:solidFill>
                  <a:schemeClr val="tx1"/>
                </a:solidFill>
                <a:latin typeface="+mn-lt"/>
                <a:ea typeface="+mn-ea"/>
                <a:cs typeface="+mn-cs"/>
              </a:rPr>
              <a:t>Tip: </a:t>
            </a:r>
            <a:r>
              <a:rPr lang="en-US" sz="1200" b="0" i="0" u="none" strike="noStrike" kern="1200" baseline="0" dirty="0" smtClean="0">
                <a:solidFill>
                  <a:schemeClr val="tx1"/>
                </a:solidFill>
                <a:latin typeface="+mn-lt"/>
                <a:ea typeface="+mn-ea"/>
                <a:cs typeface="+mn-cs"/>
              </a:rPr>
              <a:t>To set up a home page in Firefox, display the website you want as your home page, press the web page icon that displays at the left of the web address in the Location bar, and then drag it to the Home button. Click Yes in the Set Home Page window. </a:t>
            </a:r>
          </a:p>
        </p:txBody>
      </p:sp>
      <p:sp>
        <p:nvSpPr>
          <p:cNvPr id="4" name="Slide Number Placeholder 3"/>
          <p:cNvSpPr>
            <a:spLocks noGrp="1"/>
          </p:cNvSpPr>
          <p:nvPr>
            <p:ph type="sldNum" sz="quarter" idx="10"/>
          </p:nvPr>
        </p:nvSpPr>
        <p:spPr/>
        <p:txBody>
          <a:bodyPr/>
          <a:lstStyle/>
          <a:p>
            <a:fld id="{383B17F8-55BD-49A0-BED1-1F9E9425808E}" type="slidenum">
              <a:rPr lang="en-US" smtClean="0"/>
              <a:pPr/>
              <a:t>21</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solidFill>
                  <a:srgbClr val="005FD4"/>
                </a:solidFill>
                <a:latin typeface="MyriadPro-Regular"/>
              </a:rPr>
              <a:t>To create a set of tabs in Internet Explorer, navigate to the selected web page, click the arrow next to the Home button, and then click </a:t>
            </a:r>
            <a:r>
              <a:rPr lang="en-US" sz="1200" b="0" i="1" u="none" strike="noStrike" baseline="0" dirty="0" smtClean="0">
                <a:solidFill>
                  <a:srgbClr val="005FD4"/>
                </a:solidFill>
                <a:latin typeface="MyriadPro-It"/>
              </a:rPr>
              <a:t>Add or Change Home Page</a:t>
            </a:r>
            <a:r>
              <a:rPr lang="en-US" sz="1200" b="0" i="0" u="none" strike="noStrike" baseline="0" dirty="0" smtClean="0">
                <a:solidFill>
                  <a:srgbClr val="005FD4"/>
                </a:solidFill>
                <a:latin typeface="MyriadPro-Regular"/>
              </a:rPr>
              <a:t>. Next, click the </a:t>
            </a:r>
            <a:r>
              <a:rPr lang="en-US" sz="1200" b="0" i="1" u="none" strike="noStrike" baseline="0" dirty="0" smtClean="0">
                <a:solidFill>
                  <a:srgbClr val="005FD4"/>
                </a:solidFill>
                <a:latin typeface="MyriadPro-It"/>
              </a:rPr>
              <a:t>Add this webpage to your home page tabs </a:t>
            </a:r>
            <a:r>
              <a:rPr lang="en-US" sz="1200" b="0" i="0" u="none" strike="noStrike" baseline="0" dirty="0" smtClean="0">
                <a:solidFill>
                  <a:srgbClr val="005FD4"/>
                </a:solidFill>
                <a:latin typeface="MyriadPro-Regular"/>
              </a:rPr>
              <a:t>option. Repeat these steps for each page you want to add to your home page tab set. </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22</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Previously visited sites are displayed in the Address bar and you can also access them through the History tab in the Favorites Center. </a:t>
            </a:r>
            <a:r>
              <a:rPr lang="en-US" sz="1200" b="1" i="0" u="none" strike="noStrike" kern="1200" baseline="0" dirty="0" smtClean="0">
                <a:solidFill>
                  <a:schemeClr val="tx1"/>
                </a:solidFill>
                <a:latin typeface="+mn-lt"/>
                <a:ea typeface="+mn-ea"/>
                <a:cs typeface="+mn-cs"/>
              </a:rPr>
              <a:t>Tip: </a:t>
            </a:r>
            <a:r>
              <a:rPr lang="en-US" sz="1200" b="0" i="0" u="none" strike="noStrike" kern="1200" baseline="0" dirty="0" smtClean="0">
                <a:solidFill>
                  <a:schemeClr val="tx1"/>
                </a:solidFill>
                <a:latin typeface="+mn-lt"/>
                <a:ea typeface="+mn-ea"/>
                <a:cs typeface="+mn-cs"/>
              </a:rPr>
              <a:t>When you type the first few letters of a web address in the Address bar, Internet Explorer displays a list of previously entered web addresses that begin with those letters. Click one and press Enter to go to it. </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23</a:t>
            </a:fld>
            <a:endParaRPr lang="en-US"/>
          </a:p>
        </p:txBody>
      </p:sp>
    </p:spTree>
    <p:extLst>
      <p:ext uri="{BB962C8B-B14F-4D97-AF65-F5344CB8AC3E}">
        <p14:creationId xmlns:p14="http://schemas.microsoft.com/office/powerpoint/2010/main" xmlns="" val="469339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History tab in the Favorites Center allows you to see the sites you have previously visited.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Firefox, you can type keywords in the Location bar and it will make suggestions based not only on your previously visited URLs, but also on similar web page titles and on the tags in your bookmarks and history. Mozilla refers to this feature as the “Awesome Bar.”</a:t>
            </a:r>
          </a:p>
        </p:txBody>
      </p:sp>
      <p:sp>
        <p:nvSpPr>
          <p:cNvPr id="4" name="Slide Number Placeholder 3"/>
          <p:cNvSpPr>
            <a:spLocks noGrp="1"/>
          </p:cNvSpPr>
          <p:nvPr>
            <p:ph type="sldNum" sz="quarter" idx="10"/>
          </p:nvPr>
        </p:nvSpPr>
        <p:spPr/>
        <p:txBody>
          <a:bodyPr/>
          <a:lstStyle/>
          <a:p>
            <a:fld id="{383B17F8-55BD-49A0-BED1-1F9E9425808E}" type="slidenum">
              <a:rPr lang="en-US" smtClean="0"/>
              <a:pPr/>
              <a:t>24</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After 20 days, Internet Explorer automatically deletes history entries. </a:t>
            </a:r>
            <a:r>
              <a:rPr lang="en-US" sz="1200" b="0" i="0" u="none" strike="noStrike" baseline="0" dirty="0" smtClean="0">
                <a:solidFill>
                  <a:srgbClr val="005FD4"/>
                </a:solidFill>
                <a:latin typeface="MyriadPro-Regular"/>
              </a:rPr>
              <a:t>To change the number of days, </a:t>
            </a:r>
            <a:r>
              <a:rPr lang="en-US" sz="1200" b="0" i="0" u="none" strike="noStrike" kern="1200" baseline="0" dirty="0" smtClean="0">
                <a:solidFill>
                  <a:schemeClr val="tx1"/>
                </a:solidFill>
                <a:latin typeface="+mn-lt"/>
                <a:ea typeface="+mn-ea"/>
                <a:cs typeface="+mn-cs"/>
              </a:rPr>
              <a:t>click Tools in the Menu bar and then click </a:t>
            </a:r>
            <a:r>
              <a:rPr lang="en-US" sz="1200" b="0" i="1" u="none" strike="noStrike" kern="1200" baseline="0" dirty="0" smtClean="0">
                <a:solidFill>
                  <a:schemeClr val="tx1"/>
                </a:solidFill>
                <a:latin typeface="+mn-lt"/>
                <a:ea typeface="+mn-ea"/>
                <a:cs typeface="+mn-cs"/>
              </a:rPr>
              <a:t>Internet  0ptions</a:t>
            </a:r>
            <a:r>
              <a:rPr lang="en-US" sz="1200" b="0" i="0" u="none" strike="noStrike" kern="1200" baseline="0" dirty="0" smtClean="0">
                <a:solidFill>
                  <a:schemeClr val="tx1"/>
                </a:solidFill>
                <a:latin typeface="+mn-lt"/>
                <a:ea typeface="+mn-ea"/>
                <a:cs typeface="+mn-cs"/>
              </a:rPr>
              <a:t>. In the Internet Options dialog box, click the General tab and then click the Settings button in the </a:t>
            </a:r>
            <a:r>
              <a:rPr lang="en-US" sz="1200" b="0" i="1" u="none" strike="noStrike" kern="1200" baseline="0" dirty="0" smtClean="0">
                <a:solidFill>
                  <a:schemeClr val="tx1"/>
                </a:solidFill>
                <a:latin typeface="+mn-lt"/>
                <a:ea typeface="+mn-ea"/>
                <a:cs typeface="+mn-cs"/>
              </a:rPr>
              <a:t>Browsing history </a:t>
            </a:r>
            <a:r>
              <a:rPr lang="en-US" sz="1200" b="0" i="0" u="none" strike="noStrike" kern="1200" baseline="0" dirty="0" smtClean="0">
                <a:solidFill>
                  <a:schemeClr val="tx1"/>
                </a:solidFill>
                <a:latin typeface="+mn-lt"/>
                <a:ea typeface="+mn-ea"/>
                <a:cs typeface="+mn-cs"/>
              </a:rPr>
              <a:t>section. In the </a:t>
            </a:r>
            <a:r>
              <a:rPr lang="en-US" sz="1200" b="0" i="1" u="none" strike="noStrike" kern="1200" baseline="0" dirty="0" smtClean="0">
                <a:solidFill>
                  <a:schemeClr val="tx1"/>
                </a:solidFill>
                <a:latin typeface="+mn-lt"/>
                <a:ea typeface="+mn-ea"/>
                <a:cs typeface="+mn-cs"/>
              </a:rPr>
              <a:t>History </a:t>
            </a:r>
            <a:r>
              <a:rPr lang="en-US" sz="1200" b="0" i="0" u="none" strike="noStrike" kern="1200" baseline="0" dirty="0" smtClean="0">
                <a:solidFill>
                  <a:schemeClr val="tx1"/>
                </a:solidFill>
                <a:latin typeface="+mn-lt"/>
                <a:ea typeface="+mn-ea"/>
                <a:cs typeface="+mn-cs"/>
              </a:rPr>
              <a:t>section of the Temporary Internet Files and History Settings dialog box, specify the number of days you prefer. If you do not want a web page history kept, set the number of days to </a:t>
            </a:r>
            <a:r>
              <a:rPr lang="en-US" sz="1200" b="0" i="1" u="none" strike="noStrike" kern="1200" baseline="0" dirty="0" smtClean="0">
                <a:solidFill>
                  <a:schemeClr val="tx1"/>
                </a:solidFill>
                <a:latin typeface="+mn-lt"/>
                <a:ea typeface="+mn-ea"/>
                <a:cs typeface="+mn-cs"/>
              </a:rPr>
              <a:t>0</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25</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Internet Explorer, when you add a website to your Favorites bar, you can then go to that site by simply clicking its name, instead of having to type its web address. If you add a large number of sites to favorites/bookmarks, you can organize them within folders to easily find the site you are looking for. Click the New Folder button to create a new folder within your Favorites folder. You can create new folders, as needed, to organize your favorites.</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26</a:t>
            </a:fld>
            <a:endParaRPr lang="en-US"/>
          </a:p>
        </p:txBody>
      </p:sp>
    </p:spTree>
    <p:extLst>
      <p:ext uri="{BB962C8B-B14F-4D97-AF65-F5344CB8AC3E}">
        <p14:creationId xmlns:p14="http://schemas.microsoft.com/office/powerpoint/2010/main" xmlns="" val="469339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Firefox, click Bookmarks and then click </a:t>
            </a:r>
            <a:r>
              <a:rPr lang="en-US" sz="1200" b="0" i="1" u="none" strike="noStrike" kern="1200" baseline="0" dirty="0" smtClean="0">
                <a:solidFill>
                  <a:schemeClr val="tx1"/>
                </a:solidFill>
                <a:latin typeface="+mn-lt"/>
                <a:ea typeface="+mn-ea"/>
                <a:cs typeface="+mn-cs"/>
              </a:rPr>
              <a:t>Bookmark This Page </a:t>
            </a:r>
            <a:r>
              <a:rPr lang="en-US" sz="1200" b="0" i="0" u="none" strike="noStrike" kern="1200" baseline="0" dirty="0" smtClean="0">
                <a:solidFill>
                  <a:schemeClr val="tx1"/>
                </a:solidFill>
                <a:latin typeface="+mn-lt"/>
                <a:ea typeface="+mn-ea"/>
                <a:cs typeface="+mn-cs"/>
              </a:rPr>
              <a:t>to add a bookmark. To view suggestions for other websites based on the web page you are currently viewing, click the See Suggested Sites link at the bottom of the Favorites bar. You may need to click Turn on Suggested Sites first.</a:t>
            </a:r>
          </a:p>
        </p:txBody>
      </p:sp>
      <p:sp>
        <p:nvSpPr>
          <p:cNvPr id="4" name="Slide Number Placeholder 3"/>
          <p:cNvSpPr>
            <a:spLocks noGrp="1"/>
          </p:cNvSpPr>
          <p:nvPr>
            <p:ph type="sldNum" sz="quarter" idx="10"/>
          </p:nvPr>
        </p:nvSpPr>
        <p:spPr/>
        <p:txBody>
          <a:bodyPr/>
          <a:lstStyle/>
          <a:p>
            <a:fld id="{383B17F8-55BD-49A0-BED1-1F9E9425808E}" type="slidenum">
              <a:rPr lang="en-US" smtClean="0"/>
              <a:pPr/>
              <a:t>27</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Internet Explorer, to delete listed sites that you no longer wish to use, click Favorites to display the Favorites Center, right-click an item, and then click </a:t>
            </a:r>
            <a:r>
              <a:rPr lang="en-US" sz="1200" b="0" i="1" u="none" strike="noStrike" kern="1200" baseline="0" dirty="0" smtClean="0">
                <a:solidFill>
                  <a:schemeClr val="tx1"/>
                </a:solidFill>
                <a:latin typeface="+mn-lt"/>
                <a:ea typeface="+mn-ea"/>
                <a:cs typeface="+mn-cs"/>
              </a:rPr>
              <a:t>Delete </a:t>
            </a:r>
            <a:r>
              <a:rPr lang="en-US" sz="1200" b="0" i="0" u="none" strike="noStrike" kern="1200" baseline="0" dirty="0" smtClean="0">
                <a:solidFill>
                  <a:schemeClr val="tx1"/>
                </a:solidFill>
                <a:latin typeface="+mn-lt"/>
                <a:ea typeface="+mn-ea"/>
                <a:cs typeface="+mn-cs"/>
              </a:rPr>
              <a:t>from the shortcut menu.  </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28</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Commonly downloaded files include programs, software updates, images, and music files. When you download a file, you take a risk that the file will contain a virus or a program that can damage your computer or your stored information. Be sure to install and use an antivirus program and only download files from sites you trust.</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29</a:t>
            </a:fld>
            <a:endParaRPr lang="en-US"/>
          </a:p>
        </p:txBody>
      </p:sp>
    </p:spTree>
    <p:extLst>
      <p:ext uri="{BB962C8B-B14F-4D97-AF65-F5344CB8AC3E}">
        <p14:creationId xmlns:p14="http://schemas.microsoft.com/office/powerpoint/2010/main" xmlns="" val="46933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module</a:t>
            </a:r>
            <a:r>
              <a:rPr lang="en-US" baseline="0" dirty="0" smtClean="0"/>
              <a:t> is about Internet basics. You will learn to </a:t>
            </a:r>
            <a:r>
              <a:rPr lang="en-US" sz="1200" b="0" i="0" u="none" strike="noStrike" kern="1200" baseline="0" dirty="0" smtClean="0">
                <a:solidFill>
                  <a:schemeClr val="tx1"/>
                </a:solidFill>
                <a:latin typeface="+mn-lt"/>
                <a:ea typeface="+mn-ea"/>
                <a:cs typeface="+mn-cs"/>
              </a:rPr>
              <a:t>use two of the most popular web browsers, Microsoft Internet Explorer and Mozilla Firefox, to quickly navigate among web pages and become familiar with tabbed browsing. You can designate a home page that displays every time you start your browser and you save or bookmark sites that you would like to return to at a later date. You learn to download files and print a web page. You also learn tips for specifying search criteria in order to find the information you are looking for on the Internet. </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3</a:t>
            </a:fld>
            <a:endParaRPr lang="en-US"/>
          </a:p>
        </p:txBody>
      </p:sp>
    </p:spTree>
    <p:extLst>
      <p:ext uri="{BB962C8B-B14F-4D97-AF65-F5344CB8AC3E}">
        <p14:creationId xmlns:p14="http://schemas.microsoft.com/office/powerpoint/2010/main" xmlns="" val="2349069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save a picture as a file, right click on the image you wish to save. The Pictures library is usually the default location for saving images. Copyright laws protect much of the information on the Internet. Before using files you have downloaded from the Internet, check the source site for restrictions. </a:t>
            </a:r>
          </a:p>
        </p:txBody>
      </p:sp>
      <p:sp>
        <p:nvSpPr>
          <p:cNvPr id="4" name="Slide Number Placeholder 3"/>
          <p:cNvSpPr>
            <a:spLocks noGrp="1"/>
          </p:cNvSpPr>
          <p:nvPr>
            <p:ph type="sldNum" sz="quarter" idx="10"/>
          </p:nvPr>
        </p:nvSpPr>
        <p:spPr/>
        <p:txBody>
          <a:bodyPr/>
          <a:lstStyle/>
          <a:p>
            <a:fld id="{383B17F8-55BD-49A0-BED1-1F9E9425808E}" type="slidenum">
              <a:rPr lang="en-US" smtClean="0"/>
              <a:pPr/>
              <a:t>30</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 matter the originating program, if a file is saved in PDF format, Reader allows you to view it. If you enable comments in the PDF using Adobe Acrobat, people with Adobe Reader can provide input on a PDF file, making it a great tool for group reviews of files. To get and install Adobe Reader, go to http://get.adobe.com/reader/ and click the Download Now button. If you have certain security settings in place, you may first have to agree to install an</a:t>
            </a:r>
          </a:p>
          <a:p>
            <a:r>
              <a:rPr lang="en-US" sz="1200" b="0" i="0" u="none" strike="noStrike" kern="1200" baseline="0" dirty="0" smtClean="0">
                <a:solidFill>
                  <a:schemeClr val="tx1"/>
                </a:solidFill>
                <a:latin typeface="+mn-lt"/>
                <a:ea typeface="+mn-ea"/>
                <a:cs typeface="+mn-cs"/>
              </a:rPr>
              <a:t>ActiveX Control on your computer or give Windows permission to download the software.</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31</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Previewing the document before printing will show you exactly what the printed document will look like and how many pages are required for the printout.</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32</a:t>
            </a:fld>
            <a:endParaRPr lang="en-US"/>
          </a:p>
        </p:txBody>
      </p:sp>
    </p:spTree>
    <p:extLst>
      <p:ext uri="{BB962C8B-B14F-4D97-AF65-F5344CB8AC3E}">
        <p14:creationId xmlns:p14="http://schemas.microsoft.com/office/powerpoint/2010/main" xmlns="" val="469339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also press the Alt key to display the menu bar, click the File tab, and then click </a:t>
            </a:r>
            <a:r>
              <a:rPr lang="en-US" sz="1200" b="0" i="1" u="none" strike="noStrike" kern="1200" baseline="0" dirty="0" smtClean="0">
                <a:solidFill>
                  <a:schemeClr val="tx1"/>
                </a:solidFill>
                <a:latin typeface="+mn-lt"/>
                <a:ea typeface="+mn-ea"/>
                <a:cs typeface="+mn-cs"/>
              </a:rPr>
              <a:t>Print Preview</a:t>
            </a:r>
            <a:r>
              <a:rPr lang="en-US" sz="1200" b="0" i="0" u="none" strike="noStrike" kern="1200" baseline="0" dirty="0" smtClean="0">
                <a:solidFill>
                  <a:schemeClr val="tx1"/>
                </a:solidFill>
                <a:latin typeface="+mn-lt"/>
                <a:ea typeface="+mn-ea"/>
                <a:cs typeface="+mn-cs"/>
              </a:rPr>
              <a:t>. In Firefox, click File and then click Print Preview to display the Print Preview window. </a:t>
            </a:r>
          </a:p>
        </p:txBody>
      </p:sp>
      <p:sp>
        <p:nvSpPr>
          <p:cNvPr id="4" name="Slide Number Placeholder 3"/>
          <p:cNvSpPr>
            <a:spLocks noGrp="1"/>
          </p:cNvSpPr>
          <p:nvPr>
            <p:ph type="sldNum" sz="quarter" idx="10"/>
          </p:nvPr>
        </p:nvSpPr>
        <p:spPr/>
        <p:txBody>
          <a:bodyPr/>
          <a:lstStyle/>
          <a:p>
            <a:fld id="{383B17F8-55BD-49A0-BED1-1F9E9425808E}" type="slidenum">
              <a:rPr lang="en-US" smtClean="0"/>
              <a:pPr/>
              <a:t>33</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add the current date or time, page numbers, the window title, or the web page address in a header or footer.</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34</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search for information in a search engine, type your search criteria in the Search box and then press the Enter key or click the Search button. Most search engines include tools to help you specify search criteria in order to narrow your search.</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35</a:t>
            </a:fld>
            <a:endParaRPr lang="en-US"/>
          </a:p>
        </p:txBody>
      </p:sp>
    </p:spTree>
    <p:extLst>
      <p:ext uri="{BB962C8B-B14F-4D97-AF65-F5344CB8AC3E}">
        <p14:creationId xmlns:p14="http://schemas.microsoft.com/office/powerpoint/2010/main" xmlns="" val="469339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Internet Explorer displays suggestions as you type words into the Search box.  Click a suggestion to start the search without having to type the rest of the word or phrase. In both Internet Explorer 8.0 and Firefox, search engines are accessible from the Search box at the right of the Address bar or Location bar. You can change the default search engine listed in this box by clicking the arrow at the right of the Search box and then choosing your preferred search engine. </a:t>
            </a:r>
          </a:p>
        </p:txBody>
      </p:sp>
      <p:sp>
        <p:nvSpPr>
          <p:cNvPr id="4" name="Slide Number Placeholder 3"/>
          <p:cNvSpPr>
            <a:spLocks noGrp="1"/>
          </p:cNvSpPr>
          <p:nvPr>
            <p:ph type="sldNum" sz="quarter" idx="10"/>
          </p:nvPr>
        </p:nvSpPr>
        <p:spPr/>
        <p:txBody>
          <a:bodyPr/>
          <a:lstStyle/>
          <a:p>
            <a:fld id="{383B17F8-55BD-49A0-BED1-1F9E9425808E}" type="slidenum">
              <a:rPr lang="en-US" smtClean="0"/>
              <a:pPr/>
              <a:t>36</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Advanced Search empowers you with many options, including specifying that your search take place within a particular site or domain, such as at the site youtube.com or at sites ending with the domain destination .</a:t>
            </a:r>
            <a:r>
              <a:rPr lang="en-US" sz="1200" b="0" i="0" u="none" strike="noStrike" kern="1200" baseline="0" dirty="0" err="1" smtClean="0">
                <a:solidFill>
                  <a:schemeClr val="tx1"/>
                </a:solidFill>
                <a:latin typeface="+mn-lt"/>
                <a:ea typeface="+mn-ea"/>
                <a:cs typeface="+mn-cs"/>
              </a:rPr>
              <a:t>gov.</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37</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the Internet to communicate</a:t>
            </a:r>
            <a:r>
              <a:rPr lang="en-US" baseline="0" dirty="0" smtClean="0"/>
              <a:t> with others all over the world.</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4</a:t>
            </a:fld>
            <a:endParaRPr lang="en-US"/>
          </a:p>
        </p:txBody>
      </p:sp>
    </p:spTree>
    <p:extLst>
      <p:ext uri="{BB962C8B-B14F-4D97-AF65-F5344CB8AC3E}">
        <p14:creationId xmlns:p14="http://schemas.microsoft.com/office/powerpoint/2010/main" xmlns="" val="196788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use a school computer or connect to the school’s network, you will use the school’s ISP and should ask your instructor how to connect to the Internet. You can find hotspots at many colleges and some retail locations that offer wireless Internet connection, often without a fee.</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5</a:t>
            </a:fld>
            <a:endParaRPr lang="en-US"/>
          </a:p>
        </p:txBody>
      </p:sp>
    </p:spTree>
    <p:extLst>
      <p:ext uri="{BB962C8B-B14F-4D97-AF65-F5344CB8AC3E}">
        <p14:creationId xmlns:p14="http://schemas.microsoft.com/office/powerpoint/2010/main" xmlns="" val="236904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way you connect to the Internet varies according to the kind of Internet connection you have.</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6</a:t>
            </a:fld>
            <a:endParaRPr lang="en-US"/>
          </a:p>
        </p:txBody>
      </p:sp>
    </p:spTree>
    <p:extLst>
      <p:ext uri="{BB962C8B-B14F-4D97-AF65-F5344CB8AC3E}">
        <p14:creationId xmlns:p14="http://schemas.microsoft.com/office/powerpoint/2010/main" xmlns="" val="3301408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web browser is a software program that allows you to locate and view web pages. Most browsers have similar interfaces and features, so browser choice is usually a matter of individual preference. Browser usage statistics vary depending on the information source, but a recent estimate states that Internet Explorer has approximately 45% of the market and Firefox, approximately 30%.</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7</a:t>
            </a:fld>
            <a:endParaRPr lang="en-US"/>
          </a:p>
        </p:txBody>
      </p:sp>
    </p:spTree>
    <p:extLst>
      <p:ext uri="{BB962C8B-B14F-4D97-AF65-F5344CB8AC3E}">
        <p14:creationId xmlns:p14="http://schemas.microsoft.com/office/powerpoint/2010/main" xmlns="" val="46933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are screen captures of the National Park Service’s website, accessed using Mozilla Firefox and Internet Explorer. Notice the similar features, including the Address/Location bars (where you type the address of a website), the Search boxes, and the Command/Menu bar options.</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8</a:t>
            </a:fld>
            <a:endParaRPr lang="en-US"/>
          </a:p>
        </p:txBody>
      </p:sp>
    </p:spTree>
    <p:extLst>
      <p:ext uri="{BB962C8B-B14F-4D97-AF65-F5344CB8AC3E}">
        <p14:creationId xmlns:p14="http://schemas.microsoft.com/office/powerpoint/2010/main" xmlns="" val="261572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Status bar is located along the bottom of the Internet Explorer window.</a:t>
            </a:r>
            <a:endParaRPr lang="en-US" dirty="0"/>
          </a:p>
        </p:txBody>
      </p:sp>
      <p:sp>
        <p:nvSpPr>
          <p:cNvPr id="4" name="Slide Number Placeholder 3"/>
          <p:cNvSpPr>
            <a:spLocks noGrp="1"/>
          </p:cNvSpPr>
          <p:nvPr>
            <p:ph type="sldNum" sz="quarter" idx="10"/>
          </p:nvPr>
        </p:nvSpPr>
        <p:spPr/>
        <p:txBody>
          <a:bodyPr/>
          <a:lstStyle/>
          <a:p>
            <a:fld id="{383B17F8-55BD-49A0-BED1-1F9E9425808E}" type="slidenum">
              <a:rPr lang="en-US" smtClean="0"/>
              <a:pPr/>
              <a:t>9</a:t>
            </a:fld>
            <a:endParaRPr lang="en-US"/>
          </a:p>
        </p:txBody>
      </p:sp>
    </p:spTree>
    <p:extLst>
      <p:ext uri="{BB962C8B-B14F-4D97-AF65-F5344CB8AC3E}">
        <p14:creationId xmlns:p14="http://schemas.microsoft.com/office/powerpoint/2010/main" xmlns="" val="469339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Paradigm Publishing, Inc.</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Paradigm Publishing, Inc.</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mozilla.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module.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239165" y="404075"/>
            <a:ext cx="2629246"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3</a:t>
            </a:r>
            <a:endParaRPr lang="en-US" sz="4500" b="1" dirty="0">
              <a:solidFill>
                <a:schemeClr val="bg1"/>
              </a:solidFill>
              <a:latin typeface="Arial Narrow"/>
              <a:cs typeface="Arial Narrow"/>
            </a:endParaRPr>
          </a:p>
        </p:txBody>
      </p:sp>
      <p:sp>
        <p:nvSpPr>
          <p:cNvPr id="2" name="TextBox 1"/>
          <p:cNvSpPr txBox="1"/>
          <p:nvPr/>
        </p:nvSpPr>
        <p:spPr>
          <a:xfrm>
            <a:off x="1692505" y="2757480"/>
            <a:ext cx="5758989" cy="923330"/>
          </a:xfrm>
          <a:prstGeom prst="rect">
            <a:avLst/>
          </a:prstGeom>
          <a:noFill/>
        </p:spPr>
        <p:txBody>
          <a:bodyPr wrap="square" rtlCol="0">
            <a:spAutoFit/>
          </a:bodyPr>
          <a:lstStyle/>
          <a:p>
            <a:pPr algn="ctr"/>
            <a:r>
              <a:rPr lang="en-US" sz="5400" dirty="0" smtClean="0">
                <a:latin typeface="+mj-lt"/>
                <a:ea typeface="+mj-ea"/>
                <a:cs typeface="+mj-cs"/>
              </a:rPr>
              <a:t>Internet Basics</a:t>
            </a:r>
            <a:endParaRPr lang="en-US" sz="5400" dirty="0">
              <a:latin typeface="+mj-lt"/>
              <a:ea typeface="+mj-ea"/>
              <a:cs typeface="+mj-cs"/>
            </a:endParaRPr>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10</a:t>
            </a:fld>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0110" y="103240"/>
            <a:ext cx="8863780" cy="6618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Line Callout 2 (Accent Bar) 7"/>
          <p:cNvSpPr/>
          <p:nvPr/>
        </p:nvSpPr>
        <p:spPr>
          <a:xfrm>
            <a:off x="3468375" y="425166"/>
            <a:ext cx="1560786" cy="536027"/>
          </a:xfrm>
          <a:prstGeom prst="accentCallout2">
            <a:avLst>
              <a:gd name="adj1" fmla="val 18750"/>
              <a:gd name="adj2" fmla="val -8333"/>
              <a:gd name="adj3" fmla="val 18750"/>
              <a:gd name="adj4" fmla="val -16667"/>
              <a:gd name="adj5" fmla="val -2966"/>
              <a:gd name="adj6" fmla="val -974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Address bar</a:t>
            </a:r>
            <a:endParaRPr lang="en-US" dirty="0"/>
          </a:p>
        </p:txBody>
      </p:sp>
      <p:sp>
        <p:nvSpPr>
          <p:cNvPr id="9" name="Line Callout 2 (Accent Bar) 8"/>
          <p:cNvSpPr/>
          <p:nvPr/>
        </p:nvSpPr>
        <p:spPr>
          <a:xfrm>
            <a:off x="5161935" y="1727940"/>
            <a:ext cx="1804181" cy="536027"/>
          </a:xfrm>
          <a:prstGeom prst="accentCallout2">
            <a:avLst>
              <a:gd name="adj1" fmla="val 38010"/>
              <a:gd name="adj2" fmla="val 107023"/>
              <a:gd name="adj3" fmla="val 35259"/>
              <a:gd name="adj4" fmla="val 116771"/>
              <a:gd name="adj5" fmla="val -80006"/>
              <a:gd name="adj6" fmla="val 1453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Page command</a:t>
            </a:r>
            <a:endParaRPr lang="en-US" dirty="0"/>
          </a:p>
        </p:txBody>
      </p:sp>
      <p:sp>
        <p:nvSpPr>
          <p:cNvPr id="10" name="Line Callout 2 (Accent Bar) 9"/>
          <p:cNvSpPr/>
          <p:nvPr/>
        </p:nvSpPr>
        <p:spPr>
          <a:xfrm>
            <a:off x="6064025" y="2379417"/>
            <a:ext cx="1804181" cy="536027"/>
          </a:xfrm>
          <a:prstGeom prst="accentCallout2">
            <a:avLst>
              <a:gd name="adj1" fmla="val 38010"/>
              <a:gd name="adj2" fmla="val 107023"/>
              <a:gd name="adj3" fmla="val 35259"/>
              <a:gd name="adj4" fmla="val 116771"/>
              <a:gd name="adj5" fmla="val -225832"/>
              <a:gd name="adj6" fmla="val 1461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Internet Help</a:t>
            </a:r>
            <a:endParaRPr lang="en-US" dirty="0"/>
          </a:p>
        </p:txBody>
      </p:sp>
    </p:spTree>
    <p:extLst>
      <p:ext uri="{BB962C8B-B14F-4D97-AF65-F5344CB8AC3E}">
        <p14:creationId xmlns:p14="http://schemas.microsoft.com/office/powerpoint/2010/main" xmlns="" val="222782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5968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11</a:t>
            </a:fld>
            <a:endParaRPr lang="en-US"/>
          </a:p>
        </p:txBody>
      </p:sp>
      <p:pic>
        <p:nvPicPr>
          <p:cNvPr id="11" name="Picture 10" descr="taking-it-further.png"/>
          <p:cNvPicPr>
            <a:picLocks noChangeAspect="1"/>
          </p:cNvPicPr>
          <p:nvPr/>
        </p:nvPicPr>
        <p:blipFill>
          <a:blip r:embed="rId4"/>
          <a:stretch>
            <a:fillRect/>
          </a:stretch>
        </p:blipFill>
        <p:spPr>
          <a:xfrm>
            <a:off x="569988" y="1755871"/>
            <a:ext cx="2940959" cy="465652"/>
          </a:xfrm>
          <a:prstGeom prst="rect">
            <a:avLst/>
          </a:prstGeom>
        </p:spPr>
      </p:pic>
      <p:sp>
        <p:nvSpPr>
          <p:cNvPr id="12" name="Rounded Rectangle 11"/>
          <p:cNvSpPr/>
          <p:nvPr/>
        </p:nvSpPr>
        <p:spPr>
          <a:xfrm>
            <a:off x="442889" y="2433484"/>
            <a:ext cx="8243911" cy="361315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0070C0"/>
                </a:solidFill>
              </a:rPr>
              <a:t>Using </a:t>
            </a:r>
            <a:r>
              <a:rPr lang="en-US" sz="3200" b="1" dirty="0">
                <a:solidFill>
                  <a:srgbClr val="0070C0"/>
                </a:solidFill>
              </a:rPr>
              <a:t>the Refresh and Stop </a:t>
            </a:r>
            <a:r>
              <a:rPr lang="en-US" sz="3200" b="1" dirty="0" smtClean="0">
                <a:solidFill>
                  <a:srgbClr val="0070C0"/>
                </a:solidFill>
              </a:rPr>
              <a:t>Buttons   </a:t>
            </a:r>
            <a:r>
              <a:rPr lang="en-US" sz="3200" dirty="0" smtClean="0">
                <a:solidFill>
                  <a:prstClr val="black">
                    <a:tint val="75000"/>
                  </a:prstClr>
                </a:solidFill>
              </a:rPr>
              <a:t>Many </a:t>
            </a:r>
            <a:r>
              <a:rPr lang="en-US" sz="3200" dirty="0">
                <a:solidFill>
                  <a:prstClr val="black">
                    <a:tint val="75000"/>
                  </a:prstClr>
                </a:solidFill>
              </a:rPr>
              <a:t>websites, such as newspaper </a:t>
            </a:r>
            <a:r>
              <a:rPr lang="en-US" sz="3200" dirty="0" smtClean="0">
                <a:solidFill>
                  <a:prstClr val="black">
                    <a:tint val="75000"/>
                  </a:prstClr>
                </a:solidFill>
              </a:rPr>
              <a:t>websites, refresh </a:t>
            </a:r>
            <a:r>
              <a:rPr lang="en-US" sz="3200" dirty="0">
                <a:solidFill>
                  <a:prstClr val="black">
                    <a:tint val="75000"/>
                  </a:prstClr>
                </a:solidFill>
              </a:rPr>
              <a:t>or update their site content </a:t>
            </a:r>
            <a:r>
              <a:rPr lang="en-US" sz="3200" dirty="0" smtClean="0">
                <a:solidFill>
                  <a:prstClr val="black">
                    <a:tint val="75000"/>
                  </a:prstClr>
                </a:solidFill>
              </a:rPr>
              <a:t>on a </a:t>
            </a:r>
            <a:r>
              <a:rPr lang="en-US" sz="3200" dirty="0">
                <a:solidFill>
                  <a:prstClr val="black">
                    <a:tint val="75000"/>
                  </a:prstClr>
                </a:solidFill>
              </a:rPr>
              <a:t>regular basis. Some websites do </a:t>
            </a:r>
            <a:r>
              <a:rPr lang="en-US" sz="3200" dirty="0" smtClean="0">
                <a:solidFill>
                  <a:prstClr val="black">
                    <a:tint val="75000"/>
                  </a:prstClr>
                </a:solidFill>
              </a:rPr>
              <a:t>so automatically</a:t>
            </a:r>
            <a:r>
              <a:rPr lang="en-US" sz="3200" dirty="0">
                <a:solidFill>
                  <a:prstClr val="black">
                    <a:tint val="75000"/>
                  </a:prstClr>
                </a:solidFill>
              </a:rPr>
              <a:t>, but others require action </a:t>
            </a:r>
            <a:r>
              <a:rPr lang="en-US" sz="3200" dirty="0" smtClean="0">
                <a:solidFill>
                  <a:prstClr val="black">
                    <a:tint val="75000"/>
                  </a:prstClr>
                </a:solidFill>
              </a:rPr>
              <a:t>on your </a:t>
            </a:r>
            <a:r>
              <a:rPr lang="en-US" sz="3200" dirty="0">
                <a:solidFill>
                  <a:prstClr val="black">
                    <a:tint val="75000"/>
                  </a:prstClr>
                </a:solidFill>
              </a:rPr>
              <a:t>part. To refresh website content, </a:t>
            </a:r>
            <a:r>
              <a:rPr lang="en-US" sz="3200" dirty="0" smtClean="0">
                <a:solidFill>
                  <a:prstClr val="black">
                    <a:tint val="75000"/>
                  </a:prstClr>
                </a:solidFill>
              </a:rPr>
              <a:t>click the </a:t>
            </a:r>
            <a:r>
              <a:rPr lang="en-US" sz="3200" dirty="0">
                <a:solidFill>
                  <a:prstClr val="black">
                    <a:tint val="75000"/>
                  </a:prstClr>
                </a:solidFill>
              </a:rPr>
              <a:t>Refresh button, located to the right </a:t>
            </a:r>
            <a:r>
              <a:rPr lang="en-US" sz="3200" dirty="0" smtClean="0">
                <a:solidFill>
                  <a:prstClr val="black">
                    <a:tint val="75000"/>
                  </a:prstClr>
                </a:solidFill>
              </a:rPr>
              <a:t>of the </a:t>
            </a:r>
            <a:r>
              <a:rPr lang="en-US" sz="3200" dirty="0">
                <a:solidFill>
                  <a:prstClr val="black">
                    <a:tint val="75000"/>
                  </a:prstClr>
                </a:solidFill>
              </a:rPr>
              <a:t>Address bar.</a:t>
            </a:r>
          </a:p>
        </p:txBody>
      </p:sp>
    </p:spTree>
    <p:extLst>
      <p:ext uri="{BB962C8B-B14F-4D97-AF65-F5344CB8AC3E}">
        <p14:creationId xmlns:p14="http://schemas.microsoft.com/office/powerpoint/2010/main" xmlns="" val="1660635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12</a:t>
            </a:fld>
            <a:endParaRPr lang="en-US"/>
          </a:p>
        </p:txBody>
      </p:sp>
      <p:sp>
        <p:nvSpPr>
          <p:cNvPr id="6" name="Content Placeholder 2"/>
          <p:cNvSpPr>
            <a:spLocks noGrp="1"/>
          </p:cNvSpPr>
          <p:nvPr>
            <p:ph idx="1"/>
          </p:nvPr>
        </p:nvSpPr>
        <p:spPr>
          <a:xfrm>
            <a:off x="457211" y="1669743"/>
            <a:ext cx="8229600" cy="4525963"/>
          </a:xfrm>
        </p:spPr>
        <p:txBody>
          <a:bodyPr>
            <a:normAutofit lnSpcReduction="10000"/>
          </a:bodyPr>
          <a:lstStyle/>
          <a:p>
            <a:r>
              <a:rPr lang="en-US" dirty="0" smtClean="0"/>
              <a:t>Firefox is a web browser developed by Mozilla.</a:t>
            </a:r>
          </a:p>
          <a:p>
            <a:r>
              <a:rPr lang="en-US" dirty="0" smtClean="0"/>
              <a:t>A free download is available from </a:t>
            </a:r>
            <a:r>
              <a:rPr lang="en-US" dirty="0" smtClean="0">
                <a:hlinkClick r:id="rId4"/>
              </a:rPr>
              <a:t>www.mozilla.com</a:t>
            </a:r>
            <a:r>
              <a:rPr lang="en-US" dirty="0" smtClean="0"/>
              <a:t>. </a:t>
            </a:r>
          </a:p>
          <a:p>
            <a:r>
              <a:rPr lang="en-US" dirty="0" smtClean="0"/>
              <a:t>Firefox interface includes:</a:t>
            </a:r>
          </a:p>
          <a:p>
            <a:pPr lvl="1"/>
            <a:r>
              <a:rPr lang="en-US" dirty="0" smtClean="0"/>
              <a:t>Menu bar</a:t>
            </a:r>
          </a:p>
          <a:p>
            <a:pPr lvl="1"/>
            <a:r>
              <a:rPr lang="en-US" dirty="0" smtClean="0"/>
              <a:t>Navigation bar, which also contains the Location bar where you can type a web address</a:t>
            </a:r>
          </a:p>
          <a:p>
            <a:pPr lvl="1"/>
            <a:r>
              <a:rPr lang="en-US" dirty="0" smtClean="0"/>
              <a:t>Status bar, which displays messages that alert you to current activities</a:t>
            </a:r>
          </a:p>
          <a:p>
            <a:endParaRPr lang="en-US" dirty="0" smtClean="0"/>
          </a:p>
        </p:txBody>
      </p:sp>
      <p:sp>
        <p:nvSpPr>
          <p:cNvPr id="8" name="Title 1"/>
          <p:cNvSpPr>
            <a:spLocks noGrp="1"/>
          </p:cNvSpPr>
          <p:nvPr>
            <p:ph type="title"/>
          </p:nvPr>
        </p:nvSpPr>
        <p:spPr>
          <a:xfrm>
            <a:off x="235974" y="274638"/>
            <a:ext cx="8613058" cy="743001"/>
          </a:xfrm>
        </p:spPr>
        <p:txBody>
          <a:bodyPr>
            <a:normAutofit/>
          </a:bodyPr>
          <a:lstStyle/>
          <a:p>
            <a:r>
              <a:rPr lang="en-US" sz="3200" b="1" dirty="0" smtClean="0"/>
              <a:t>Skill 2: Explore the Mozilla Firefox Interface</a:t>
            </a:r>
            <a:endParaRPr lang="en-US" sz="3200" b="1" dirty="0"/>
          </a:p>
        </p:txBody>
      </p:sp>
    </p:spTree>
    <p:extLst>
      <p:ext uri="{BB962C8B-B14F-4D97-AF65-F5344CB8AC3E}">
        <p14:creationId xmlns:p14="http://schemas.microsoft.com/office/powerpoint/2010/main" xmlns="" val="2189514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13</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4457" y="162109"/>
            <a:ext cx="8935085" cy="6559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Line Callout 2 (Accent Bar) 7"/>
          <p:cNvSpPr/>
          <p:nvPr/>
        </p:nvSpPr>
        <p:spPr>
          <a:xfrm>
            <a:off x="3124200" y="1384224"/>
            <a:ext cx="1560786" cy="536027"/>
          </a:xfrm>
          <a:prstGeom prst="accentCallout2">
            <a:avLst>
              <a:gd name="adj1" fmla="val 18750"/>
              <a:gd name="adj2" fmla="val -8333"/>
              <a:gd name="adj3" fmla="val 18750"/>
              <a:gd name="adj4" fmla="val -16667"/>
              <a:gd name="adj5" fmla="val -113849"/>
              <a:gd name="adj6" fmla="val -545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Location bar</a:t>
            </a:r>
            <a:endParaRPr lang="en-US" dirty="0"/>
          </a:p>
        </p:txBody>
      </p:sp>
      <p:sp>
        <p:nvSpPr>
          <p:cNvPr id="12" name="Line Callout 2 (Accent Bar) 11"/>
          <p:cNvSpPr/>
          <p:nvPr/>
        </p:nvSpPr>
        <p:spPr>
          <a:xfrm>
            <a:off x="1030014" y="2572944"/>
            <a:ext cx="1560786" cy="536027"/>
          </a:xfrm>
          <a:prstGeom prst="accentCallout2">
            <a:avLst>
              <a:gd name="adj1" fmla="val 18750"/>
              <a:gd name="adj2" fmla="val -8333"/>
              <a:gd name="adj3" fmla="val 18750"/>
              <a:gd name="adj4" fmla="val -16667"/>
              <a:gd name="adj5" fmla="val -389633"/>
              <a:gd name="adj6" fmla="val -242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Menu bar</a:t>
            </a:r>
            <a:endParaRPr lang="en-US" dirty="0"/>
          </a:p>
        </p:txBody>
      </p:sp>
      <p:sp>
        <p:nvSpPr>
          <p:cNvPr id="13" name="Line Callout 2 (Accent Bar) 12"/>
          <p:cNvSpPr/>
          <p:nvPr/>
        </p:nvSpPr>
        <p:spPr>
          <a:xfrm>
            <a:off x="3596640" y="799861"/>
            <a:ext cx="1560786" cy="536027"/>
          </a:xfrm>
          <a:prstGeom prst="accentCallout2">
            <a:avLst>
              <a:gd name="adj1" fmla="val 18750"/>
              <a:gd name="adj2" fmla="val -8333"/>
              <a:gd name="adj3" fmla="val 18750"/>
              <a:gd name="adj4" fmla="val -16667"/>
              <a:gd name="adj5" fmla="val -56986"/>
              <a:gd name="adj6" fmla="val -8968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Help on the Menu bar</a:t>
            </a:r>
            <a:endParaRPr lang="en-US" dirty="0"/>
          </a:p>
        </p:txBody>
      </p:sp>
    </p:spTree>
    <p:extLst>
      <p:ext uri="{BB962C8B-B14F-4D97-AF65-F5344CB8AC3E}">
        <p14:creationId xmlns:p14="http://schemas.microsoft.com/office/powerpoint/2010/main" xmlns="" val="3273286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14</a:t>
            </a:fld>
            <a:endParaRPr lang="en-US"/>
          </a:p>
        </p:txBody>
      </p:sp>
      <p:sp>
        <p:nvSpPr>
          <p:cNvPr id="6" name="Content Placeholder 2"/>
          <p:cNvSpPr>
            <a:spLocks noGrp="1"/>
          </p:cNvSpPr>
          <p:nvPr>
            <p:ph idx="1"/>
          </p:nvPr>
        </p:nvSpPr>
        <p:spPr>
          <a:xfrm>
            <a:off x="457211" y="1653407"/>
            <a:ext cx="8229600" cy="4525963"/>
          </a:xfrm>
        </p:spPr>
        <p:txBody>
          <a:bodyPr>
            <a:normAutofit/>
          </a:bodyPr>
          <a:lstStyle/>
          <a:p>
            <a:r>
              <a:rPr lang="en-US" dirty="0" smtClean="0"/>
              <a:t>The Uniform Resource Location (URL)</a:t>
            </a:r>
          </a:p>
          <a:p>
            <a:pPr lvl="1"/>
            <a:r>
              <a:rPr lang="en-US" dirty="0" smtClean="0"/>
              <a:t>Specifies the address of a web page on the Internet </a:t>
            </a:r>
            <a:endParaRPr lang="en-US" dirty="0"/>
          </a:p>
          <a:p>
            <a:pPr lvl="1"/>
            <a:r>
              <a:rPr lang="en-US" dirty="0" smtClean="0"/>
              <a:t>Type an address into the Address or Location bar of a browser and go directly to the web page</a:t>
            </a:r>
          </a:p>
          <a:p>
            <a:r>
              <a:rPr lang="en-US" dirty="0" smtClean="0"/>
              <a:t>Web Pages contain links</a:t>
            </a:r>
          </a:p>
          <a:p>
            <a:pPr lvl="1"/>
            <a:r>
              <a:rPr lang="en-US" dirty="0" smtClean="0"/>
              <a:t>Each link displays another web page</a:t>
            </a:r>
          </a:p>
          <a:p>
            <a:pPr lvl="1"/>
            <a:r>
              <a:rPr lang="en-US" dirty="0" smtClean="0"/>
              <a:t>Links are usually underlined but may also include other forms, such as buttons.</a:t>
            </a:r>
          </a:p>
          <a:p>
            <a:pPr marL="0" indent="0">
              <a:buNone/>
            </a:pPr>
            <a:endParaRPr lang="en-US" dirty="0" smtClean="0"/>
          </a:p>
        </p:txBody>
      </p:sp>
      <p:sp>
        <p:nvSpPr>
          <p:cNvPr id="8" name="Title 1"/>
          <p:cNvSpPr>
            <a:spLocks noGrp="1"/>
          </p:cNvSpPr>
          <p:nvPr>
            <p:ph type="title"/>
          </p:nvPr>
        </p:nvSpPr>
        <p:spPr>
          <a:xfrm>
            <a:off x="235974" y="274638"/>
            <a:ext cx="8613058" cy="743001"/>
          </a:xfrm>
        </p:spPr>
        <p:txBody>
          <a:bodyPr>
            <a:normAutofit/>
          </a:bodyPr>
          <a:lstStyle/>
          <a:p>
            <a:r>
              <a:rPr lang="en-US" sz="3600" b="1" dirty="0" smtClean="0"/>
              <a:t>Skill </a:t>
            </a:r>
            <a:r>
              <a:rPr lang="en-US" sz="3600" b="1" dirty="0"/>
              <a:t>3</a:t>
            </a:r>
            <a:r>
              <a:rPr lang="en-US" sz="3600" b="1" dirty="0" smtClean="0"/>
              <a:t>: Navigate among Web Pages</a:t>
            </a:r>
            <a:endParaRPr lang="en-US" sz="3600" b="1" dirty="0"/>
          </a:p>
        </p:txBody>
      </p:sp>
    </p:spTree>
    <p:extLst>
      <p:ext uri="{BB962C8B-B14F-4D97-AF65-F5344CB8AC3E}">
        <p14:creationId xmlns:p14="http://schemas.microsoft.com/office/powerpoint/2010/main" xmlns="" val="2108814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80" y="137161"/>
            <a:ext cx="8732520" cy="6446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descr="Explore blank.jpg"/>
          <p:cNvPicPr>
            <a:picLocks noChangeAspect="1"/>
          </p:cNvPicPr>
          <p:nvPr/>
        </p:nvPicPr>
        <p:blipFill>
          <a:blip r:embed="rId4"/>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15</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 y="137161"/>
            <a:ext cx="8915399" cy="6534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Line Callout 2 (Accent Bar) 7"/>
          <p:cNvSpPr/>
          <p:nvPr/>
        </p:nvSpPr>
        <p:spPr>
          <a:xfrm>
            <a:off x="2480967" y="1067872"/>
            <a:ext cx="1560786" cy="669487"/>
          </a:xfrm>
          <a:prstGeom prst="accentCallout2">
            <a:avLst>
              <a:gd name="adj1" fmla="val 18750"/>
              <a:gd name="adj2" fmla="val -8333"/>
              <a:gd name="adj3" fmla="val 18750"/>
              <a:gd name="adj4" fmla="val -16667"/>
              <a:gd name="adj5" fmla="val -76399"/>
              <a:gd name="adj6" fmla="val -4414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URL in the Address bar</a:t>
            </a:r>
            <a:endParaRPr lang="en-US" dirty="0"/>
          </a:p>
        </p:txBody>
      </p:sp>
      <p:sp>
        <p:nvSpPr>
          <p:cNvPr id="11" name="Line Callout 2 (Accent Bar) 10"/>
          <p:cNvSpPr/>
          <p:nvPr/>
        </p:nvSpPr>
        <p:spPr>
          <a:xfrm>
            <a:off x="584901" y="1603900"/>
            <a:ext cx="1560786" cy="669487"/>
          </a:xfrm>
          <a:prstGeom prst="accentCallout2">
            <a:avLst>
              <a:gd name="adj1" fmla="val 18750"/>
              <a:gd name="adj2" fmla="val -8333"/>
              <a:gd name="adj3" fmla="val 18750"/>
              <a:gd name="adj4" fmla="val -16667"/>
              <a:gd name="adj5" fmla="val -145718"/>
              <a:gd name="adj6" fmla="val -213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button</a:t>
            </a:r>
            <a:endParaRPr lang="en-US" dirty="0"/>
          </a:p>
        </p:txBody>
      </p:sp>
      <p:sp>
        <p:nvSpPr>
          <p:cNvPr id="14" name="Line Callout 2 (Accent Bar) 13"/>
          <p:cNvSpPr/>
          <p:nvPr/>
        </p:nvSpPr>
        <p:spPr>
          <a:xfrm>
            <a:off x="3261360" y="4588323"/>
            <a:ext cx="1560786" cy="669487"/>
          </a:xfrm>
          <a:prstGeom prst="accentCallout2">
            <a:avLst>
              <a:gd name="adj1" fmla="val 18750"/>
              <a:gd name="adj2" fmla="val -8333"/>
              <a:gd name="adj3" fmla="val 18750"/>
              <a:gd name="adj4" fmla="val -16667"/>
              <a:gd name="adj5" fmla="val -91086"/>
              <a:gd name="adj6" fmla="val -50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Hyperlink</a:t>
            </a:r>
            <a:endParaRPr lang="en-US" dirty="0"/>
          </a:p>
        </p:txBody>
      </p:sp>
    </p:spTree>
    <p:extLst>
      <p:ext uri="{BB962C8B-B14F-4D97-AF65-F5344CB8AC3E}">
        <p14:creationId xmlns:p14="http://schemas.microsoft.com/office/powerpoint/2010/main" xmlns="" val="733398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5968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16</a:t>
            </a:fld>
            <a:endParaRPr lang="en-US"/>
          </a:p>
        </p:txBody>
      </p:sp>
      <p:pic>
        <p:nvPicPr>
          <p:cNvPr id="11" name="Picture 10" descr="taking-it-further.png"/>
          <p:cNvPicPr>
            <a:picLocks noChangeAspect="1"/>
          </p:cNvPicPr>
          <p:nvPr/>
        </p:nvPicPr>
        <p:blipFill>
          <a:blip r:embed="rId4"/>
          <a:stretch>
            <a:fillRect/>
          </a:stretch>
        </p:blipFill>
        <p:spPr>
          <a:xfrm>
            <a:off x="569988" y="1755871"/>
            <a:ext cx="2940959" cy="465652"/>
          </a:xfrm>
          <a:prstGeom prst="rect">
            <a:avLst/>
          </a:prstGeom>
        </p:spPr>
      </p:pic>
      <p:sp>
        <p:nvSpPr>
          <p:cNvPr id="12" name="Rounded Rectangle 11"/>
          <p:cNvSpPr/>
          <p:nvPr/>
        </p:nvSpPr>
        <p:spPr>
          <a:xfrm>
            <a:off x="442889" y="2433484"/>
            <a:ext cx="8243911" cy="361315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Browsing on a Mac   </a:t>
            </a:r>
            <a:r>
              <a:rPr lang="en-US" sz="3600" dirty="0">
                <a:solidFill>
                  <a:prstClr val="black">
                    <a:tint val="75000"/>
                  </a:prstClr>
                </a:solidFill>
              </a:rPr>
              <a:t>The Safari browser is</a:t>
            </a:r>
          </a:p>
          <a:p>
            <a:pPr algn="ctr"/>
            <a:r>
              <a:rPr lang="en-US" sz="3600" dirty="0">
                <a:solidFill>
                  <a:prstClr val="black">
                    <a:tint val="75000"/>
                  </a:prstClr>
                </a:solidFill>
              </a:rPr>
              <a:t>provided with the Mac operating system,</a:t>
            </a:r>
          </a:p>
          <a:p>
            <a:pPr algn="ctr"/>
            <a:r>
              <a:rPr lang="en-US" sz="3600" dirty="0">
                <a:solidFill>
                  <a:prstClr val="black">
                    <a:tint val="75000"/>
                  </a:prstClr>
                </a:solidFill>
              </a:rPr>
              <a:t>although anybody can download it and </a:t>
            </a:r>
            <a:r>
              <a:rPr lang="en-US" sz="3600" dirty="0" smtClean="0">
                <a:solidFill>
                  <a:prstClr val="black">
                    <a:tint val="75000"/>
                  </a:prstClr>
                </a:solidFill>
              </a:rPr>
              <a:t>use it </a:t>
            </a:r>
            <a:r>
              <a:rPr lang="en-US" sz="3600" dirty="0">
                <a:solidFill>
                  <a:prstClr val="black">
                    <a:tint val="75000"/>
                  </a:prstClr>
                </a:solidFill>
              </a:rPr>
              <a:t>on any computer.</a:t>
            </a:r>
          </a:p>
        </p:txBody>
      </p:sp>
    </p:spTree>
    <p:extLst>
      <p:ext uri="{BB962C8B-B14F-4D97-AF65-F5344CB8AC3E}">
        <p14:creationId xmlns:p14="http://schemas.microsoft.com/office/powerpoint/2010/main" xmlns="" val="55747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17</a:t>
            </a:fld>
            <a:endParaRPr lang="en-US"/>
          </a:p>
        </p:txBody>
      </p:sp>
      <p:sp>
        <p:nvSpPr>
          <p:cNvPr id="6" name="Content Placeholder 2"/>
          <p:cNvSpPr>
            <a:spLocks noGrp="1"/>
          </p:cNvSpPr>
          <p:nvPr>
            <p:ph idx="1"/>
          </p:nvPr>
        </p:nvSpPr>
        <p:spPr>
          <a:xfrm>
            <a:off x="457211" y="2448232"/>
            <a:ext cx="8229600" cy="3244646"/>
          </a:xfrm>
        </p:spPr>
        <p:txBody>
          <a:bodyPr>
            <a:normAutofit fontScale="70000" lnSpcReduction="20000"/>
          </a:bodyPr>
          <a:lstStyle/>
          <a:p>
            <a:pPr marL="0" indent="0">
              <a:buNone/>
            </a:pPr>
            <a:r>
              <a:rPr lang="en-US" sz="5800" dirty="0" smtClean="0"/>
              <a:t>Tabbed browsing</a:t>
            </a:r>
          </a:p>
          <a:p>
            <a:pPr lvl="1">
              <a:buFont typeface="Arial" pitchFamily="34" charset="0"/>
              <a:buChar char="•"/>
            </a:pPr>
            <a:r>
              <a:rPr lang="en-US" sz="5100" dirty="0" smtClean="0"/>
              <a:t>Allows you to open more than one website in a single browser window</a:t>
            </a:r>
          </a:p>
          <a:p>
            <a:pPr lvl="1">
              <a:buFont typeface="Arial" pitchFamily="34" charset="0"/>
              <a:buChar char="•"/>
            </a:pPr>
            <a:r>
              <a:rPr lang="en-US" sz="5100" dirty="0" smtClean="0"/>
              <a:t>Type </a:t>
            </a:r>
            <a:r>
              <a:rPr lang="en-US" sz="5100" dirty="0"/>
              <a:t>a new address in the Address bar of the new tab to open another </a:t>
            </a:r>
            <a:r>
              <a:rPr lang="en-US" sz="5100" dirty="0" smtClean="0"/>
              <a:t>site</a:t>
            </a:r>
            <a:endParaRPr lang="en-US" sz="5100" dirty="0"/>
          </a:p>
        </p:txBody>
      </p:sp>
      <p:sp>
        <p:nvSpPr>
          <p:cNvPr id="8" name="Title 1"/>
          <p:cNvSpPr>
            <a:spLocks noGrp="1"/>
          </p:cNvSpPr>
          <p:nvPr>
            <p:ph type="title"/>
          </p:nvPr>
        </p:nvSpPr>
        <p:spPr>
          <a:xfrm>
            <a:off x="235974" y="274638"/>
            <a:ext cx="8613058" cy="743001"/>
          </a:xfrm>
        </p:spPr>
        <p:txBody>
          <a:bodyPr>
            <a:normAutofit/>
          </a:bodyPr>
          <a:lstStyle/>
          <a:p>
            <a:r>
              <a:rPr lang="en-US" sz="3600" b="1" dirty="0" smtClean="0"/>
              <a:t>Skill </a:t>
            </a:r>
            <a:r>
              <a:rPr lang="en-US" sz="3600" b="1" dirty="0"/>
              <a:t>4</a:t>
            </a:r>
            <a:r>
              <a:rPr lang="en-US" sz="3600" b="1" dirty="0" smtClean="0"/>
              <a:t>:  Use Tabbed Browsing </a:t>
            </a:r>
            <a:endParaRPr lang="en-US" sz="3600" b="1" dirty="0"/>
          </a:p>
        </p:txBody>
      </p:sp>
    </p:spTree>
    <p:extLst>
      <p:ext uri="{BB962C8B-B14F-4D97-AF65-F5344CB8AC3E}">
        <p14:creationId xmlns:p14="http://schemas.microsoft.com/office/powerpoint/2010/main" xmlns="" val="224846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0"/>
            <a:ext cx="8303342" cy="6858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2880" y="181538"/>
            <a:ext cx="8739894" cy="6539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18</a:t>
            </a:fld>
            <a:endParaRPr lang="en-US"/>
          </a:p>
        </p:txBody>
      </p:sp>
      <p:sp>
        <p:nvSpPr>
          <p:cNvPr id="8" name="Line Callout 2 (Accent Bar) 7"/>
          <p:cNvSpPr/>
          <p:nvPr/>
        </p:nvSpPr>
        <p:spPr>
          <a:xfrm>
            <a:off x="3418820" y="847262"/>
            <a:ext cx="2268013" cy="775061"/>
          </a:xfrm>
          <a:prstGeom prst="accentCallout2">
            <a:avLst>
              <a:gd name="adj1" fmla="val 18750"/>
              <a:gd name="adj2" fmla="val -8333"/>
              <a:gd name="adj3" fmla="val 18750"/>
              <a:gd name="adj4" fmla="val -16667"/>
              <a:gd name="adj5" fmla="val -39637"/>
              <a:gd name="adj6" fmla="val -681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Type a new address in the Address bar</a:t>
            </a:r>
            <a:endParaRPr lang="en-US" dirty="0"/>
          </a:p>
        </p:txBody>
      </p:sp>
      <p:sp>
        <p:nvSpPr>
          <p:cNvPr id="11" name="Line Callout 2 (Accent Bar) 10"/>
          <p:cNvSpPr/>
          <p:nvPr/>
        </p:nvSpPr>
        <p:spPr>
          <a:xfrm>
            <a:off x="3072579" y="2316680"/>
            <a:ext cx="2158181" cy="919826"/>
          </a:xfrm>
          <a:prstGeom prst="accentCallout2">
            <a:avLst>
              <a:gd name="adj1" fmla="val 18750"/>
              <a:gd name="adj2" fmla="val -8333"/>
              <a:gd name="adj3" fmla="val 18750"/>
              <a:gd name="adj4" fmla="val -16667"/>
              <a:gd name="adj5" fmla="val -110988"/>
              <a:gd name="adj6" fmla="val -311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Select a new tab</a:t>
            </a:r>
            <a:endParaRPr lang="en-US" dirty="0"/>
          </a:p>
        </p:txBody>
      </p:sp>
    </p:spTree>
    <p:extLst>
      <p:ext uri="{BB962C8B-B14F-4D97-AF65-F5344CB8AC3E}">
        <p14:creationId xmlns:p14="http://schemas.microsoft.com/office/powerpoint/2010/main" xmlns="" val="3497613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5968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19</a:t>
            </a:fld>
            <a:endParaRPr lang="en-US"/>
          </a:p>
        </p:txBody>
      </p:sp>
      <p:pic>
        <p:nvPicPr>
          <p:cNvPr id="11" name="Picture 10" descr="taking-it-further.png"/>
          <p:cNvPicPr>
            <a:picLocks noChangeAspect="1"/>
          </p:cNvPicPr>
          <p:nvPr/>
        </p:nvPicPr>
        <p:blipFill>
          <a:blip r:embed="rId4"/>
          <a:stretch>
            <a:fillRect/>
          </a:stretch>
        </p:blipFill>
        <p:spPr>
          <a:xfrm>
            <a:off x="569988" y="1755871"/>
            <a:ext cx="2940959" cy="465652"/>
          </a:xfrm>
          <a:prstGeom prst="rect">
            <a:avLst/>
          </a:prstGeom>
        </p:spPr>
      </p:pic>
      <p:sp>
        <p:nvSpPr>
          <p:cNvPr id="12" name="Rounded Rectangle 11"/>
          <p:cNvSpPr/>
          <p:nvPr/>
        </p:nvSpPr>
        <p:spPr>
          <a:xfrm>
            <a:off x="442889" y="2433484"/>
            <a:ext cx="8243911" cy="361315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sz="3500" b="1" dirty="0">
                <a:solidFill>
                  <a:srgbClr val="0070C0"/>
                </a:solidFill>
              </a:rPr>
              <a:t>Exploring New Tab Options   </a:t>
            </a:r>
            <a:r>
              <a:rPr lang="en-US" sz="3900" dirty="0">
                <a:solidFill>
                  <a:prstClr val="black">
                    <a:tint val="75000"/>
                  </a:prstClr>
                </a:solidFill>
              </a:rPr>
              <a:t>Internet </a:t>
            </a:r>
            <a:r>
              <a:rPr lang="en-US" sz="3900" dirty="0" smtClean="0">
                <a:solidFill>
                  <a:prstClr val="black">
                    <a:tint val="75000"/>
                  </a:prstClr>
                </a:solidFill>
              </a:rPr>
              <a:t>Explorer </a:t>
            </a:r>
            <a:r>
              <a:rPr lang="en-US" sz="3900" dirty="0">
                <a:solidFill>
                  <a:prstClr val="black">
                    <a:tint val="75000"/>
                  </a:prstClr>
                </a:solidFill>
              </a:rPr>
              <a:t>has two </a:t>
            </a:r>
            <a:r>
              <a:rPr lang="en-US" sz="3900" dirty="0" smtClean="0">
                <a:solidFill>
                  <a:prstClr val="black">
                    <a:tint val="75000"/>
                  </a:prstClr>
                </a:solidFill>
              </a:rPr>
              <a:t>sections, </a:t>
            </a:r>
            <a:r>
              <a:rPr lang="en-US" sz="3900" i="1" dirty="0">
                <a:solidFill>
                  <a:prstClr val="black">
                    <a:tint val="75000"/>
                  </a:prstClr>
                </a:solidFill>
              </a:rPr>
              <a:t>Use an Accelerator</a:t>
            </a:r>
            <a:r>
              <a:rPr lang="en-US" sz="3900" dirty="0">
                <a:solidFill>
                  <a:prstClr val="black">
                    <a:tint val="75000"/>
                  </a:prstClr>
                </a:solidFill>
              </a:rPr>
              <a:t> and </a:t>
            </a:r>
            <a:r>
              <a:rPr lang="en-US" sz="3900" i="1" dirty="0">
                <a:solidFill>
                  <a:prstClr val="black">
                    <a:tint val="75000"/>
                  </a:prstClr>
                </a:solidFill>
              </a:rPr>
              <a:t>Browse with </a:t>
            </a:r>
            <a:r>
              <a:rPr lang="en-US" sz="3900" i="1" dirty="0" err="1">
                <a:solidFill>
                  <a:prstClr val="black">
                    <a:tint val="75000"/>
                  </a:prstClr>
                </a:solidFill>
              </a:rPr>
              <a:t>InPrivate</a:t>
            </a:r>
            <a:r>
              <a:rPr lang="en-US" sz="3900" dirty="0">
                <a:solidFill>
                  <a:prstClr val="black">
                    <a:tint val="75000"/>
                  </a:prstClr>
                </a:solidFill>
              </a:rPr>
              <a:t>. Accelerators allow you to select text on a web page and then use that text to complete additional tasks. </a:t>
            </a:r>
            <a:r>
              <a:rPr lang="en-US" sz="3900" dirty="0" err="1">
                <a:solidFill>
                  <a:prstClr val="black">
                    <a:tint val="75000"/>
                  </a:prstClr>
                </a:solidFill>
              </a:rPr>
              <a:t>InPrivate</a:t>
            </a:r>
            <a:r>
              <a:rPr lang="en-US" sz="3900" dirty="0">
                <a:solidFill>
                  <a:prstClr val="black">
                    <a:tint val="75000"/>
                  </a:prstClr>
                </a:solidFill>
              </a:rPr>
              <a:t> browsing will clear your website history when you close the browser window.  </a:t>
            </a:r>
          </a:p>
        </p:txBody>
      </p:sp>
    </p:spTree>
    <p:extLst>
      <p:ext uri="{BB962C8B-B14F-4D97-AF65-F5344CB8AC3E}">
        <p14:creationId xmlns:p14="http://schemas.microsoft.com/office/powerpoint/2010/main" xmlns="" val="1310348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Opener.jpg"/>
          <p:cNvPicPr>
            <a:picLocks noChangeAspect="1"/>
          </p:cNvPicPr>
          <p:nvPr/>
        </p:nvPicPr>
        <p:blipFill>
          <a:blip r:embed="rId3"/>
          <a:stretch>
            <a:fillRect/>
          </a:stretch>
        </p:blipFill>
        <p:spPr>
          <a:xfrm>
            <a:off x="0" y="0"/>
            <a:ext cx="9144000" cy="6858000"/>
          </a:xfrm>
          <a:prstGeom prst="rect">
            <a:avLst/>
          </a:prstGeom>
          <a:ln>
            <a:solidFill>
              <a:srgbClr val="7030A0"/>
            </a:solidFill>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00748" y="2057400"/>
            <a:ext cx="4414530" cy="2743200"/>
          </a:xfrm>
          <a:prstGeom prst="rect">
            <a:avLst/>
          </a:prstGeom>
          <a:noFill/>
          <a:ln w="28575">
            <a:solidFill>
              <a:srgbClr val="FFC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dirty="0" smtClean="0"/>
              <a:t>© Paradigm Publishing, Inc.</a:t>
            </a:r>
            <a:endParaRPr lang="en-US" dirty="0"/>
          </a:p>
        </p:txBody>
      </p:sp>
      <p:sp>
        <p:nvSpPr>
          <p:cNvPr id="4" name="Slide Number Placeholder 3"/>
          <p:cNvSpPr>
            <a:spLocks noGrp="1"/>
          </p:cNvSpPr>
          <p:nvPr>
            <p:ph type="sldNum" sz="quarter" idx="12"/>
          </p:nvPr>
        </p:nvSpPr>
        <p:spPr/>
        <p:txBody>
          <a:bodyPr/>
          <a:lstStyle/>
          <a:p>
            <a:fld id="{C1881F87-F1D1-4E82-B161-792A900F0BBC}"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20</a:t>
            </a:fld>
            <a:endParaRPr lang="en-US"/>
          </a:p>
        </p:txBody>
      </p:sp>
      <p:sp>
        <p:nvSpPr>
          <p:cNvPr id="6" name="Content Placeholder 2"/>
          <p:cNvSpPr>
            <a:spLocks noGrp="1"/>
          </p:cNvSpPr>
          <p:nvPr>
            <p:ph idx="1"/>
          </p:nvPr>
        </p:nvSpPr>
        <p:spPr>
          <a:xfrm>
            <a:off x="457211" y="2182761"/>
            <a:ext cx="8229600" cy="3893574"/>
          </a:xfrm>
        </p:spPr>
        <p:txBody>
          <a:bodyPr>
            <a:normAutofit fontScale="55000" lnSpcReduction="20000"/>
          </a:bodyPr>
          <a:lstStyle/>
          <a:p>
            <a:pPr marL="0" indent="0">
              <a:buNone/>
            </a:pPr>
            <a:r>
              <a:rPr lang="en-US" sz="7600" dirty="0" smtClean="0"/>
              <a:t>A Home Page</a:t>
            </a:r>
          </a:p>
          <a:p>
            <a:pPr lvl="1">
              <a:buFont typeface="Arial" pitchFamily="34" charset="0"/>
              <a:buChar char="•"/>
            </a:pPr>
            <a:r>
              <a:rPr lang="en-US" sz="6700" dirty="0" smtClean="0"/>
              <a:t>is the page you see when you start your web browser.</a:t>
            </a:r>
          </a:p>
          <a:p>
            <a:pPr lvl="1">
              <a:buFont typeface="Arial" pitchFamily="34" charset="0"/>
              <a:buChar char="•"/>
            </a:pPr>
            <a:r>
              <a:rPr lang="en-US" sz="6700" dirty="0" smtClean="0"/>
              <a:t>also displays when you click the Home button in your web browser.</a:t>
            </a:r>
          </a:p>
          <a:p>
            <a:pPr lvl="1">
              <a:buFont typeface="Arial" pitchFamily="34" charset="0"/>
              <a:buChar char="•"/>
            </a:pPr>
            <a:r>
              <a:rPr lang="en-US" sz="6700" dirty="0" smtClean="0"/>
              <a:t>should be a web page that you visit often.</a:t>
            </a:r>
          </a:p>
          <a:p>
            <a:pPr marL="0" indent="0">
              <a:buNone/>
            </a:pPr>
            <a:endParaRPr lang="en-US" dirty="0" smtClean="0"/>
          </a:p>
        </p:txBody>
      </p:sp>
      <p:sp>
        <p:nvSpPr>
          <p:cNvPr id="8" name="Title 1"/>
          <p:cNvSpPr>
            <a:spLocks noGrp="1"/>
          </p:cNvSpPr>
          <p:nvPr>
            <p:ph type="title"/>
          </p:nvPr>
        </p:nvSpPr>
        <p:spPr>
          <a:xfrm>
            <a:off x="235974" y="274638"/>
            <a:ext cx="8613058" cy="743001"/>
          </a:xfrm>
        </p:spPr>
        <p:txBody>
          <a:bodyPr>
            <a:normAutofit/>
          </a:bodyPr>
          <a:lstStyle/>
          <a:p>
            <a:r>
              <a:rPr lang="en-US" sz="3600" b="1" dirty="0" smtClean="0"/>
              <a:t>Skill </a:t>
            </a:r>
            <a:r>
              <a:rPr lang="en-US" sz="3600" b="1" dirty="0"/>
              <a:t>5</a:t>
            </a:r>
            <a:r>
              <a:rPr lang="en-US" sz="3600" b="1" dirty="0" smtClean="0"/>
              <a:t>:  Set Up a Home Page </a:t>
            </a:r>
            <a:endParaRPr lang="en-US" sz="3600" b="1" dirty="0"/>
          </a:p>
        </p:txBody>
      </p:sp>
    </p:spTree>
    <p:extLst>
      <p:ext uri="{BB962C8B-B14F-4D97-AF65-F5344CB8AC3E}">
        <p14:creationId xmlns:p14="http://schemas.microsoft.com/office/powerpoint/2010/main" xmlns="" val="2853010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0"/>
            <a:ext cx="8303342"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21</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8588" y="186249"/>
            <a:ext cx="8716297" cy="6485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Line Callout 2 (Accent Bar) 7"/>
          <p:cNvSpPr/>
          <p:nvPr/>
        </p:nvSpPr>
        <p:spPr>
          <a:xfrm>
            <a:off x="2590800" y="504737"/>
            <a:ext cx="2268013" cy="775061"/>
          </a:xfrm>
          <a:prstGeom prst="accentCallout2">
            <a:avLst>
              <a:gd name="adj1" fmla="val 18750"/>
              <a:gd name="adj2" fmla="val -8333"/>
              <a:gd name="adj3" fmla="val 18750"/>
              <a:gd name="adj4" fmla="val -16667"/>
              <a:gd name="adj5" fmla="val 4130"/>
              <a:gd name="adj6" fmla="val -278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r>
              <a:rPr lang="en-US" dirty="0" smtClean="0"/>
              <a:t>. Type the address in the Address bar</a:t>
            </a:r>
            <a:endParaRPr lang="en-US" dirty="0"/>
          </a:p>
        </p:txBody>
      </p:sp>
      <p:sp>
        <p:nvSpPr>
          <p:cNvPr id="11" name="Line Callout 2 (Accent Bar) 10"/>
          <p:cNvSpPr/>
          <p:nvPr/>
        </p:nvSpPr>
        <p:spPr>
          <a:xfrm>
            <a:off x="6985818" y="1513604"/>
            <a:ext cx="1989067" cy="706018"/>
          </a:xfrm>
          <a:prstGeom prst="accentCallout2">
            <a:avLst>
              <a:gd name="adj1" fmla="val 18750"/>
              <a:gd name="adj2" fmla="val -8333"/>
              <a:gd name="adj3" fmla="val 2038"/>
              <a:gd name="adj4" fmla="val -8467"/>
              <a:gd name="adj5" fmla="val -40127"/>
              <a:gd name="adj6" fmla="val -13685"/>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r>
              <a:rPr lang="en-US" dirty="0" smtClean="0"/>
              <a:t>. Click the Home button arrow</a:t>
            </a:r>
            <a:endParaRPr lang="en-US" dirty="0"/>
          </a:p>
        </p:txBody>
      </p:sp>
      <p:sp>
        <p:nvSpPr>
          <p:cNvPr id="9" name="Line Callout 2 (Accent Bar) 8"/>
          <p:cNvSpPr/>
          <p:nvPr/>
        </p:nvSpPr>
        <p:spPr>
          <a:xfrm>
            <a:off x="6816704" y="2613144"/>
            <a:ext cx="2158181" cy="706018"/>
          </a:xfrm>
          <a:prstGeom prst="accentCallout2">
            <a:avLst>
              <a:gd name="adj1" fmla="val 18750"/>
              <a:gd name="adj2" fmla="val -8333"/>
              <a:gd name="adj3" fmla="val 2038"/>
              <a:gd name="adj4" fmla="val -8467"/>
              <a:gd name="adj5" fmla="val -91864"/>
              <a:gd name="adj6" fmla="val -29755"/>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 Add or Change Home Page option</a:t>
            </a:r>
            <a:endParaRPr lang="en-US" dirty="0"/>
          </a:p>
        </p:txBody>
      </p:sp>
    </p:spTree>
    <p:extLst>
      <p:ext uri="{BB962C8B-B14F-4D97-AF65-F5344CB8AC3E}">
        <p14:creationId xmlns:p14="http://schemas.microsoft.com/office/powerpoint/2010/main" xmlns="" val="2739624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5968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22</a:t>
            </a:fld>
            <a:endParaRPr lang="en-US"/>
          </a:p>
        </p:txBody>
      </p:sp>
      <p:pic>
        <p:nvPicPr>
          <p:cNvPr id="11" name="Picture 10" descr="taking-it-further.png"/>
          <p:cNvPicPr>
            <a:picLocks noChangeAspect="1"/>
          </p:cNvPicPr>
          <p:nvPr/>
        </p:nvPicPr>
        <p:blipFill>
          <a:blip r:embed="rId4"/>
          <a:stretch>
            <a:fillRect/>
          </a:stretch>
        </p:blipFill>
        <p:spPr>
          <a:xfrm>
            <a:off x="569988" y="1755871"/>
            <a:ext cx="2940959" cy="465652"/>
          </a:xfrm>
          <a:prstGeom prst="rect">
            <a:avLst/>
          </a:prstGeom>
        </p:spPr>
      </p:pic>
      <p:sp>
        <p:nvSpPr>
          <p:cNvPr id="12" name="Rounded Rectangle 11"/>
          <p:cNvSpPr/>
          <p:nvPr/>
        </p:nvSpPr>
        <p:spPr>
          <a:xfrm>
            <a:off x="442889" y="2743200"/>
            <a:ext cx="8243911" cy="317090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3200" b="1" dirty="0">
                <a:solidFill>
                  <a:srgbClr val="0070C0"/>
                </a:solidFill>
              </a:rPr>
              <a:t>Choosing Multiple Home Pages   </a:t>
            </a:r>
            <a:r>
              <a:rPr lang="en-US" sz="3600" dirty="0">
                <a:solidFill>
                  <a:prstClr val="black">
                    <a:tint val="75000"/>
                  </a:prstClr>
                </a:solidFill>
              </a:rPr>
              <a:t>You may maintain more than </a:t>
            </a:r>
            <a:r>
              <a:rPr lang="en-US" sz="3600" dirty="0" smtClean="0">
                <a:solidFill>
                  <a:prstClr val="black">
                    <a:tint val="75000"/>
                  </a:prstClr>
                </a:solidFill>
              </a:rPr>
              <a:t>one home </a:t>
            </a:r>
            <a:r>
              <a:rPr lang="en-US" sz="3600" dirty="0">
                <a:solidFill>
                  <a:prstClr val="black">
                    <a:tint val="75000"/>
                  </a:prstClr>
                </a:solidFill>
              </a:rPr>
              <a:t>page by having a set of two or </a:t>
            </a:r>
            <a:r>
              <a:rPr lang="en-US" sz="3600" dirty="0" smtClean="0">
                <a:solidFill>
                  <a:prstClr val="black">
                    <a:tint val="75000"/>
                  </a:prstClr>
                </a:solidFill>
              </a:rPr>
              <a:t>more tabs </a:t>
            </a:r>
            <a:r>
              <a:rPr lang="en-US" sz="3600" dirty="0">
                <a:solidFill>
                  <a:prstClr val="black">
                    <a:tint val="75000"/>
                  </a:prstClr>
                </a:solidFill>
              </a:rPr>
              <a:t>display when you start your browser.</a:t>
            </a:r>
          </a:p>
        </p:txBody>
      </p:sp>
    </p:spTree>
    <p:extLst>
      <p:ext uri="{BB962C8B-B14F-4D97-AF65-F5344CB8AC3E}">
        <p14:creationId xmlns:p14="http://schemas.microsoft.com/office/powerpoint/2010/main" xmlns="" val="2005534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23</a:t>
            </a:fld>
            <a:endParaRPr lang="en-US"/>
          </a:p>
        </p:txBody>
      </p:sp>
      <p:sp>
        <p:nvSpPr>
          <p:cNvPr id="6" name="Content Placeholder 2"/>
          <p:cNvSpPr>
            <a:spLocks noGrp="1"/>
          </p:cNvSpPr>
          <p:nvPr>
            <p:ph idx="1"/>
          </p:nvPr>
        </p:nvSpPr>
        <p:spPr>
          <a:xfrm>
            <a:off x="457211" y="1917290"/>
            <a:ext cx="8229600" cy="4159045"/>
          </a:xfrm>
        </p:spPr>
        <p:txBody>
          <a:bodyPr>
            <a:normAutofit/>
          </a:bodyPr>
          <a:lstStyle/>
          <a:p>
            <a:pPr marL="0" indent="0">
              <a:buNone/>
            </a:pPr>
            <a:r>
              <a:rPr lang="en-US" sz="4200" dirty="0" smtClean="0"/>
              <a:t>Internet Explorer </a:t>
            </a:r>
            <a:r>
              <a:rPr lang="en-US" sz="4200" dirty="0"/>
              <a:t>stores information </a:t>
            </a:r>
            <a:r>
              <a:rPr lang="en-US" sz="4200" dirty="0" smtClean="0"/>
              <a:t>about the websites </a:t>
            </a:r>
            <a:r>
              <a:rPr lang="en-US" sz="4200" dirty="0"/>
              <a:t>you </a:t>
            </a:r>
            <a:r>
              <a:rPr lang="en-US" sz="4200" dirty="0" smtClean="0"/>
              <a:t>visit.</a:t>
            </a:r>
          </a:p>
          <a:p>
            <a:pPr lvl="1"/>
            <a:r>
              <a:rPr lang="en-US" sz="3500" dirty="0" smtClean="0"/>
              <a:t>It can improve </a:t>
            </a:r>
            <a:r>
              <a:rPr lang="en-US" sz="3500" dirty="0"/>
              <a:t>your web browsing </a:t>
            </a:r>
            <a:r>
              <a:rPr lang="en-US" sz="3500" dirty="0" smtClean="0"/>
              <a:t>speed. </a:t>
            </a:r>
          </a:p>
          <a:p>
            <a:pPr lvl="1"/>
            <a:r>
              <a:rPr lang="en-US" sz="3500" dirty="0" smtClean="0"/>
              <a:t>It will also help </a:t>
            </a:r>
            <a:r>
              <a:rPr lang="en-US" sz="3500" dirty="0"/>
              <a:t>you to find sites you have already </a:t>
            </a:r>
            <a:r>
              <a:rPr lang="en-US" sz="3500" dirty="0" smtClean="0"/>
              <a:t>visited.</a:t>
            </a:r>
            <a:endParaRPr lang="en-US" sz="3500" dirty="0"/>
          </a:p>
        </p:txBody>
      </p:sp>
      <p:sp>
        <p:nvSpPr>
          <p:cNvPr id="8" name="Title 1"/>
          <p:cNvSpPr>
            <a:spLocks noGrp="1"/>
          </p:cNvSpPr>
          <p:nvPr>
            <p:ph type="title"/>
          </p:nvPr>
        </p:nvSpPr>
        <p:spPr>
          <a:xfrm>
            <a:off x="235974" y="274638"/>
            <a:ext cx="8613058" cy="743001"/>
          </a:xfrm>
        </p:spPr>
        <p:txBody>
          <a:bodyPr>
            <a:normAutofit/>
          </a:bodyPr>
          <a:lstStyle/>
          <a:p>
            <a:r>
              <a:rPr lang="en-US" sz="3600" b="1" dirty="0" smtClean="0"/>
              <a:t>Skill </a:t>
            </a:r>
            <a:r>
              <a:rPr lang="en-US" sz="3600" b="1" dirty="0"/>
              <a:t>6</a:t>
            </a:r>
            <a:r>
              <a:rPr lang="en-US" sz="3600" b="1" dirty="0" smtClean="0"/>
              <a:t>:  Follow Links and History</a:t>
            </a:r>
            <a:endParaRPr lang="en-US" sz="3600" b="1" dirty="0"/>
          </a:p>
        </p:txBody>
      </p:sp>
    </p:spTree>
    <p:extLst>
      <p:ext uri="{BB962C8B-B14F-4D97-AF65-F5344CB8AC3E}">
        <p14:creationId xmlns:p14="http://schemas.microsoft.com/office/powerpoint/2010/main" xmlns="" val="2690458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0"/>
            <a:ext cx="8303342"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24</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7641" y="121920"/>
            <a:ext cx="8823960" cy="659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Line Callout 2 (Accent Bar) 7"/>
          <p:cNvSpPr/>
          <p:nvPr/>
        </p:nvSpPr>
        <p:spPr>
          <a:xfrm>
            <a:off x="923045" y="1868529"/>
            <a:ext cx="2627875" cy="935631"/>
          </a:xfrm>
          <a:prstGeom prst="accentCallout2">
            <a:avLst>
              <a:gd name="adj1" fmla="val 18750"/>
              <a:gd name="adj2" fmla="val -8333"/>
              <a:gd name="adj3" fmla="val 18750"/>
              <a:gd name="adj4" fmla="val -16667"/>
              <a:gd name="adj5" fmla="val -94302"/>
              <a:gd name="adj6" fmla="val -229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Favorites Button to display the Favorites Center</a:t>
            </a:r>
            <a:endParaRPr lang="en-US" dirty="0"/>
          </a:p>
        </p:txBody>
      </p:sp>
      <p:sp>
        <p:nvSpPr>
          <p:cNvPr id="11" name="Line Callout 2 (Accent Bar) 10"/>
          <p:cNvSpPr/>
          <p:nvPr/>
        </p:nvSpPr>
        <p:spPr>
          <a:xfrm>
            <a:off x="6697733" y="966744"/>
            <a:ext cx="2293868" cy="901785"/>
          </a:xfrm>
          <a:prstGeom prst="accentCallout2">
            <a:avLst>
              <a:gd name="adj1" fmla="val 18750"/>
              <a:gd name="adj2" fmla="val -8333"/>
              <a:gd name="adj3" fmla="val 2038"/>
              <a:gd name="adj4" fmla="val -8467"/>
              <a:gd name="adj5" fmla="val -47724"/>
              <a:gd name="adj6" fmla="val -17055"/>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Show Address Bar Autocomplete arrow</a:t>
            </a:r>
            <a:endParaRPr lang="en-US" dirty="0"/>
          </a:p>
        </p:txBody>
      </p:sp>
      <p:sp>
        <p:nvSpPr>
          <p:cNvPr id="9" name="Line Callout 2 (Accent Bar) 8"/>
          <p:cNvSpPr/>
          <p:nvPr/>
        </p:nvSpPr>
        <p:spPr>
          <a:xfrm>
            <a:off x="2770034" y="1064627"/>
            <a:ext cx="2158181" cy="706018"/>
          </a:xfrm>
          <a:prstGeom prst="accentCallout2">
            <a:avLst>
              <a:gd name="adj1" fmla="val 18750"/>
              <a:gd name="adj2" fmla="val -8333"/>
              <a:gd name="adj3" fmla="val 2038"/>
              <a:gd name="adj4" fmla="val -8467"/>
              <a:gd name="adj5" fmla="val -24948"/>
              <a:gd name="adj6" fmla="val -35404"/>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Previously visited sites listed</a:t>
            </a:r>
            <a:endParaRPr lang="en-US" dirty="0"/>
          </a:p>
        </p:txBody>
      </p:sp>
    </p:spTree>
    <p:extLst>
      <p:ext uri="{BB962C8B-B14F-4D97-AF65-F5344CB8AC3E}">
        <p14:creationId xmlns:p14="http://schemas.microsoft.com/office/powerpoint/2010/main" xmlns="" val="2359288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5968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25</a:t>
            </a:fld>
            <a:endParaRPr lang="en-US"/>
          </a:p>
        </p:txBody>
      </p:sp>
      <p:pic>
        <p:nvPicPr>
          <p:cNvPr id="11" name="Picture 10" descr="taking-it-further.png"/>
          <p:cNvPicPr>
            <a:picLocks noChangeAspect="1"/>
          </p:cNvPicPr>
          <p:nvPr/>
        </p:nvPicPr>
        <p:blipFill>
          <a:blip r:embed="rId4"/>
          <a:stretch>
            <a:fillRect/>
          </a:stretch>
        </p:blipFill>
        <p:spPr>
          <a:xfrm>
            <a:off x="569988" y="1755871"/>
            <a:ext cx="2940959" cy="465652"/>
          </a:xfrm>
          <a:prstGeom prst="rect">
            <a:avLst/>
          </a:prstGeom>
        </p:spPr>
      </p:pic>
      <p:sp>
        <p:nvSpPr>
          <p:cNvPr id="12" name="Rounded Rectangle 11"/>
          <p:cNvSpPr/>
          <p:nvPr/>
        </p:nvSpPr>
        <p:spPr>
          <a:xfrm>
            <a:off x="442888" y="2743200"/>
            <a:ext cx="8243911" cy="317090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3200" b="1" dirty="0">
                <a:solidFill>
                  <a:srgbClr val="0070C0"/>
                </a:solidFill>
              </a:rPr>
              <a:t>Changing History Duration   </a:t>
            </a:r>
            <a:r>
              <a:rPr lang="en-US" sz="3600" dirty="0">
                <a:solidFill>
                  <a:prstClr val="black">
                    <a:tint val="75000"/>
                  </a:prstClr>
                </a:solidFill>
              </a:rPr>
              <a:t>By </a:t>
            </a:r>
            <a:r>
              <a:rPr lang="en-US" sz="3600" dirty="0" smtClean="0">
                <a:solidFill>
                  <a:prstClr val="black">
                    <a:tint val="75000"/>
                  </a:prstClr>
                </a:solidFill>
              </a:rPr>
              <a:t>default, Internet </a:t>
            </a:r>
            <a:r>
              <a:rPr lang="en-US" sz="3600" dirty="0">
                <a:solidFill>
                  <a:prstClr val="black">
                    <a:tint val="75000"/>
                  </a:prstClr>
                </a:solidFill>
              </a:rPr>
              <a:t>Explorer keeps a 20-day history </a:t>
            </a:r>
            <a:r>
              <a:rPr lang="en-US" sz="3600" dirty="0" smtClean="0">
                <a:solidFill>
                  <a:prstClr val="black">
                    <a:tint val="75000"/>
                  </a:prstClr>
                </a:solidFill>
              </a:rPr>
              <a:t>of the </a:t>
            </a:r>
            <a:r>
              <a:rPr lang="en-US" sz="3600" dirty="0">
                <a:solidFill>
                  <a:prstClr val="black">
                    <a:tint val="75000"/>
                  </a:prstClr>
                </a:solidFill>
              </a:rPr>
              <a:t>web pages you have visited</a:t>
            </a:r>
            <a:r>
              <a:rPr lang="en-US" sz="3600" dirty="0" smtClean="0">
                <a:solidFill>
                  <a:prstClr val="black">
                    <a:tint val="75000"/>
                  </a:prstClr>
                </a:solidFill>
              </a:rPr>
              <a:t>. You can </a:t>
            </a:r>
            <a:r>
              <a:rPr lang="en-US" sz="3600" dirty="0">
                <a:solidFill>
                  <a:prstClr val="black">
                    <a:tint val="75000"/>
                  </a:prstClr>
                </a:solidFill>
              </a:rPr>
              <a:t>change </a:t>
            </a:r>
            <a:r>
              <a:rPr lang="en-US" sz="3600" dirty="0" smtClean="0">
                <a:solidFill>
                  <a:prstClr val="black">
                    <a:tint val="75000"/>
                  </a:prstClr>
                </a:solidFill>
              </a:rPr>
              <a:t> the </a:t>
            </a:r>
            <a:r>
              <a:rPr lang="en-US" sz="3600" dirty="0">
                <a:solidFill>
                  <a:prstClr val="black">
                    <a:tint val="75000"/>
                  </a:prstClr>
                </a:solidFill>
              </a:rPr>
              <a:t>number of days </a:t>
            </a:r>
            <a:r>
              <a:rPr lang="en-US" sz="3600" dirty="0" smtClean="0">
                <a:solidFill>
                  <a:prstClr val="black">
                    <a:tint val="75000"/>
                  </a:prstClr>
                </a:solidFill>
              </a:rPr>
              <a:t>that Internet Explorer keeps </a:t>
            </a:r>
            <a:r>
              <a:rPr lang="en-US" sz="3600" dirty="0">
                <a:solidFill>
                  <a:prstClr val="black">
                    <a:tint val="75000"/>
                  </a:prstClr>
                </a:solidFill>
              </a:rPr>
              <a:t>your web </a:t>
            </a:r>
            <a:r>
              <a:rPr lang="en-US" sz="3600" dirty="0" smtClean="0">
                <a:solidFill>
                  <a:prstClr val="black">
                    <a:tint val="75000"/>
                  </a:prstClr>
                </a:solidFill>
              </a:rPr>
              <a:t>page history.</a:t>
            </a:r>
            <a:endParaRPr lang="en-US" sz="3600" dirty="0">
              <a:solidFill>
                <a:prstClr val="black">
                  <a:tint val="75000"/>
                </a:prstClr>
              </a:solidFill>
            </a:endParaRPr>
          </a:p>
        </p:txBody>
      </p:sp>
    </p:spTree>
    <p:extLst>
      <p:ext uri="{BB962C8B-B14F-4D97-AF65-F5344CB8AC3E}">
        <p14:creationId xmlns:p14="http://schemas.microsoft.com/office/powerpoint/2010/main" xmlns="" val="3840139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26</a:t>
            </a:fld>
            <a:endParaRPr lang="en-US"/>
          </a:p>
        </p:txBody>
      </p:sp>
      <p:sp>
        <p:nvSpPr>
          <p:cNvPr id="6" name="Content Placeholder 2"/>
          <p:cNvSpPr>
            <a:spLocks noGrp="1"/>
          </p:cNvSpPr>
          <p:nvPr>
            <p:ph idx="1"/>
          </p:nvPr>
        </p:nvSpPr>
        <p:spPr>
          <a:xfrm>
            <a:off x="457211" y="1917291"/>
            <a:ext cx="8229600" cy="3923070"/>
          </a:xfrm>
        </p:spPr>
        <p:txBody>
          <a:bodyPr>
            <a:normAutofit/>
          </a:bodyPr>
          <a:lstStyle/>
          <a:p>
            <a:r>
              <a:rPr lang="en-US" sz="3600" dirty="0">
                <a:latin typeface="MyriadPro-Regular"/>
              </a:rPr>
              <a:t>Internet Explorer </a:t>
            </a:r>
            <a:r>
              <a:rPr lang="en-US" sz="3600" i="1" dirty="0">
                <a:latin typeface="MyriadPro-It"/>
              </a:rPr>
              <a:t>favorites </a:t>
            </a:r>
            <a:r>
              <a:rPr lang="en-US" sz="3600" dirty="0">
                <a:latin typeface="MyriadPro-Regular"/>
              </a:rPr>
              <a:t>are </a:t>
            </a:r>
            <a:r>
              <a:rPr lang="en-US" sz="3600" dirty="0" smtClean="0">
                <a:latin typeface="MyriadPro-Regular"/>
              </a:rPr>
              <a:t>links that </a:t>
            </a:r>
            <a:r>
              <a:rPr lang="en-US" sz="3600" dirty="0">
                <a:latin typeface="MyriadPro-Regular"/>
              </a:rPr>
              <a:t>you save to websites you </a:t>
            </a:r>
            <a:r>
              <a:rPr lang="en-US" sz="3600" dirty="0" smtClean="0">
                <a:latin typeface="MyriadPro-Regular"/>
              </a:rPr>
              <a:t>visit frequently</a:t>
            </a:r>
            <a:r>
              <a:rPr lang="en-US" sz="3600" dirty="0">
                <a:latin typeface="MyriadPro-Regular"/>
              </a:rPr>
              <a:t>. </a:t>
            </a:r>
            <a:endParaRPr lang="en-US" sz="3600" dirty="0" smtClean="0">
              <a:latin typeface="MyriadPro-Regular"/>
            </a:endParaRPr>
          </a:p>
          <a:p>
            <a:r>
              <a:rPr lang="en-US" sz="3600" dirty="0" smtClean="0">
                <a:latin typeface="MyriadPro-Regular"/>
              </a:rPr>
              <a:t>Firefox </a:t>
            </a:r>
            <a:r>
              <a:rPr lang="en-US" sz="3600" dirty="0">
                <a:latin typeface="MyriadPro-Regular"/>
              </a:rPr>
              <a:t>has a </a:t>
            </a:r>
            <a:r>
              <a:rPr lang="en-US" sz="3600" dirty="0" smtClean="0">
                <a:latin typeface="MyriadPro-Regular"/>
              </a:rPr>
              <a:t>similar feature</a:t>
            </a:r>
            <a:r>
              <a:rPr lang="en-US" sz="3600" dirty="0">
                <a:latin typeface="MyriadPro-Regular"/>
              </a:rPr>
              <a:t>, </a:t>
            </a:r>
            <a:r>
              <a:rPr lang="en-US" sz="3600" dirty="0" smtClean="0">
                <a:latin typeface="MyriadPro-Regular"/>
              </a:rPr>
              <a:t> but </a:t>
            </a:r>
            <a:r>
              <a:rPr lang="en-US" sz="3600" dirty="0">
                <a:latin typeface="MyriadPro-Regular"/>
              </a:rPr>
              <a:t>refers to these </a:t>
            </a:r>
            <a:r>
              <a:rPr lang="en-US" sz="3600" dirty="0" smtClean="0">
                <a:latin typeface="MyriadPro-Regular"/>
              </a:rPr>
              <a:t>favorite sites </a:t>
            </a:r>
            <a:r>
              <a:rPr lang="en-US" sz="3600" dirty="0">
                <a:latin typeface="MyriadPro-Regular"/>
              </a:rPr>
              <a:t>as </a:t>
            </a:r>
            <a:r>
              <a:rPr lang="en-US" sz="3600" i="1" dirty="0">
                <a:latin typeface="MyriadPro-It"/>
              </a:rPr>
              <a:t>bookmarks</a:t>
            </a:r>
            <a:r>
              <a:rPr lang="en-US" sz="3600" dirty="0">
                <a:latin typeface="MyriadPro-Regular"/>
              </a:rPr>
              <a:t>.</a:t>
            </a:r>
            <a:endParaRPr lang="en-US" sz="3600" dirty="0"/>
          </a:p>
        </p:txBody>
      </p:sp>
      <p:sp>
        <p:nvSpPr>
          <p:cNvPr id="8" name="Title 1"/>
          <p:cNvSpPr>
            <a:spLocks noGrp="1"/>
          </p:cNvSpPr>
          <p:nvPr>
            <p:ph type="title"/>
          </p:nvPr>
        </p:nvSpPr>
        <p:spPr>
          <a:xfrm>
            <a:off x="235974" y="274638"/>
            <a:ext cx="8613058" cy="743001"/>
          </a:xfrm>
        </p:spPr>
        <p:txBody>
          <a:bodyPr>
            <a:normAutofit/>
          </a:bodyPr>
          <a:lstStyle/>
          <a:p>
            <a:r>
              <a:rPr lang="en-US" sz="3600" b="1" dirty="0" smtClean="0"/>
              <a:t>Skill </a:t>
            </a:r>
            <a:r>
              <a:rPr lang="en-US" sz="3600" b="1" dirty="0"/>
              <a:t>7</a:t>
            </a:r>
            <a:r>
              <a:rPr lang="en-US" sz="3600" b="1" dirty="0" smtClean="0"/>
              <a:t>:  Save Sites as Favorites/Bookmarks</a:t>
            </a:r>
            <a:endParaRPr lang="en-US" sz="3600" b="1" dirty="0"/>
          </a:p>
        </p:txBody>
      </p:sp>
    </p:spTree>
    <p:extLst>
      <p:ext uri="{BB962C8B-B14F-4D97-AF65-F5344CB8AC3E}">
        <p14:creationId xmlns:p14="http://schemas.microsoft.com/office/powerpoint/2010/main" xmlns="" val="3584815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27</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6241" y="152400"/>
            <a:ext cx="8774400" cy="656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Line Callout 2 (Accent Bar) 7"/>
          <p:cNvSpPr/>
          <p:nvPr/>
        </p:nvSpPr>
        <p:spPr>
          <a:xfrm>
            <a:off x="670560" y="1354926"/>
            <a:ext cx="2438399" cy="1155781"/>
          </a:xfrm>
          <a:prstGeom prst="accentCallout2">
            <a:avLst>
              <a:gd name="adj1" fmla="val 18750"/>
              <a:gd name="adj2" fmla="val -8333"/>
              <a:gd name="adj3" fmla="val -4985"/>
              <a:gd name="adj4" fmla="val -9792"/>
              <a:gd name="adj5" fmla="val -31009"/>
              <a:gd name="adj6" fmla="val -154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Favorites Button to display the Favorites Center</a:t>
            </a:r>
            <a:endParaRPr lang="en-US" dirty="0"/>
          </a:p>
        </p:txBody>
      </p:sp>
      <p:sp>
        <p:nvSpPr>
          <p:cNvPr id="11" name="Line Callout 2 (Accent Bar) 10"/>
          <p:cNvSpPr/>
          <p:nvPr/>
        </p:nvSpPr>
        <p:spPr>
          <a:xfrm>
            <a:off x="3526337" y="812610"/>
            <a:ext cx="2293868" cy="901785"/>
          </a:xfrm>
          <a:prstGeom prst="accentCallout2">
            <a:avLst>
              <a:gd name="adj1" fmla="val 18750"/>
              <a:gd name="adj2" fmla="val -8333"/>
              <a:gd name="adj3" fmla="val 2038"/>
              <a:gd name="adj4" fmla="val -8467"/>
              <a:gd name="adj5" fmla="val -32514"/>
              <a:gd name="adj6" fmla="val -68876"/>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Address Bar with web site address</a:t>
            </a:r>
            <a:endParaRPr lang="en-US" dirty="0"/>
          </a:p>
        </p:txBody>
      </p:sp>
      <p:sp>
        <p:nvSpPr>
          <p:cNvPr id="9" name="Line Callout 2 (Accent Bar) 8"/>
          <p:cNvSpPr/>
          <p:nvPr/>
        </p:nvSpPr>
        <p:spPr>
          <a:xfrm>
            <a:off x="6050280" y="4297820"/>
            <a:ext cx="2158181" cy="706018"/>
          </a:xfrm>
          <a:prstGeom prst="accentCallout2">
            <a:avLst>
              <a:gd name="adj1" fmla="val 18750"/>
              <a:gd name="adj2" fmla="val -8333"/>
              <a:gd name="adj3" fmla="val 2038"/>
              <a:gd name="adj4" fmla="val -8467"/>
              <a:gd name="adj5" fmla="val -24948"/>
              <a:gd name="adj6" fmla="val -35404"/>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Add button in Add to Favorites dialog box</a:t>
            </a:r>
            <a:endParaRPr lang="en-US" dirty="0"/>
          </a:p>
        </p:txBody>
      </p:sp>
    </p:spTree>
    <p:extLst>
      <p:ext uri="{BB962C8B-B14F-4D97-AF65-F5344CB8AC3E}">
        <p14:creationId xmlns:p14="http://schemas.microsoft.com/office/powerpoint/2010/main" xmlns="" val="2992094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5968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28</a:t>
            </a:fld>
            <a:endParaRPr lang="en-US"/>
          </a:p>
        </p:txBody>
      </p:sp>
      <p:pic>
        <p:nvPicPr>
          <p:cNvPr id="11" name="Picture 10" descr="taking-it-further.png"/>
          <p:cNvPicPr>
            <a:picLocks noChangeAspect="1"/>
          </p:cNvPicPr>
          <p:nvPr/>
        </p:nvPicPr>
        <p:blipFill>
          <a:blip r:embed="rId4"/>
          <a:stretch>
            <a:fillRect/>
          </a:stretch>
        </p:blipFill>
        <p:spPr>
          <a:xfrm>
            <a:off x="569988" y="1755871"/>
            <a:ext cx="2940959" cy="465652"/>
          </a:xfrm>
          <a:prstGeom prst="rect">
            <a:avLst/>
          </a:prstGeom>
        </p:spPr>
      </p:pic>
      <p:sp>
        <p:nvSpPr>
          <p:cNvPr id="12" name="Rounded Rectangle 11"/>
          <p:cNvSpPr/>
          <p:nvPr/>
        </p:nvSpPr>
        <p:spPr>
          <a:xfrm>
            <a:off x="442888" y="2743200"/>
            <a:ext cx="8243911" cy="2949677"/>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3600" b="1" dirty="0">
                <a:solidFill>
                  <a:srgbClr val="0070C0"/>
                </a:solidFill>
              </a:rPr>
              <a:t>Cleaning Out Your </a:t>
            </a:r>
            <a:r>
              <a:rPr lang="en-US" sz="3600" b="1" dirty="0" smtClean="0">
                <a:solidFill>
                  <a:srgbClr val="0070C0"/>
                </a:solidFill>
              </a:rPr>
              <a:t>Favorites   </a:t>
            </a:r>
            <a:r>
              <a:rPr lang="en-US" sz="3600" dirty="0" smtClean="0">
                <a:solidFill>
                  <a:prstClr val="black">
                    <a:tint val="75000"/>
                  </a:prstClr>
                </a:solidFill>
              </a:rPr>
              <a:t>Periodically review </a:t>
            </a:r>
            <a:r>
              <a:rPr lang="en-US" sz="3600" dirty="0">
                <a:solidFill>
                  <a:prstClr val="black">
                    <a:tint val="75000"/>
                  </a:prstClr>
                </a:solidFill>
              </a:rPr>
              <a:t>and delete listed </a:t>
            </a:r>
            <a:r>
              <a:rPr lang="en-US" sz="3600" dirty="0" smtClean="0">
                <a:solidFill>
                  <a:prstClr val="black">
                    <a:tint val="75000"/>
                  </a:prstClr>
                </a:solidFill>
              </a:rPr>
              <a:t>sites that </a:t>
            </a:r>
            <a:r>
              <a:rPr lang="en-US" sz="3600" dirty="0">
                <a:solidFill>
                  <a:prstClr val="black">
                    <a:tint val="75000"/>
                  </a:prstClr>
                </a:solidFill>
              </a:rPr>
              <a:t>you no </a:t>
            </a:r>
            <a:r>
              <a:rPr lang="en-US" sz="3600" dirty="0" smtClean="0">
                <a:solidFill>
                  <a:prstClr val="black">
                    <a:tint val="75000"/>
                  </a:prstClr>
                </a:solidFill>
              </a:rPr>
              <a:t> longer </a:t>
            </a:r>
            <a:r>
              <a:rPr lang="en-US" sz="3600" dirty="0">
                <a:solidFill>
                  <a:prstClr val="black">
                    <a:tint val="75000"/>
                  </a:prstClr>
                </a:solidFill>
              </a:rPr>
              <a:t>visit very often.</a:t>
            </a:r>
          </a:p>
        </p:txBody>
      </p:sp>
    </p:spTree>
    <p:extLst>
      <p:ext uri="{BB962C8B-B14F-4D97-AF65-F5344CB8AC3E}">
        <p14:creationId xmlns:p14="http://schemas.microsoft.com/office/powerpoint/2010/main" xmlns="" val="3888005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29</a:t>
            </a:fld>
            <a:endParaRPr lang="en-US"/>
          </a:p>
        </p:txBody>
      </p:sp>
      <p:sp>
        <p:nvSpPr>
          <p:cNvPr id="6" name="Content Placeholder 2"/>
          <p:cNvSpPr>
            <a:spLocks noGrp="1"/>
          </p:cNvSpPr>
          <p:nvPr>
            <p:ph idx="1"/>
          </p:nvPr>
        </p:nvSpPr>
        <p:spPr>
          <a:xfrm>
            <a:off x="457211" y="1917291"/>
            <a:ext cx="8229600" cy="3923070"/>
          </a:xfrm>
        </p:spPr>
        <p:txBody>
          <a:bodyPr>
            <a:normAutofit/>
          </a:bodyPr>
          <a:lstStyle/>
          <a:p>
            <a:r>
              <a:rPr lang="en-US" sz="3600" dirty="0"/>
              <a:t>When you download a file, </a:t>
            </a:r>
            <a:r>
              <a:rPr lang="en-US" sz="3600" dirty="0" smtClean="0"/>
              <a:t>you transfer </a:t>
            </a:r>
            <a:r>
              <a:rPr lang="en-US" sz="3600" dirty="0"/>
              <a:t>it </a:t>
            </a:r>
            <a:r>
              <a:rPr lang="en-US" sz="3600" dirty="0" smtClean="0"/>
              <a:t> from </a:t>
            </a:r>
            <a:r>
              <a:rPr lang="en-US" sz="3600" dirty="0"/>
              <a:t>the Internet to </a:t>
            </a:r>
            <a:r>
              <a:rPr lang="en-US" sz="3600" dirty="0" smtClean="0"/>
              <a:t>your computer </a:t>
            </a:r>
            <a:r>
              <a:rPr lang="en-US" sz="3600" dirty="0"/>
              <a:t>or another digital </a:t>
            </a:r>
            <a:r>
              <a:rPr lang="en-US" sz="3600" dirty="0" smtClean="0"/>
              <a:t>device.</a:t>
            </a:r>
          </a:p>
          <a:p>
            <a:r>
              <a:rPr lang="en-US" sz="3600" dirty="0"/>
              <a:t>W</a:t>
            </a:r>
            <a:r>
              <a:rPr lang="en-US" sz="3600" dirty="0" smtClean="0"/>
              <a:t>hen you upload </a:t>
            </a:r>
            <a:r>
              <a:rPr lang="en-US" sz="3600" dirty="0"/>
              <a:t>a file, you transfer it </a:t>
            </a:r>
            <a:r>
              <a:rPr lang="en-US" sz="3600" dirty="0" smtClean="0"/>
              <a:t> from your </a:t>
            </a:r>
            <a:r>
              <a:rPr lang="en-US" sz="3600" dirty="0"/>
              <a:t>computer or other device </a:t>
            </a:r>
            <a:r>
              <a:rPr lang="en-US" sz="3600" dirty="0" smtClean="0"/>
              <a:t>to a </a:t>
            </a:r>
            <a:r>
              <a:rPr lang="en-US" sz="3600" dirty="0"/>
              <a:t>site on the Internet.</a:t>
            </a:r>
          </a:p>
        </p:txBody>
      </p:sp>
      <p:sp>
        <p:nvSpPr>
          <p:cNvPr id="8" name="Title 1"/>
          <p:cNvSpPr>
            <a:spLocks noGrp="1"/>
          </p:cNvSpPr>
          <p:nvPr>
            <p:ph type="title"/>
          </p:nvPr>
        </p:nvSpPr>
        <p:spPr>
          <a:xfrm>
            <a:off x="235974" y="274638"/>
            <a:ext cx="8613058" cy="743001"/>
          </a:xfrm>
        </p:spPr>
        <p:txBody>
          <a:bodyPr>
            <a:normAutofit/>
          </a:bodyPr>
          <a:lstStyle/>
          <a:p>
            <a:r>
              <a:rPr lang="en-US" sz="3600" b="1" dirty="0" smtClean="0"/>
              <a:t>Skill </a:t>
            </a:r>
            <a:r>
              <a:rPr lang="en-US" sz="3600" b="1" dirty="0"/>
              <a:t>8</a:t>
            </a:r>
            <a:r>
              <a:rPr lang="en-US" sz="3600" b="1" dirty="0" smtClean="0"/>
              <a:t>:  Download Files</a:t>
            </a:r>
            <a:endParaRPr lang="en-US" sz="3600" b="1" dirty="0"/>
          </a:p>
        </p:txBody>
      </p:sp>
    </p:spTree>
    <p:extLst>
      <p:ext uri="{BB962C8B-B14F-4D97-AF65-F5344CB8AC3E}">
        <p14:creationId xmlns:p14="http://schemas.microsoft.com/office/powerpoint/2010/main" xmlns="" val="2534746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009082" y="361292"/>
            <a:ext cx="3125856" cy="646331"/>
          </a:xfrm>
          <a:prstGeom prst="rect">
            <a:avLst/>
          </a:prstGeom>
          <a:noFill/>
        </p:spPr>
        <p:txBody>
          <a:bodyPr wrap="none" rtlCol="0">
            <a:spAutoFit/>
          </a:bodyPr>
          <a:lstStyle/>
          <a:p>
            <a:pPr algn="ctr"/>
            <a:r>
              <a:rPr lang="en-US" sz="3600" b="1" dirty="0" smtClean="0"/>
              <a:t>Skills You Learn</a:t>
            </a:r>
            <a:endParaRPr lang="en-US" sz="36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3</a:t>
            </a:fld>
            <a:endParaRPr lang="en-US"/>
          </a:p>
        </p:txBody>
      </p:sp>
      <p:sp>
        <p:nvSpPr>
          <p:cNvPr id="6" name="Content Placeholder 2"/>
          <p:cNvSpPr>
            <a:spLocks noGrp="1"/>
          </p:cNvSpPr>
          <p:nvPr>
            <p:ph idx="1"/>
          </p:nvPr>
        </p:nvSpPr>
        <p:spPr>
          <a:xfrm>
            <a:off x="457200" y="1882006"/>
            <a:ext cx="8229600" cy="4312317"/>
          </a:xfrm>
        </p:spPr>
        <p:txBody>
          <a:bodyPr>
            <a:normAutofit fontScale="85000" lnSpcReduction="20000"/>
          </a:bodyPr>
          <a:lstStyle/>
          <a:p>
            <a:r>
              <a:rPr lang="en-US" dirty="0" smtClean="0"/>
              <a:t>Explore the Internet Explorer 8.0 Interface</a:t>
            </a:r>
          </a:p>
          <a:p>
            <a:r>
              <a:rPr lang="en-US" dirty="0" smtClean="0"/>
              <a:t>Explore the Mozilla Firefox Interface</a:t>
            </a:r>
          </a:p>
          <a:p>
            <a:r>
              <a:rPr lang="en-US" dirty="0" smtClean="0"/>
              <a:t>Navigate among web pages</a:t>
            </a:r>
            <a:endParaRPr lang="en-US" dirty="0"/>
          </a:p>
          <a:p>
            <a:r>
              <a:rPr lang="en-US" dirty="0" smtClean="0"/>
              <a:t>Use tabbed browsing</a:t>
            </a:r>
          </a:p>
          <a:p>
            <a:r>
              <a:rPr lang="en-US" dirty="0" smtClean="0"/>
              <a:t>Set up a </a:t>
            </a:r>
            <a:r>
              <a:rPr lang="en-US" dirty="0"/>
              <a:t>h</a:t>
            </a:r>
            <a:r>
              <a:rPr lang="en-US" dirty="0" smtClean="0"/>
              <a:t>ome page</a:t>
            </a:r>
          </a:p>
          <a:p>
            <a:r>
              <a:rPr lang="en-US" dirty="0" smtClean="0"/>
              <a:t>Follow links and history</a:t>
            </a:r>
          </a:p>
          <a:p>
            <a:r>
              <a:rPr lang="en-US" dirty="0" smtClean="0"/>
              <a:t>Save sites as Favorites/Bookmark</a:t>
            </a:r>
          </a:p>
          <a:p>
            <a:r>
              <a:rPr lang="en-US" dirty="0" smtClean="0"/>
              <a:t>Download Files</a:t>
            </a:r>
          </a:p>
          <a:p>
            <a:r>
              <a:rPr lang="en-US" dirty="0" smtClean="0"/>
              <a:t>Print a web page</a:t>
            </a:r>
          </a:p>
          <a:p>
            <a:r>
              <a:rPr lang="en-US" dirty="0" smtClean="0"/>
              <a:t>Use </a:t>
            </a:r>
            <a:r>
              <a:rPr lang="en-US" dirty="0"/>
              <a:t>s</a:t>
            </a:r>
            <a:r>
              <a:rPr lang="en-US" dirty="0" smtClean="0"/>
              <a:t>earch engines</a:t>
            </a:r>
          </a:p>
          <a:p>
            <a:endParaRPr lang="en-US" dirty="0" smtClean="0"/>
          </a:p>
        </p:txBody>
      </p:sp>
    </p:spTree>
    <p:extLst>
      <p:ext uri="{BB962C8B-B14F-4D97-AF65-F5344CB8AC3E}">
        <p14:creationId xmlns:p14="http://schemas.microsoft.com/office/powerpoint/2010/main" xmlns="" val="2658112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30</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3838" y="121921"/>
            <a:ext cx="8717281" cy="6599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Line Callout 2 (Accent Bar) 10"/>
          <p:cNvSpPr/>
          <p:nvPr/>
        </p:nvSpPr>
        <p:spPr>
          <a:xfrm>
            <a:off x="4259332" y="5003838"/>
            <a:ext cx="2293868" cy="706018"/>
          </a:xfrm>
          <a:prstGeom prst="accentCallout2">
            <a:avLst>
              <a:gd name="adj1" fmla="val 18750"/>
              <a:gd name="adj2" fmla="val -8333"/>
              <a:gd name="adj3" fmla="val 2038"/>
              <a:gd name="adj4" fmla="val -8467"/>
              <a:gd name="adj5" fmla="val -134252"/>
              <a:gd name="adj6" fmla="val -70204"/>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Right-click item you wish to save</a:t>
            </a:r>
            <a:endParaRPr lang="en-US" dirty="0"/>
          </a:p>
        </p:txBody>
      </p:sp>
      <p:sp>
        <p:nvSpPr>
          <p:cNvPr id="8" name="Line Callout 2 (Accent Bar) 7"/>
          <p:cNvSpPr/>
          <p:nvPr/>
        </p:nvSpPr>
        <p:spPr>
          <a:xfrm>
            <a:off x="5880181" y="4072883"/>
            <a:ext cx="2438399" cy="773437"/>
          </a:xfrm>
          <a:prstGeom prst="accentCallout2">
            <a:avLst>
              <a:gd name="adj1" fmla="val 18750"/>
              <a:gd name="adj2" fmla="val -8333"/>
              <a:gd name="adj3" fmla="val -4985"/>
              <a:gd name="adj4" fmla="val -9792"/>
              <a:gd name="adj5" fmla="val -43009"/>
              <a:gd name="adj6" fmla="val -723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 Save Picture As to save file</a:t>
            </a:r>
            <a:endParaRPr lang="en-US" dirty="0"/>
          </a:p>
        </p:txBody>
      </p:sp>
    </p:spTree>
    <p:extLst>
      <p:ext uri="{BB962C8B-B14F-4D97-AF65-F5344CB8AC3E}">
        <p14:creationId xmlns:p14="http://schemas.microsoft.com/office/powerpoint/2010/main" xmlns="" val="2485703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5968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31</a:t>
            </a:fld>
            <a:endParaRPr lang="en-US"/>
          </a:p>
        </p:txBody>
      </p:sp>
      <p:pic>
        <p:nvPicPr>
          <p:cNvPr id="11" name="Picture 10" descr="taking-it-further.png"/>
          <p:cNvPicPr>
            <a:picLocks noChangeAspect="1"/>
          </p:cNvPicPr>
          <p:nvPr/>
        </p:nvPicPr>
        <p:blipFill>
          <a:blip r:embed="rId4"/>
          <a:stretch>
            <a:fillRect/>
          </a:stretch>
        </p:blipFill>
        <p:spPr>
          <a:xfrm>
            <a:off x="569988" y="1988697"/>
            <a:ext cx="2940959" cy="465652"/>
          </a:xfrm>
          <a:prstGeom prst="rect">
            <a:avLst/>
          </a:prstGeom>
        </p:spPr>
      </p:pic>
      <p:sp>
        <p:nvSpPr>
          <p:cNvPr id="12" name="Rounded Rectangle 11"/>
          <p:cNvSpPr/>
          <p:nvPr/>
        </p:nvSpPr>
        <p:spPr>
          <a:xfrm>
            <a:off x="442888" y="2743200"/>
            <a:ext cx="8243911" cy="311191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r>
              <a:rPr lang="en-US" sz="3900" b="1" dirty="0">
                <a:solidFill>
                  <a:srgbClr val="0070C0"/>
                </a:solidFill>
              </a:rPr>
              <a:t>Installing Adobe </a:t>
            </a:r>
            <a:r>
              <a:rPr lang="en-US" sz="3900" b="1" dirty="0" smtClean="0">
                <a:solidFill>
                  <a:srgbClr val="0070C0"/>
                </a:solidFill>
              </a:rPr>
              <a:t>Reader   </a:t>
            </a:r>
            <a:r>
              <a:rPr lang="en-US" sz="3900" dirty="0" smtClean="0">
                <a:solidFill>
                  <a:prstClr val="black">
                    <a:tint val="75000"/>
                  </a:prstClr>
                </a:solidFill>
              </a:rPr>
              <a:t>Adobe Reader </a:t>
            </a:r>
            <a:r>
              <a:rPr lang="en-US" sz="3900" dirty="0">
                <a:solidFill>
                  <a:prstClr val="black">
                    <a:tint val="75000"/>
                  </a:prstClr>
                </a:solidFill>
              </a:rPr>
              <a:t>is a useful program for </a:t>
            </a:r>
            <a:r>
              <a:rPr lang="en-US" sz="3900" dirty="0" smtClean="0">
                <a:solidFill>
                  <a:prstClr val="black">
                    <a:tint val="75000"/>
                  </a:prstClr>
                </a:solidFill>
              </a:rPr>
              <a:t>people who </a:t>
            </a:r>
            <a:r>
              <a:rPr lang="en-US" sz="3900" dirty="0">
                <a:solidFill>
                  <a:prstClr val="black">
                    <a:tint val="75000"/>
                  </a:prstClr>
                </a:solidFill>
              </a:rPr>
              <a:t>share files </a:t>
            </a:r>
            <a:r>
              <a:rPr lang="en-US" sz="3900" dirty="0" smtClean="0">
                <a:solidFill>
                  <a:prstClr val="black">
                    <a:tint val="75000"/>
                  </a:prstClr>
                </a:solidFill>
              </a:rPr>
              <a:t>frequently</a:t>
            </a:r>
            <a:r>
              <a:rPr lang="en-US" sz="3900" dirty="0">
                <a:solidFill>
                  <a:prstClr val="black">
                    <a:tint val="75000"/>
                  </a:prstClr>
                </a:solidFill>
              </a:rPr>
              <a:t>. The </a:t>
            </a:r>
            <a:r>
              <a:rPr lang="en-US" sz="3900" dirty="0" smtClean="0">
                <a:solidFill>
                  <a:prstClr val="black">
                    <a:tint val="75000"/>
                  </a:prstClr>
                </a:solidFill>
              </a:rPr>
              <a:t>program is </a:t>
            </a:r>
            <a:r>
              <a:rPr lang="en-US" sz="3900" dirty="0">
                <a:solidFill>
                  <a:prstClr val="black">
                    <a:tint val="75000"/>
                  </a:prstClr>
                </a:solidFill>
              </a:rPr>
              <a:t>free and is </a:t>
            </a:r>
            <a:r>
              <a:rPr lang="en-US" sz="3900" dirty="0" smtClean="0">
                <a:solidFill>
                  <a:prstClr val="black">
                    <a:tint val="75000"/>
                  </a:prstClr>
                </a:solidFill>
              </a:rPr>
              <a:t>installed </a:t>
            </a:r>
            <a:r>
              <a:rPr lang="en-US" sz="3900" dirty="0">
                <a:solidFill>
                  <a:prstClr val="black">
                    <a:tint val="75000"/>
                  </a:prstClr>
                </a:solidFill>
              </a:rPr>
              <a:t>with the </a:t>
            </a:r>
            <a:r>
              <a:rPr lang="en-US" sz="3900" dirty="0" smtClean="0">
                <a:solidFill>
                  <a:prstClr val="black">
                    <a:tint val="75000"/>
                  </a:prstClr>
                </a:solidFill>
              </a:rPr>
              <a:t>Windows Operating </a:t>
            </a:r>
            <a:r>
              <a:rPr lang="en-US" sz="3900" dirty="0">
                <a:solidFill>
                  <a:prstClr val="black">
                    <a:tint val="75000"/>
                  </a:prstClr>
                </a:solidFill>
              </a:rPr>
              <a:t>System.</a:t>
            </a:r>
          </a:p>
        </p:txBody>
      </p:sp>
    </p:spTree>
    <p:extLst>
      <p:ext uri="{BB962C8B-B14F-4D97-AF65-F5344CB8AC3E}">
        <p14:creationId xmlns:p14="http://schemas.microsoft.com/office/powerpoint/2010/main" xmlns="" val="2426296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32</a:t>
            </a:fld>
            <a:endParaRPr lang="en-US"/>
          </a:p>
        </p:txBody>
      </p:sp>
      <p:sp>
        <p:nvSpPr>
          <p:cNvPr id="6" name="Content Placeholder 2"/>
          <p:cNvSpPr>
            <a:spLocks noGrp="1"/>
          </p:cNvSpPr>
          <p:nvPr>
            <p:ph idx="1"/>
          </p:nvPr>
        </p:nvSpPr>
        <p:spPr>
          <a:xfrm>
            <a:off x="457211" y="1917291"/>
            <a:ext cx="8229600" cy="3923070"/>
          </a:xfrm>
        </p:spPr>
        <p:txBody>
          <a:bodyPr>
            <a:normAutofit lnSpcReduction="10000"/>
          </a:bodyPr>
          <a:lstStyle/>
          <a:p>
            <a:pPr marL="0" indent="0">
              <a:buNone/>
            </a:pPr>
            <a:r>
              <a:rPr lang="en-US" sz="3600" dirty="0" smtClean="0"/>
              <a:t>Web pages are not typically designed to fit on a printed page.</a:t>
            </a:r>
          </a:p>
          <a:p>
            <a:r>
              <a:rPr lang="en-US" sz="3600" dirty="0" smtClean="0"/>
              <a:t>It is a good idea to preview the document before you print.</a:t>
            </a:r>
          </a:p>
          <a:p>
            <a:r>
              <a:rPr lang="en-US" sz="3600" dirty="0" smtClean="0"/>
              <a:t>Page orientation, scaling, and margins can be adjusted in the </a:t>
            </a:r>
            <a:r>
              <a:rPr lang="en-US" sz="3600" dirty="0"/>
              <a:t>P</a:t>
            </a:r>
            <a:r>
              <a:rPr lang="en-US" sz="3600" dirty="0" smtClean="0"/>
              <a:t>rint </a:t>
            </a:r>
            <a:r>
              <a:rPr lang="en-US" sz="3600" dirty="0"/>
              <a:t>P</a:t>
            </a:r>
            <a:r>
              <a:rPr lang="en-US" sz="3600" dirty="0" smtClean="0"/>
              <a:t>review window.</a:t>
            </a:r>
            <a:endParaRPr lang="en-US" sz="3600" dirty="0"/>
          </a:p>
        </p:txBody>
      </p:sp>
      <p:sp>
        <p:nvSpPr>
          <p:cNvPr id="8" name="Title 1"/>
          <p:cNvSpPr>
            <a:spLocks noGrp="1"/>
          </p:cNvSpPr>
          <p:nvPr>
            <p:ph type="title"/>
          </p:nvPr>
        </p:nvSpPr>
        <p:spPr>
          <a:xfrm>
            <a:off x="235974" y="274638"/>
            <a:ext cx="8613058" cy="743001"/>
          </a:xfrm>
        </p:spPr>
        <p:txBody>
          <a:bodyPr>
            <a:normAutofit/>
          </a:bodyPr>
          <a:lstStyle/>
          <a:p>
            <a:r>
              <a:rPr lang="en-US" sz="3600" b="1" dirty="0" smtClean="0"/>
              <a:t>Skill </a:t>
            </a:r>
            <a:r>
              <a:rPr lang="en-US" sz="3600" b="1" dirty="0"/>
              <a:t>9</a:t>
            </a:r>
            <a:r>
              <a:rPr lang="en-US" sz="3600" b="1" dirty="0" smtClean="0"/>
              <a:t>:  Print a Web Page</a:t>
            </a:r>
            <a:endParaRPr lang="en-US" sz="3600" b="1" dirty="0"/>
          </a:p>
        </p:txBody>
      </p:sp>
    </p:spTree>
    <p:extLst>
      <p:ext uri="{BB962C8B-B14F-4D97-AF65-F5344CB8AC3E}">
        <p14:creationId xmlns:p14="http://schemas.microsoft.com/office/powerpoint/2010/main" xmlns="" val="71302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33</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213360"/>
            <a:ext cx="8762999" cy="6508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Line Callout 2 (Accent Bar) 7"/>
          <p:cNvSpPr/>
          <p:nvPr/>
        </p:nvSpPr>
        <p:spPr>
          <a:xfrm>
            <a:off x="3817371" y="560380"/>
            <a:ext cx="2438399" cy="773437"/>
          </a:xfrm>
          <a:prstGeom prst="accentCallout2">
            <a:avLst>
              <a:gd name="adj1" fmla="val 58159"/>
              <a:gd name="adj2" fmla="val 108542"/>
              <a:gd name="adj3" fmla="val 32453"/>
              <a:gd name="adj4" fmla="val 113958"/>
              <a:gd name="adj5" fmla="val 83099"/>
              <a:gd name="adj6" fmla="val 1495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Print Arrow button</a:t>
            </a:r>
            <a:endParaRPr lang="en-US" dirty="0"/>
          </a:p>
        </p:txBody>
      </p:sp>
      <p:sp>
        <p:nvSpPr>
          <p:cNvPr id="11" name="Line Callout 2 (Accent Bar) 10"/>
          <p:cNvSpPr/>
          <p:nvPr/>
        </p:nvSpPr>
        <p:spPr>
          <a:xfrm>
            <a:off x="6553200" y="2525002"/>
            <a:ext cx="2293868" cy="706018"/>
          </a:xfrm>
          <a:prstGeom prst="accentCallout2">
            <a:avLst>
              <a:gd name="adj1" fmla="val 18750"/>
              <a:gd name="adj2" fmla="val -8333"/>
              <a:gd name="adj3" fmla="val 2038"/>
              <a:gd name="adj4" fmla="val -8467"/>
              <a:gd name="adj5" fmla="val -117401"/>
              <a:gd name="adj6" fmla="val -2866"/>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Print Preview</a:t>
            </a:r>
            <a:endParaRPr lang="en-US" dirty="0"/>
          </a:p>
        </p:txBody>
      </p:sp>
    </p:spTree>
    <p:extLst>
      <p:ext uri="{BB962C8B-B14F-4D97-AF65-F5344CB8AC3E}">
        <p14:creationId xmlns:p14="http://schemas.microsoft.com/office/powerpoint/2010/main" xmlns="" val="3334767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5968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34</a:t>
            </a:fld>
            <a:endParaRPr lang="en-US"/>
          </a:p>
        </p:txBody>
      </p:sp>
      <p:pic>
        <p:nvPicPr>
          <p:cNvPr id="11" name="Picture 10" descr="taking-it-further.png"/>
          <p:cNvPicPr>
            <a:picLocks noChangeAspect="1"/>
          </p:cNvPicPr>
          <p:nvPr/>
        </p:nvPicPr>
        <p:blipFill>
          <a:blip r:embed="rId4"/>
          <a:stretch>
            <a:fillRect/>
          </a:stretch>
        </p:blipFill>
        <p:spPr>
          <a:xfrm>
            <a:off x="569988" y="1988697"/>
            <a:ext cx="2940959" cy="465652"/>
          </a:xfrm>
          <a:prstGeom prst="rect">
            <a:avLst/>
          </a:prstGeom>
        </p:spPr>
      </p:pic>
      <p:sp>
        <p:nvSpPr>
          <p:cNvPr id="12" name="Rounded Rectangle 11"/>
          <p:cNvSpPr/>
          <p:nvPr/>
        </p:nvSpPr>
        <p:spPr>
          <a:xfrm>
            <a:off x="442888" y="2743200"/>
            <a:ext cx="8243911" cy="311191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sz="4600" b="1" dirty="0">
                <a:solidFill>
                  <a:srgbClr val="0070C0"/>
                </a:solidFill>
              </a:rPr>
              <a:t>Adding Headers and Footers to </a:t>
            </a:r>
            <a:r>
              <a:rPr lang="en-US" sz="4600" b="1" dirty="0" smtClean="0">
                <a:solidFill>
                  <a:srgbClr val="0070C0"/>
                </a:solidFill>
              </a:rPr>
              <a:t>Printed Web Pages   </a:t>
            </a:r>
            <a:r>
              <a:rPr lang="en-US" sz="4600" dirty="0" smtClean="0">
                <a:solidFill>
                  <a:prstClr val="black">
                    <a:tint val="75000"/>
                  </a:prstClr>
                </a:solidFill>
              </a:rPr>
              <a:t>Place </a:t>
            </a:r>
            <a:r>
              <a:rPr lang="en-US" sz="4600" dirty="0">
                <a:solidFill>
                  <a:prstClr val="black">
                    <a:tint val="75000"/>
                  </a:prstClr>
                </a:solidFill>
              </a:rPr>
              <a:t>additional </a:t>
            </a:r>
            <a:r>
              <a:rPr lang="en-US" sz="4600" dirty="0" smtClean="0">
                <a:solidFill>
                  <a:prstClr val="black">
                    <a:tint val="75000"/>
                  </a:prstClr>
                </a:solidFill>
              </a:rPr>
              <a:t>information at the </a:t>
            </a:r>
            <a:r>
              <a:rPr lang="en-US" sz="4600" dirty="0">
                <a:solidFill>
                  <a:prstClr val="black">
                    <a:tint val="75000"/>
                  </a:prstClr>
                </a:solidFill>
              </a:rPr>
              <a:t>top and bottom of your web </a:t>
            </a:r>
            <a:r>
              <a:rPr lang="en-US" sz="4600" dirty="0" smtClean="0">
                <a:solidFill>
                  <a:prstClr val="black">
                    <a:tint val="75000"/>
                  </a:prstClr>
                </a:solidFill>
              </a:rPr>
              <a:t>page printouts </a:t>
            </a:r>
            <a:r>
              <a:rPr lang="en-US" sz="4600" dirty="0">
                <a:solidFill>
                  <a:prstClr val="black">
                    <a:tint val="75000"/>
                  </a:prstClr>
                </a:solidFill>
              </a:rPr>
              <a:t>by using headers and footers. </a:t>
            </a:r>
          </a:p>
        </p:txBody>
      </p:sp>
    </p:spTree>
    <p:extLst>
      <p:ext uri="{BB962C8B-B14F-4D97-AF65-F5344CB8AC3E}">
        <p14:creationId xmlns:p14="http://schemas.microsoft.com/office/powerpoint/2010/main" xmlns="" val="361620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35</a:t>
            </a:fld>
            <a:endParaRPr lang="en-US"/>
          </a:p>
        </p:txBody>
      </p:sp>
      <p:sp>
        <p:nvSpPr>
          <p:cNvPr id="6" name="Content Placeholder 2"/>
          <p:cNvSpPr>
            <a:spLocks noGrp="1"/>
          </p:cNvSpPr>
          <p:nvPr>
            <p:ph idx="1"/>
          </p:nvPr>
        </p:nvSpPr>
        <p:spPr>
          <a:xfrm>
            <a:off x="457211" y="1917291"/>
            <a:ext cx="8229600" cy="3923070"/>
          </a:xfrm>
        </p:spPr>
        <p:txBody>
          <a:bodyPr>
            <a:normAutofit/>
          </a:bodyPr>
          <a:lstStyle/>
          <a:p>
            <a:pPr marL="0" indent="0">
              <a:buNone/>
            </a:pPr>
            <a:r>
              <a:rPr lang="en-US" sz="3600" dirty="0" smtClean="0"/>
              <a:t>Search Engines</a:t>
            </a:r>
          </a:p>
          <a:p>
            <a:r>
              <a:rPr lang="en-US" sz="3600" dirty="0"/>
              <a:t>l</a:t>
            </a:r>
            <a:r>
              <a:rPr lang="en-US" sz="3600" dirty="0" smtClean="0"/>
              <a:t>ocate information on the Web</a:t>
            </a:r>
          </a:p>
          <a:p>
            <a:r>
              <a:rPr lang="en-US" sz="3600" dirty="0" smtClean="0"/>
              <a:t>look through web pages for words or phrases and return a list of matches</a:t>
            </a:r>
          </a:p>
          <a:p>
            <a:r>
              <a:rPr lang="en-US" sz="3600" dirty="0"/>
              <a:t>c</a:t>
            </a:r>
            <a:r>
              <a:rPr lang="en-US" sz="3600" dirty="0" smtClean="0"/>
              <a:t>an include Google, Yahoo, Bing, and Ask along with a variety of others</a:t>
            </a:r>
            <a:endParaRPr lang="en-US" sz="3600" dirty="0"/>
          </a:p>
        </p:txBody>
      </p:sp>
      <p:sp>
        <p:nvSpPr>
          <p:cNvPr id="8" name="Title 1"/>
          <p:cNvSpPr>
            <a:spLocks noGrp="1"/>
          </p:cNvSpPr>
          <p:nvPr>
            <p:ph type="title"/>
          </p:nvPr>
        </p:nvSpPr>
        <p:spPr>
          <a:xfrm>
            <a:off x="235974" y="274638"/>
            <a:ext cx="8613058" cy="743001"/>
          </a:xfrm>
        </p:spPr>
        <p:txBody>
          <a:bodyPr>
            <a:normAutofit/>
          </a:bodyPr>
          <a:lstStyle/>
          <a:p>
            <a:r>
              <a:rPr lang="en-US" sz="3600" b="1" dirty="0" smtClean="0"/>
              <a:t>Skill 10:  Use Search Engines</a:t>
            </a:r>
            <a:endParaRPr lang="en-US" sz="3600" b="1" dirty="0"/>
          </a:p>
        </p:txBody>
      </p:sp>
    </p:spTree>
    <p:extLst>
      <p:ext uri="{BB962C8B-B14F-4D97-AF65-F5344CB8AC3E}">
        <p14:creationId xmlns:p14="http://schemas.microsoft.com/office/powerpoint/2010/main" xmlns="" val="3194133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36</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681" y="84385"/>
            <a:ext cx="8915399" cy="6484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Line Callout 2 (Accent Bar) 10"/>
          <p:cNvSpPr/>
          <p:nvPr/>
        </p:nvSpPr>
        <p:spPr>
          <a:xfrm>
            <a:off x="5953432" y="1725078"/>
            <a:ext cx="2293868" cy="706018"/>
          </a:xfrm>
          <a:prstGeom prst="accentCallout2">
            <a:avLst>
              <a:gd name="adj1" fmla="val 56351"/>
              <a:gd name="adj2" fmla="val -6404"/>
              <a:gd name="adj3" fmla="val 52172"/>
              <a:gd name="adj4" fmla="val -16183"/>
              <a:gd name="adj5" fmla="val 140864"/>
              <a:gd name="adj6" fmla="val -17418"/>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Search button</a:t>
            </a:r>
            <a:endParaRPr lang="en-US" dirty="0"/>
          </a:p>
        </p:txBody>
      </p:sp>
      <p:sp>
        <p:nvSpPr>
          <p:cNvPr id="8" name="Line Callout 2 (Accent Bar) 7"/>
          <p:cNvSpPr/>
          <p:nvPr/>
        </p:nvSpPr>
        <p:spPr>
          <a:xfrm>
            <a:off x="1047136" y="3251234"/>
            <a:ext cx="1951702" cy="509605"/>
          </a:xfrm>
          <a:prstGeom prst="accentCallout2">
            <a:avLst>
              <a:gd name="adj1" fmla="val 26662"/>
              <a:gd name="adj2" fmla="val 107786"/>
              <a:gd name="adj3" fmla="val 29897"/>
              <a:gd name="adj4" fmla="val 115771"/>
              <a:gd name="adj5" fmla="val -68801"/>
              <a:gd name="adj6" fmla="val 1371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Search box</a:t>
            </a:r>
            <a:endParaRPr lang="en-US" dirty="0"/>
          </a:p>
        </p:txBody>
      </p:sp>
    </p:spTree>
    <p:extLst>
      <p:ext uri="{BB962C8B-B14F-4D97-AF65-F5344CB8AC3E}">
        <p14:creationId xmlns:p14="http://schemas.microsoft.com/office/powerpoint/2010/main" xmlns="" val="24021725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5968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37</a:t>
            </a:fld>
            <a:endParaRPr lang="en-US"/>
          </a:p>
        </p:txBody>
      </p:sp>
      <p:pic>
        <p:nvPicPr>
          <p:cNvPr id="11" name="Picture 10" descr="taking-it-further.png"/>
          <p:cNvPicPr>
            <a:picLocks noChangeAspect="1"/>
          </p:cNvPicPr>
          <p:nvPr/>
        </p:nvPicPr>
        <p:blipFill>
          <a:blip r:embed="rId4"/>
          <a:stretch>
            <a:fillRect/>
          </a:stretch>
        </p:blipFill>
        <p:spPr>
          <a:xfrm>
            <a:off x="569988" y="1988697"/>
            <a:ext cx="2940959" cy="465652"/>
          </a:xfrm>
          <a:prstGeom prst="rect">
            <a:avLst/>
          </a:prstGeom>
        </p:spPr>
      </p:pic>
      <p:sp>
        <p:nvSpPr>
          <p:cNvPr id="12" name="Rounded Rectangle 11"/>
          <p:cNvSpPr/>
          <p:nvPr/>
        </p:nvSpPr>
        <p:spPr>
          <a:xfrm>
            <a:off x="457200" y="2743200"/>
            <a:ext cx="8243911" cy="311191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a:r>
              <a:rPr lang="en-US" sz="4600" dirty="0" smtClean="0">
                <a:solidFill>
                  <a:prstClr val="black">
                    <a:tint val="75000"/>
                  </a:prstClr>
                </a:solidFill>
              </a:rPr>
              <a:t>   </a:t>
            </a:r>
            <a:r>
              <a:rPr lang="en-US" sz="4200" b="1" dirty="0">
                <a:solidFill>
                  <a:srgbClr val="0070C0"/>
                </a:solidFill>
              </a:rPr>
              <a:t>Using Advanced Search   </a:t>
            </a:r>
            <a:r>
              <a:rPr lang="en-US" sz="4200" dirty="0">
                <a:solidFill>
                  <a:prstClr val="black">
                    <a:tint val="75000"/>
                  </a:prstClr>
                </a:solidFill>
              </a:rPr>
              <a:t>To help </a:t>
            </a:r>
            <a:r>
              <a:rPr lang="en-US" sz="4200" dirty="0" smtClean="0">
                <a:solidFill>
                  <a:prstClr val="black">
                    <a:tint val="75000"/>
                  </a:prstClr>
                </a:solidFill>
              </a:rPr>
              <a:t>you search </a:t>
            </a:r>
            <a:r>
              <a:rPr lang="en-US" sz="4200" dirty="0">
                <a:solidFill>
                  <a:prstClr val="black">
                    <a:tint val="75000"/>
                  </a:prstClr>
                </a:solidFill>
              </a:rPr>
              <a:t>more </a:t>
            </a:r>
            <a:r>
              <a:rPr lang="en-US" sz="4200" dirty="0" smtClean="0">
                <a:solidFill>
                  <a:prstClr val="black">
                    <a:tint val="75000"/>
                  </a:prstClr>
                </a:solidFill>
              </a:rPr>
              <a:t>successfully, most </a:t>
            </a:r>
            <a:r>
              <a:rPr lang="en-US" sz="4200" dirty="0">
                <a:solidFill>
                  <a:prstClr val="black">
                    <a:tint val="75000"/>
                  </a:prstClr>
                </a:solidFill>
              </a:rPr>
              <a:t>search </a:t>
            </a:r>
            <a:r>
              <a:rPr lang="en-US" sz="4200" dirty="0" smtClean="0">
                <a:solidFill>
                  <a:prstClr val="black">
                    <a:tint val="75000"/>
                  </a:prstClr>
                </a:solidFill>
              </a:rPr>
              <a:t> engines </a:t>
            </a:r>
            <a:r>
              <a:rPr lang="en-US" sz="4200" dirty="0">
                <a:solidFill>
                  <a:prstClr val="black">
                    <a:tint val="75000"/>
                  </a:prstClr>
                </a:solidFill>
              </a:rPr>
              <a:t>offer an </a:t>
            </a:r>
            <a:r>
              <a:rPr lang="en-US" sz="4200" dirty="0" smtClean="0">
                <a:solidFill>
                  <a:prstClr val="black">
                    <a:tint val="75000"/>
                  </a:prstClr>
                </a:solidFill>
              </a:rPr>
              <a:t>Advanced Search </a:t>
            </a:r>
            <a:r>
              <a:rPr lang="en-US" sz="4200" dirty="0">
                <a:solidFill>
                  <a:prstClr val="black">
                    <a:tint val="75000"/>
                  </a:prstClr>
                </a:solidFill>
              </a:rPr>
              <a:t>link </a:t>
            </a:r>
            <a:r>
              <a:rPr lang="en-US" sz="4200" dirty="0" smtClean="0">
                <a:solidFill>
                  <a:prstClr val="black">
                    <a:tint val="75000"/>
                  </a:prstClr>
                </a:solidFill>
              </a:rPr>
              <a:t>with </a:t>
            </a:r>
            <a:r>
              <a:rPr lang="en-US" sz="4200" dirty="0">
                <a:solidFill>
                  <a:prstClr val="black">
                    <a:tint val="75000"/>
                  </a:prstClr>
                </a:solidFill>
              </a:rPr>
              <a:t>options for </a:t>
            </a:r>
            <a:r>
              <a:rPr lang="en-US" sz="4200" dirty="0" smtClean="0">
                <a:solidFill>
                  <a:prstClr val="black">
                    <a:tint val="75000"/>
                  </a:prstClr>
                </a:solidFill>
              </a:rPr>
              <a:t>narrowing your </a:t>
            </a:r>
            <a:r>
              <a:rPr lang="en-US" sz="4200" dirty="0">
                <a:solidFill>
                  <a:prstClr val="black">
                    <a:tint val="75000"/>
                  </a:prstClr>
                </a:solidFill>
              </a:rPr>
              <a:t>search.</a:t>
            </a:r>
          </a:p>
        </p:txBody>
      </p:sp>
    </p:spTree>
    <p:extLst>
      <p:ext uri="{BB962C8B-B14F-4D97-AF65-F5344CB8AC3E}">
        <p14:creationId xmlns:p14="http://schemas.microsoft.com/office/powerpoint/2010/main" xmlns="" val="1798278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1347822" y="361292"/>
            <a:ext cx="6448368" cy="646331"/>
          </a:xfrm>
          <a:prstGeom prst="rect">
            <a:avLst/>
          </a:prstGeom>
          <a:noFill/>
        </p:spPr>
        <p:txBody>
          <a:bodyPr wrap="none" rtlCol="0">
            <a:spAutoFit/>
          </a:bodyPr>
          <a:lstStyle/>
          <a:p>
            <a:pPr algn="ctr"/>
            <a:r>
              <a:rPr lang="en-US" sz="3600" b="1" dirty="0" smtClean="0"/>
              <a:t>Guidelines for Using the Internet</a:t>
            </a:r>
            <a:endParaRPr lang="en-US" sz="36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4</a:t>
            </a:fld>
            <a:endParaRPr lang="en-US"/>
          </a:p>
        </p:txBody>
      </p:sp>
      <p:sp>
        <p:nvSpPr>
          <p:cNvPr id="6" name="Content Placeholder 2"/>
          <p:cNvSpPr>
            <a:spLocks noGrp="1"/>
          </p:cNvSpPr>
          <p:nvPr>
            <p:ph idx="1"/>
          </p:nvPr>
        </p:nvSpPr>
        <p:spPr>
          <a:xfrm>
            <a:off x="457200" y="1600200"/>
            <a:ext cx="8229600" cy="4525963"/>
          </a:xfrm>
        </p:spPr>
        <p:txBody>
          <a:bodyPr>
            <a:normAutofit fontScale="92500" lnSpcReduction="20000"/>
          </a:bodyPr>
          <a:lstStyle/>
          <a:p>
            <a:r>
              <a:rPr lang="en-US" dirty="0" smtClean="0"/>
              <a:t>The Internet is the largest computer network in the world.</a:t>
            </a:r>
          </a:p>
          <a:p>
            <a:r>
              <a:rPr lang="en-US" dirty="0" smtClean="0"/>
              <a:t>Use the Internet to communicate and share data with others all over the world.</a:t>
            </a:r>
          </a:p>
          <a:p>
            <a:r>
              <a:rPr lang="en-US" dirty="0" smtClean="0"/>
              <a:t>In order to use the Internet, you need:</a:t>
            </a:r>
          </a:p>
          <a:p>
            <a:pPr lvl="1"/>
            <a:r>
              <a:rPr lang="en-US" dirty="0" smtClean="0"/>
              <a:t>A hotspot or an account with an Internet Service Provider</a:t>
            </a:r>
          </a:p>
          <a:p>
            <a:pPr lvl="1"/>
            <a:r>
              <a:rPr lang="en-US" dirty="0" smtClean="0"/>
              <a:t>Communications hardware on your computer</a:t>
            </a:r>
          </a:p>
          <a:p>
            <a:pPr lvl="1"/>
            <a:r>
              <a:rPr lang="en-US" dirty="0" smtClean="0"/>
              <a:t>A network card in your computer to support connectivity</a:t>
            </a:r>
          </a:p>
          <a:p>
            <a:pPr lvl="1"/>
            <a:r>
              <a:rPr lang="en-US" dirty="0" smtClean="0"/>
              <a:t>A web browser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2096008" y="361292"/>
            <a:ext cx="4951998" cy="646331"/>
          </a:xfrm>
          <a:prstGeom prst="rect">
            <a:avLst/>
          </a:prstGeom>
          <a:noFill/>
        </p:spPr>
        <p:txBody>
          <a:bodyPr wrap="none" rtlCol="0">
            <a:spAutoFit/>
          </a:bodyPr>
          <a:lstStyle/>
          <a:p>
            <a:pPr algn="ctr"/>
            <a:r>
              <a:rPr lang="en-US" sz="3600" b="1" dirty="0"/>
              <a:t>Internet Service Provider</a:t>
            </a:r>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5</a:t>
            </a:fld>
            <a:endParaRPr lang="en-US"/>
          </a:p>
        </p:txBody>
      </p:sp>
      <p:sp>
        <p:nvSpPr>
          <p:cNvPr id="6" name="Content Placeholder 2"/>
          <p:cNvSpPr>
            <a:spLocks noGrp="1"/>
          </p:cNvSpPr>
          <p:nvPr>
            <p:ph idx="1"/>
          </p:nvPr>
        </p:nvSpPr>
        <p:spPr>
          <a:xfrm>
            <a:off x="457200" y="1600200"/>
            <a:ext cx="8229600" cy="4525963"/>
          </a:xfrm>
        </p:spPr>
        <p:txBody>
          <a:bodyPr>
            <a:normAutofit/>
          </a:bodyPr>
          <a:lstStyle/>
          <a:p>
            <a:r>
              <a:rPr lang="en-US" dirty="0" smtClean="0"/>
              <a:t>An Internet Service Provider (ISP) is a company that provides access to the Internet.</a:t>
            </a:r>
          </a:p>
          <a:p>
            <a:r>
              <a:rPr lang="en-US" dirty="0" smtClean="0"/>
              <a:t>ISPs usually charge a monthly fee.</a:t>
            </a:r>
          </a:p>
          <a:p>
            <a:r>
              <a:rPr lang="en-US" dirty="0" smtClean="0"/>
              <a:t>ISPs provide instructions and may provide necessary equipment.</a:t>
            </a:r>
          </a:p>
          <a:p>
            <a:r>
              <a:rPr lang="en-US" dirty="0" smtClean="0"/>
              <a:t>They may also provide email accounts and other information services.</a:t>
            </a:r>
          </a:p>
        </p:txBody>
      </p:sp>
    </p:spTree>
    <p:extLst>
      <p:ext uri="{BB962C8B-B14F-4D97-AF65-F5344CB8AC3E}">
        <p14:creationId xmlns:p14="http://schemas.microsoft.com/office/powerpoint/2010/main" xmlns="" val="2278517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2577009" y="361292"/>
            <a:ext cx="3990003" cy="646331"/>
          </a:xfrm>
          <a:prstGeom prst="rect">
            <a:avLst/>
          </a:prstGeom>
          <a:noFill/>
        </p:spPr>
        <p:txBody>
          <a:bodyPr wrap="none" rtlCol="0">
            <a:spAutoFit/>
          </a:bodyPr>
          <a:lstStyle/>
          <a:p>
            <a:pPr algn="ctr"/>
            <a:r>
              <a:rPr lang="en-US" sz="3600" b="1" dirty="0" smtClean="0"/>
              <a:t>Connection Options</a:t>
            </a:r>
            <a:endParaRPr lang="en-US" sz="36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6</a:t>
            </a:fld>
            <a:endParaRPr lang="en-US"/>
          </a:p>
        </p:txBody>
      </p:sp>
      <p:sp>
        <p:nvSpPr>
          <p:cNvPr id="6" name="Content Placeholder 2"/>
          <p:cNvSpPr>
            <a:spLocks noGrp="1"/>
          </p:cNvSpPr>
          <p:nvPr>
            <p:ph idx="1"/>
          </p:nvPr>
        </p:nvSpPr>
        <p:spPr>
          <a:xfrm>
            <a:off x="457210" y="1830387"/>
            <a:ext cx="8229600" cy="4525963"/>
          </a:xfrm>
        </p:spPr>
        <p:txBody>
          <a:bodyPr>
            <a:normAutofit/>
          </a:bodyPr>
          <a:lstStyle/>
          <a:p>
            <a:pPr marL="0" indent="0">
              <a:buNone/>
            </a:pPr>
            <a:r>
              <a:rPr lang="en-US" dirty="0" smtClean="0"/>
              <a:t>Types of connections</a:t>
            </a:r>
          </a:p>
          <a:p>
            <a:r>
              <a:rPr lang="en-US" dirty="0" smtClean="0"/>
              <a:t>Cable modem</a:t>
            </a:r>
          </a:p>
          <a:p>
            <a:r>
              <a:rPr lang="en-US" dirty="0" smtClean="0"/>
              <a:t>Digital Subscriber Line (DSL)</a:t>
            </a:r>
          </a:p>
          <a:p>
            <a:r>
              <a:rPr lang="en-US" dirty="0" smtClean="0"/>
              <a:t>Satellite modem</a:t>
            </a:r>
          </a:p>
          <a:p>
            <a:r>
              <a:rPr lang="en-US" dirty="0" smtClean="0"/>
              <a:t>Wireless modem</a:t>
            </a:r>
          </a:p>
          <a:p>
            <a:r>
              <a:rPr lang="en-US" dirty="0" smtClean="0"/>
              <a:t>Wireless access point</a:t>
            </a:r>
          </a:p>
          <a:p>
            <a:r>
              <a:rPr lang="en-US" dirty="0" smtClean="0"/>
              <a:t>Mobile broadband stick</a:t>
            </a:r>
          </a:p>
          <a:p>
            <a:endParaRPr lang="en-US" dirty="0" smtClean="0"/>
          </a:p>
        </p:txBody>
      </p:sp>
    </p:spTree>
    <p:extLst>
      <p:ext uri="{BB962C8B-B14F-4D97-AF65-F5344CB8AC3E}">
        <p14:creationId xmlns:p14="http://schemas.microsoft.com/office/powerpoint/2010/main" xmlns="" val="1486505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104078" y="361292"/>
            <a:ext cx="2935868" cy="646331"/>
          </a:xfrm>
          <a:prstGeom prst="rect">
            <a:avLst/>
          </a:prstGeom>
          <a:noFill/>
        </p:spPr>
        <p:txBody>
          <a:bodyPr wrap="none" rtlCol="0">
            <a:spAutoFit/>
          </a:bodyPr>
          <a:lstStyle/>
          <a:p>
            <a:pPr algn="ctr"/>
            <a:r>
              <a:rPr lang="en-US" sz="3600" b="1" dirty="0" smtClean="0"/>
              <a:t>Web Browsers</a:t>
            </a:r>
            <a:endParaRPr lang="en-US" sz="36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7</a:t>
            </a:fld>
            <a:endParaRPr lang="en-US"/>
          </a:p>
        </p:txBody>
      </p:sp>
      <p:sp>
        <p:nvSpPr>
          <p:cNvPr id="6" name="Content Placeholder 2"/>
          <p:cNvSpPr>
            <a:spLocks noGrp="1"/>
          </p:cNvSpPr>
          <p:nvPr>
            <p:ph idx="1"/>
          </p:nvPr>
        </p:nvSpPr>
        <p:spPr>
          <a:xfrm>
            <a:off x="457211" y="1653407"/>
            <a:ext cx="8229600" cy="4525963"/>
          </a:xfrm>
        </p:spPr>
        <p:txBody>
          <a:bodyPr>
            <a:normAutofit fontScale="85000" lnSpcReduction="10000"/>
          </a:bodyPr>
          <a:lstStyle/>
          <a:p>
            <a:r>
              <a:rPr lang="en-US" dirty="0" smtClean="0"/>
              <a:t>A Web browser is a software program that allows you to locate and view web pages.</a:t>
            </a:r>
          </a:p>
          <a:p>
            <a:pPr lvl="1"/>
            <a:r>
              <a:rPr lang="en-US" i="1" dirty="0" smtClean="0"/>
              <a:t>Web page </a:t>
            </a:r>
            <a:r>
              <a:rPr lang="en-US" dirty="0" smtClean="0"/>
              <a:t>refers to a single page</a:t>
            </a:r>
          </a:p>
          <a:p>
            <a:pPr lvl="1"/>
            <a:r>
              <a:rPr lang="en-US" i="1" dirty="0" smtClean="0"/>
              <a:t>Website</a:t>
            </a:r>
            <a:r>
              <a:rPr lang="en-US" dirty="0" smtClean="0"/>
              <a:t> refers to all of the web pages that make up a site.</a:t>
            </a:r>
          </a:p>
          <a:p>
            <a:r>
              <a:rPr lang="en-US" dirty="0" smtClean="0"/>
              <a:t>Most browsers look similar, so browser choice is usually a matter of preference.</a:t>
            </a:r>
          </a:p>
          <a:p>
            <a:pPr lvl="1"/>
            <a:r>
              <a:rPr lang="en-US" dirty="0" smtClean="0"/>
              <a:t>Internet Explorer has approximately 45% market use</a:t>
            </a:r>
          </a:p>
          <a:p>
            <a:pPr lvl="1"/>
            <a:r>
              <a:rPr lang="en-US" dirty="0" smtClean="0"/>
              <a:t>Firefox has approximately 30%</a:t>
            </a:r>
          </a:p>
          <a:p>
            <a:pPr lvl="1"/>
            <a:r>
              <a:rPr lang="en-US" dirty="0" smtClean="0"/>
              <a:t>Others include Safari, Chrome, and Opera</a:t>
            </a:r>
          </a:p>
          <a:p>
            <a:r>
              <a:rPr lang="en-US" dirty="0" smtClean="0"/>
              <a:t>Portable devices, such as cell phones, use mobile browsers.</a:t>
            </a:r>
          </a:p>
          <a:p>
            <a:endParaRPr lang="en-US" dirty="0" smtClean="0"/>
          </a:p>
        </p:txBody>
      </p:sp>
    </p:spTree>
    <p:extLst>
      <p:ext uri="{BB962C8B-B14F-4D97-AF65-F5344CB8AC3E}">
        <p14:creationId xmlns:p14="http://schemas.microsoft.com/office/powerpoint/2010/main" xmlns="" val="3255580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ore blank.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8</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2735" y="103240"/>
            <a:ext cx="8863781" cy="6253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lore title.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9</a:t>
            </a:fld>
            <a:endParaRPr lang="en-US"/>
          </a:p>
        </p:txBody>
      </p:sp>
      <p:sp>
        <p:nvSpPr>
          <p:cNvPr id="6" name="Content Placeholder 2"/>
          <p:cNvSpPr>
            <a:spLocks noGrp="1"/>
          </p:cNvSpPr>
          <p:nvPr>
            <p:ph idx="1"/>
          </p:nvPr>
        </p:nvSpPr>
        <p:spPr>
          <a:xfrm>
            <a:off x="457211" y="1653407"/>
            <a:ext cx="8229600" cy="4525963"/>
          </a:xfrm>
        </p:spPr>
        <p:txBody>
          <a:bodyPr>
            <a:normAutofit lnSpcReduction="10000"/>
          </a:bodyPr>
          <a:lstStyle/>
          <a:p>
            <a:r>
              <a:rPr lang="en-US" dirty="0" smtClean="0"/>
              <a:t>Internet Explorer is a web browser developed by Microsoft and included with the Windows operating system.</a:t>
            </a:r>
          </a:p>
          <a:p>
            <a:r>
              <a:rPr lang="en-US" dirty="0" smtClean="0"/>
              <a:t>The interface has several toolbars, including the Menu bar and the Command bar.</a:t>
            </a:r>
          </a:p>
          <a:p>
            <a:r>
              <a:rPr lang="en-US" dirty="0" smtClean="0"/>
              <a:t>Additional toolbars are</a:t>
            </a:r>
          </a:p>
          <a:p>
            <a:pPr lvl="1"/>
            <a:r>
              <a:rPr lang="en-US" dirty="0" smtClean="0"/>
              <a:t>Address bar, where you can type a web address</a:t>
            </a:r>
          </a:p>
          <a:p>
            <a:pPr lvl="1"/>
            <a:r>
              <a:rPr lang="en-US" dirty="0" smtClean="0"/>
              <a:t>Status bar, which displays messages such as the download progress of a web page</a:t>
            </a:r>
          </a:p>
          <a:p>
            <a:endParaRPr lang="en-US" dirty="0" smtClean="0"/>
          </a:p>
        </p:txBody>
      </p:sp>
      <p:sp>
        <p:nvSpPr>
          <p:cNvPr id="8" name="Title 1"/>
          <p:cNvSpPr>
            <a:spLocks noGrp="1"/>
          </p:cNvSpPr>
          <p:nvPr>
            <p:ph type="title"/>
          </p:nvPr>
        </p:nvSpPr>
        <p:spPr>
          <a:xfrm>
            <a:off x="235974" y="383458"/>
            <a:ext cx="8613058" cy="634181"/>
          </a:xfrm>
        </p:spPr>
        <p:txBody>
          <a:bodyPr>
            <a:noAutofit/>
          </a:bodyPr>
          <a:lstStyle/>
          <a:p>
            <a:r>
              <a:rPr lang="en-US" sz="2500" b="1" dirty="0" smtClean="0"/>
              <a:t>Skill 1: Explore the Microsoft Internet Explorer 8.0 Interface</a:t>
            </a:r>
            <a:endParaRPr lang="en-US" sz="2500" b="1" dirty="0"/>
          </a:p>
        </p:txBody>
      </p:sp>
    </p:spTree>
    <p:extLst>
      <p:ext uri="{BB962C8B-B14F-4D97-AF65-F5344CB8AC3E}">
        <p14:creationId xmlns:p14="http://schemas.microsoft.com/office/powerpoint/2010/main" xmlns="" val="2814575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ExploreGuidelin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ExploreGuidelines</Template>
  <TotalTime>1021</TotalTime>
  <Words>3430</Words>
  <Application>Microsoft Office PowerPoint</Application>
  <PresentationFormat>On-screen Show (4:3)</PresentationFormat>
  <Paragraphs>279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ExploreGuidelines</vt:lpstr>
      <vt:lpstr>Slide 1</vt:lpstr>
      <vt:lpstr>Slide 2</vt:lpstr>
      <vt:lpstr>Slide 3</vt:lpstr>
      <vt:lpstr>Slide 4</vt:lpstr>
      <vt:lpstr>Slide 5</vt:lpstr>
      <vt:lpstr>Slide 6</vt:lpstr>
      <vt:lpstr>Slide 7</vt:lpstr>
      <vt:lpstr>Slide 8</vt:lpstr>
      <vt:lpstr>Skill 1: Explore the Microsoft Internet Explorer 8.0 Interface</vt:lpstr>
      <vt:lpstr>Slide 10</vt:lpstr>
      <vt:lpstr>Slide 11</vt:lpstr>
      <vt:lpstr>Skill 2: Explore the Mozilla Firefox Interface</vt:lpstr>
      <vt:lpstr>Slide 13</vt:lpstr>
      <vt:lpstr>Skill 3: Navigate among Web Pages</vt:lpstr>
      <vt:lpstr>Slide 15</vt:lpstr>
      <vt:lpstr>Slide 16</vt:lpstr>
      <vt:lpstr>Skill 4:  Use Tabbed Browsing </vt:lpstr>
      <vt:lpstr>Slide 18</vt:lpstr>
      <vt:lpstr>Slide 19</vt:lpstr>
      <vt:lpstr>Skill 5:  Set Up a Home Page </vt:lpstr>
      <vt:lpstr>Slide 21</vt:lpstr>
      <vt:lpstr>Slide 22</vt:lpstr>
      <vt:lpstr>Skill 6:  Follow Links and History</vt:lpstr>
      <vt:lpstr>Slide 24</vt:lpstr>
      <vt:lpstr>Slide 25</vt:lpstr>
      <vt:lpstr>Skill 7:  Save Sites as Favorites/Bookmarks</vt:lpstr>
      <vt:lpstr>Slide 27</vt:lpstr>
      <vt:lpstr>Slide 28</vt:lpstr>
      <vt:lpstr>Skill 8:  Download Files</vt:lpstr>
      <vt:lpstr>Slide 30</vt:lpstr>
      <vt:lpstr>Slide 31</vt:lpstr>
      <vt:lpstr>Skill 9:  Print a Web Page</vt:lpstr>
      <vt:lpstr>Slide 33</vt:lpstr>
      <vt:lpstr>Slide 34</vt:lpstr>
      <vt:lpstr>Skill 10:  Use Search Engines</vt:lpstr>
      <vt:lpstr>Slide 36</vt:lpstr>
      <vt:lpstr>Slide 37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Compaq User</dc:creator>
  <cp:lastModifiedBy>williamsll</cp:lastModifiedBy>
  <cp:revision>48</cp:revision>
  <dcterms:created xsi:type="dcterms:W3CDTF">2010-11-21T22:29:50Z</dcterms:created>
  <dcterms:modified xsi:type="dcterms:W3CDTF">2011-12-01T13:32:31Z</dcterms:modified>
</cp:coreProperties>
</file>