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Lst>
  <p:notesMasterIdLst>
    <p:notesMasterId r:id="rId50"/>
  </p:notesMasterIdLst>
  <p:sldIdLst>
    <p:sldId id="265" r:id="rId11"/>
    <p:sldId id="256" r:id="rId12"/>
    <p:sldId id="264" r:id="rId13"/>
    <p:sldId id="268" r:id="rId14"/>
    <p:sldId id="308" r:id="rId15"/>
    <p:sldId id="266" r:id="rId16"/>
    <p:sldId id="269" r:id="rId17"/>
    <p:sldId id="267" r:id="rId18"/>
    <p:sldId id="309" r:id="rId19"/>
    <p:sldId id="273" r:id="rId20"/>
    <p:sldId id="275" r:id="rId21"/>
    <p:sldId id="277" r:id="rId22"/>
    <p:sldId id="276" r:id="rId23"/>
    <p:sldId id="274" r:id="rId24"/>
    <p:sldId id="310" r:id="rId25"/>
    <p:sldId id="307" r:id="rId26"/>
    <p:sldId id="272" r:id="rId27"/>
    <p:sldId id="278" r:id="rId28"/>
    <p:sldId id="279" r:id="rId29"/>
    <p:sldId id="280" r:id="rId30"/>
    <p:sldId id="282" r:id="rId31"/>
    <p:sldId id="289" r:id="rId32"/>
    <p:sldId id="290" r:id="rId33"/>
    <p:sldId id="283" r:id="rId34"/>
    <p:sldId id="284" r:id="rId35"/>
    <p:sldId id="286" r:id="rId36"/>
    <p:sldId id="287" r:id="rId37"/>
    <p:sldId id="296" r:id="rId38"/>
    <p:sldId id="288" r:id="rId39"/>
    <p:sldId id="291" r:id="rId40"/>
    <p:sldId id="300" r:id="rId41"/>
    <p:sldId id="293" r:id="rId42"/>
    <p:sldId id="297" r:id="rId43"/>
    <p:sldId id="298" r:id="rId44"/>
    <p:sldId id="299" r:id="rId45"/>
    <p:sldId id="301" r:id="rId46"/>
    <p:sldId id="311" r:id="rId47"/>
    <p:sldId id="302" r:id="rId48"/>
    <p:sldId id="303"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0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856" autoAdjust="0"/>
  </p:normalViewPr>
  <p:slideViewPr>
    <p:cSldViewPr>
      <p:cViewPr>
        <p:scale>
          <a:sx n="78" d="100"/>
          <a:sy n="78" d="100"/>
        </p:scale>
        <p:origin x="-274" y="22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8" Type="http://schemas.openxmlformats.org/officeDocument/2006/relationships/slideMaster" Target="slideMasters/slideMaster8.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001AB1-6AA2-41EA-AEF8-335FEBFD7E83}" type="datetimeFigureOut">
              <a:rPr lang="en-US" smtClean="0"/>
              <a:pPr/>
              <a:t>1/24/2011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2D0C75-8375-4C2C-9379-C488CF754E44}" type="slidenum">
              <a:rPr lang="en-US" smtClean="0"/>
              <a:pPr/>
              <a:t>‹#›</a:t>
            </a:fld>
            <a:endParaRPr lang="en-US"/>
          </a:p>
        </p:txBody>
      </p:sp>
    </p:spTree>
    <p:extLst>
      <p:ext uri="{BB962C8B-B14F-4D97-AF65-F5344CB8AC3E}">
        <p14:creationId xmlns:p14="http://schemas.microsoft.com/office/powerpoint/2010/main" val="1747856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Module</a:t>
            </a:r>
            <a:r>
              <a:rPr lang="en-US" baseline="0" dirty="0" smtClean="0"/>
              <a:t> 2, you learn about Microsoft Windows 7. Chapter 1 covers navigating around Windows. Chapter 2 deals with managing files and folders. In Chapter 3, you work with Windows settings, gadgets, and accessories. </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542733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373304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Click the Start button on the Taskbar.</a:t>
            </a:r>
          </a:p>
          <a:p>
            <a:endParaRPr lang="en-US" b="0" dirty="0" smtClean="0"/>
          </a:p>
          <a:p>
            <a:r>
              <a:rPr lang="en-US" b="0" dirty="0" smtClean="0"/>
              <a:t>Click </a:t>
            </a:r>
            <a:r>
              <a:rPr lang="en-US" b="0" i="1" dirty="0" smtClean="0"/>
              <a:t>Control Panel</a:t>
            </a:r>
            <a:r>
              <a:rPr lang="en-US" b="0" dirty="0" smtClean="0"/>
              <a:t>.</a:t>
            </a:r>
          </a:p>
          <a:p>
            <a:endParaRPr lang="en-US" b="0" dirty="0" smtClean="0"/>
          </a:p>
          <a:p>
            <a:r>
              <a:rPr lang="en-US" b="0" dirty="0" smtClean="0"/>
              <a:t>Click the </a:t>
            </a:r>
            <a:r>
              <a:rPr lang="en-US" b="0" u="sng" dirty="0" smtClean="0"/>
              <a:t>Clock, Language, and Region</a:t>
            </a:r>
            <a:r>
              <a:rPr lang="en-US" b="0" dirty="0" smtClean="0"/>
              <a:t> category link to display tasks in that category.</a:t>
            </a:r>
          </a:p>
          <a:p>
            <a:endParaRPr lang="en-US" b="0" dirty="0" smtClean="0"/>
          </a:p>
          <a:p>
            <a:r>
              <a:rPr lang="en-US" dirty="0" smtClean="0"/>
              <a:t>Be sure that </a:t>
            </a:r>
            <a:r>
              <a:rPr lang="en-US" i="1" dirty="0" smtClean="0"/>
              <a:t>Category</a:t>
            </a:r>
            <a:r>
              <a:rPr lang="en-US" dirty="0" smtClean="0"/>
              <a:t> is selected in the View by list. To do so, click the arrow next to the View by list and click </a:t>
            </a:r>
            <a:r>
              <a:rPr lang="en-US" i="1" dirty="0" smtClean="0"/>
              <a:t>Category</a:t>
            </a:r>
            <a:r>
              <a:rPr lang="en-US" dirty="0" smtClean="0"/>
              <a:t>. </a:t>
            </a:r>
          </a:p>
          <a:p>
            <a:endParaRPr lang="en-US" dirty="0" smtClean="0"/>
          </a:p>
          <a:p>
            <a:r>
              <a:rPr lang="en-US" b="0" dirty="0" smtClean="0"/>
              <a:t>You can also change the date, time, and time zone by right-clicking the clock in the notification area on the Taskbar and clicking </a:t>
            </a:r>
            <a:r>
              <a:rPr lang="en-US" b="0" i="1" dirty="0" smtClean="0"/>
              <a:t>Adjust date/time</a:t>
            </a:r>
            <a:r>
              <a:rPr lang="en-US" b="0" dirty="0" smtClean="0"/>
              <a:t>. </a:t>
            </a:r>
            <a:endParaRPr lang="en-US" b="0"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11</a:t>
            </a:fld>
            <a:endParaRPr lang="en-US"/>
          </a:p>
        </p:txBody>
      </p:sp>
    </p:spTree>
    <p:extLst>
      <p:ext uri="{BB962C8B-B14F-4D97-AF65-F5344CB8AC3E}">
        <p14:creationId xmlns:p14="http://schemas.microsoft.com/office/powerpoint/2010/main" val="1449985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check mark placed in the box before the option </a:t>
            </a:r>
            <a:r>
              <a:rPr lang="en-US" i="1" dirty="0" smtClean="0"/>
              <a:t>Automatically adjust clock for Daylight Saving Time</a:t>
            </a:r>
            <a:r>
              <a:rPr lang="en-US" dirty="0" smtClean="0"/>
              <a:t> means the option is turned on. </a:t>
            </a:r>
          </a:p>
          <a:p>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12</a:t>
            </a:fld>
            <a:endParaRPr lang="en-US"/>
          </a:p>
        </p:txBody>
      </p:sp>
    </p:spTree>
    <p:extLst>
      <p:ext uri="{BB962C8B-B14F-4D97-AF65-F5344CB8AC3E}">
        <p14:creationId xmlns:p14="http://schemas.microsoft.com/office/powerpoint/2010/main" val="884103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want these clocks in view if you are corresponding with family or business contacts in different time zones and need to be aware of their time schedules. To add an additional clock, click the </a:t>
            </a:r>
            <a:r>
              <a:rPr lang="en-US" b="0" i="0" u="sng" dirty="0" smtClean="0"/>
              <a:t>Clock, Language, and Region </a:t>
            </a:r>
            <a:r>
              <a:rPr lang="en-US" dirty="0" smtClean="0"/>
              <a:t>category link in the Control Panel and then click the </a:t>
            </a:r>
            <a:r>
              <a:rPr lang="en-US" b="0" i="0" u="sng" dirty="0" smtClean="0"/>
              <a:t>Set the time and date</a:t>
            </a:r>
            <a:r>
              <a:rPr lang="en-US" b="0" i="0" dirty="0" smtClean="0"/>
              <a:t> </a:t>
            </a:r>
            <a:r>
              <a:rPr lang="en-US" dirty="0" smtClean="0"/>
              <a:t>link. Next, click the Additional Clocks tab. Click the </a:t>
            </a:r>
            <a:r>
              <a:rPr lang="en-US" i="1" dirty="0" smtClean="0"/>
              <a:t>Show this clock</a:t>
            </a:r>
            <a:r>
              <a:rPr lang="en-US" dirty="0" smtClean="0"/>
              <a:t> option and then select a time zone for the new clock.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13</a:t>
            </a:fld>
            <a:endParaRPr lang="en-US"/>
          </a:p>
        </p:txBody>
      </p:sp>
    </p:spTree>
    <p:extLst>
      <p:ext uri="{BB962C8B-B14F-4D97-AF65-F5344CB8AC3E}">
        <p14:creationId xmlns:p14="http://schemas.microsoft.com/office/powerpoint/2010/main" val="1758774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Windows 7 has a default appearance and uses a default color scheme. It applies a specific color, not only to the window borders, but also to the Start menu and Taskbar. The transparent setting, which is referred to as glass, is designed to help you focus on the content of your open windows. You can choose a different color for these elements and enable or disable</a:t>
            </a:r>
            <a:r>
              <a:rPr lang="en-US" baseline="0" dirty="0" smtClean="0"/>
              <a:t>  </a:t>
            </a:r>
            <a:r>
              <a:rPr lang="en-US" dirty="0" smtClean="0"/>
              <a:t>transparency. </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373304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Windows 7 has a default appearance and uses a default color scheme. It applies a specific color, not only to the window borders, but also to the Start menu and Taskbar. The transparent setting, which is referred to as glass, is designed to help you focus on the content of your open windows. You can choose a different color for these elements and enable or disable</a:t>
            </a:r>
            <a:r>
              <a:rPr lang="en-US" baseline="0" dirty="0" smtClean="0"/>
              <a:t>  </a:t>
            </a:r>
            <a:r>
              <a:rPr lang="en-US" dirty="0" smtClean="0"/>
              <a:t>transparency. </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373304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working at your personal computer and you wish to save the changes made to the appearance of Windows, click the Save changes button.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16</a:t>
            </a:fld>
            <a:endParaRPr lang="en-US"/>
          </a:p>
        </p:txBody>
      </p:sp>
    </p:spTree>
    <p:extLst>
      <p:ext uri="{BB962C8B-B14F-4D97-AF65-F5344CB8AC3E}">
        <p14:creationId xmlns:p14="http://schemas.microsoft.com/office/powerpoint/2010/main" val="1040740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Screen savers were originally intended for saving CRT monitors from screen burn-in, but now are frequently used to personalize a computer. You can also use a screen saver to hide your work when you’re away from your computer, or use one with a password to enhance your computer’s security. To change your screen saver and specify when it should be displayed, right-click the desktop, click </a:t>
            </a:r>
            <a:r>
              <a:rPr lang="en-US" i="1" dirty="0" smtClean="0"/>
              <a:t>Personalize</a:t>
            </a:r>
            <a:r>
              <a:rPr lang="en-US" dirty="0" smtClean="0"/>
              <a:t>, and then click </a:t>
            </a:r>
            <a:r>
              <a:rPr lang="en-US" i="1" dirty="0" smtClean="0"/>
              <a:t>Screen Saver</a:t>
            </a:r>
            <a:r>
              <a:rPr lang="en-US" dirty="0" smtClean="0"/>
              <a:t>. The Screen Saver Setting dialog box displays for you to specify settings for your screen saver.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17</a:t>
            </a:fld>
            <a:endParaRPr lang="en-US"/>
          </a:p>
        </p:txBody>
      </p:sp>
    </p:spTree>
    <p:extLst>
      <p:ext uri="{BB962C8B-B14F-4D97-AF65-F5344CB8AC3E}">
        <p14:creationId xmlns:p14="http://schemas.microsoft.com/office/powerpoint/2010/main" val="3904130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Windows comes with several predesigned themes. A theme includes a desktop background, screen saver, window border color, and sound scheme. Windows applies the Aero Windows 7 theme by default, but you can change it. You can choose another installed theme, choose a high-contrast theme if you have vision challenges, or even create and save your own theme. </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373304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Click the Start button on the Taskbar.</a:t>
            </a:r>
          </a:p>
          <a:p>
            <a:endParaRPr lang="en-US" b="0" dirty="0" smtClean="0"/>
          </a:p>
          <a:p>
            <a:r>
              <a:rPr lang="en-US" b="0" dirty="0" smtClean="0"/>
              <a:t>Click </a:t>
            </a:r>
            <a:r>
              <a:rPr lang="en-US" b="0" i="1" dirty="0" smtClean="0"/>
              <a:t>Control Panel</a:t>
            </a:r>
            <a:r>
              <a:rPr lang="en-US" b="0" dirty="0" smtClean="0"/>
              <a:t> to display the Control Panel window.</a:t>
            </a:r>
          </a:p>
          <a:p>
            <a:endParaRPr lang="en-US" b="0" dirty="0" smtClean="0"/>
          </a:p>
          <a:p>
            <a:r>
              <a:rPr lang="en-US" b="0" dirty="0" smtClean="0"/>
              <a:t>Click the </a:t>
            </a:r>
            <a:r>
              <a:rPr lang="en-US" b="0" u="sng" dirty="0" smtClean="0"/>
              <a:t>Change the theme</a:t>
            </a:r>
            <a:r>
              <a:rPr lang="en-US" b="0" dirty="0" smtClean="0"/>
              <a:t> link under the </a:t>
            </a:r>
            <a:r>
              <a:rPr lang="en-US" b="0" u="sng" dirty="0" smtClean="0"/>
              <a:t>Appearance and Personalization</a:t>
            </a:r>
            <a:r>
              <a:rPr lang="en-US" b="0" dirty="0" smtClean="0"/>
              <a:t> category link.</a:t>
            </a:r>
          </a:p>
          <a:p>
            <a:endParaRPr lang="en-US" b="0" dirty="0" smtClean="0"/>
          </a:p>
          <a:p>
            <a:r>
              <a:rPr lang="en-US" b="0" dirty="0" smtClean="0"/>
              <a:t>Scroll to view the themes in the Aero Themes section and then click </a:t>
            </a:r>
            <a:r>
              <a:rPr lang="en-US" b="0" i="1" dirty="0" smtClean="0"/>
              <a:t>Nature</a:t>
            </a:r>
            <a:r>
              <a:rPr lang="en-US" b="0" dirty="0" smtClean="0"/>
              <a:t>.</a:t>
            </a:r>
          </a:p>
          <a:p>
            <a:endParaRPr lang="en-US" b="0" dirty="0" smtClean="0"/>
          </a:p>
          <a:p>
            <a:r>
              <a:rPr lang="en-US" b="0" dirty="0" smtClean="0"/>
              <a:t>Click the Minimize button to see the Nature background.</a:t>
            </a:r>
          </a:p>
          <a:p>
            <a:endParaRPr lang="en-US" b="1" dirty="0" smtClean="0"/>
          </a:p>
          <a:p>
            <a:r>
              <a:rPr lang="en-US" dirty="0" smtClean="0"/>
              <a:t>Turn on your computer’s sound to hear the sounds associated with the different themes. If necessary, first plug your speakers or headphones into the output jack. </a:t>
            </a:r>
          </a:p>
          <a:p>
            <a:endParaRPr lang="en-US" dirty="0" smtClean="0"/>
          </a:p>
          <a:p>
            <a:r>
              <a:rPr lang="en-US" b="0" baseline="0" dirty="0" smtClean="0"/>
              <a:t>Click the Show desktop button on the Taskbar. </a:t>
            </a:r>
            <a:endParaRPr lang="en-US" b="1"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19</a:t>
            </a:fld>
            <a:endParaRPr lang="en-US"/>
          </a:p>
        </p:txBody>
      </p:sp>
    </p:spTree>
    <p:extLst>
      <p:ext uri="{BB962C8B-B14F-4D97-AF65-F5344CB8AC3E}">
        <p14:creationId xmlns:p14="http://schemas.microsoft.com/office/powerpoint/2010/main" val="1644041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Typically, when you purchase a computer, Windows has already been installed for you. Therefore, many of the Windows settings on your computer are the default settings applied during the installation process. You can, however, change many of the Windows 7 settings in order to personalize your computer. You can access and adjust most system settings for your computer through the Control Panel. </a:t>
            </a:r>
          </a:p>
          <a:p>
            <a:endParaRPr lang="en-US" dirty="0" smtClean="0"/>
          </a:p>
          <a:p>
            <a:r>
              <a:rPr lang="en-US" dirty="0" smtClean="0"/>
              <a:t>Along with exploring the Control Panel, you learn in this chapter about the gadgets that you can add to your desktop. You also become familiar with some handy programs that are located in the Accessories folder. These programs come with Windows 7. </a:t>
            </a:r>
          </a:p>
        </p:txBody>
      </p:sp>
      <p:sp>
        <p:nvSpPr>
          <p:cNvPr id="4" name="Slide Number Placeholder 3"/>
          <p:cNvSpPr>
            <a:spLocks noGrp="1"/>
          </p:cNvSpPr>
          <p:nvPr>
            <p:ph type="sldNum" sz="quarter" idx="10"/>
          </p:nvPr>
        </p:nvSpPr>
        <p:spPr/>
        <p:txBody>
          <a:bodyPr/>
          <a:lstStyle/>
          <a:p>
            <a:fld id="{FA2D0C75-8375-4C2C-9379-C488CF754E44}" type="slidenum">
              <a:rPr lang="en-US" smtClean="0"/>
              <a:pPr/>
              <a:t>2</a:t>
            </a:fld>
            <a:endParaRPr lang="en-US"/>
          </a:p>
        </p:txBody>
      </p:sp>
    </p:spTree>
    <p:extLst>
      <p:ext uri="{BB962C8B-B14F-4D97-AF65-F5344CB8AC3E}">
        <p14:creationId xmlns:p14="http://schemas.microsoft.com/office/powerpoint/2010/main" val="1811699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the </a:t>
            </a:r>
            <a:r>
              <a:rPr lang="en-US" b="0" i="0" u="sng" dirty="0" smtClean="0"/>
              <a:t>Change the theme</a:t>
            </a:r>
            <a:r>
              <a:rPr lang="en-US" b="1" i="1" u="none" dirty="0" smtClean="0"/>
              <a:t> </a:t>
            </a:r>
            <a:r>
              <a:rPr lang="en-US" dirty="0" smtClean="0"/>
              <a:t>link under the </a:t>
            </a:r>
            <a:r>
              <a:rPr lang="en-US" b="0" i="0" u="sng" dirty="0" smtClean="0"/>
              <a:t>Appearance and Personalization</a:t>
            </a:r>
            <a:r>
              <a:rPr lang="en-US" b="0" i="0" u="none" dirty="0" smtClean="0"/>
              <a:t> </a:t>
            </a:r>
            <a:r>
              <a:rPr lang="en-US" dirty="0" smtClean="0"/>
              <a:t>category link in the Control Panel. Click any theme to apply it to your desktop, then click the links at the bottom of the window (</a:t>
            </a:r>
            <a:r>
              <a:rPr lang="en-US" b="0" i="0" u="sng" dirty="0" smtClean="0"/>
              <a:t>Desktop Background</a:t>
            </a:r>
            <a:r>
              <a:rPr lang="en-US" b="0" i="0" u="none" dirty="0" smtClean="0"/>
              <a:t>, </a:t>
            </a:r>
            <a:r>
              <a:rPr lang="en-US" b="0" i="0" u="sng" dirty="0" smtClean="0"/>
              <a:t>Window Color</a:t>
            </a:r>
            <a:r>
              <a:rPr lang="en-US" b="0" i="0" u="none" dirty="0" smtClean="0"/>
              <a:t>, </a:t>
            </a:r>
            <a:r>
              <a:rPr lang="en-US" b="0" i="0" u="sng" dirty="0" smtClean="0"/>
              <a:t>Sounds</a:t>
            </a:r>
            <a:r>
              <a:rPr lang="en-US" b="0" i="0" u="none" dirty="0" smtClean="0"/>
              <a:t>, and </a:t>
            </a:r>
            <a:r>
              <a:rPr lang="en-US" b="0" i="0" u="sng" dirty="0" smtClean="0"/>
              <a:t>Screen Saver</a:t>
            </a:r>
            <a:r>
              <a:rPr lang="en-US" dirty="0" smtClean="0"/>
              <a:t>) to display options for those settings. Review your preferences within each category, select what you like, and when each option looks just the way you want it to, click </a:t>
            </a:r>
            <a:r>
              <a:rPr lang="en-US" i="1" dirty="0" smtClean="0"/>
              <a:t>Save Changes</a:t>
            </a:r>
            <a:r>
              <a:rPr lang="en-US" dirty="0" smtClean="0"/>
              <a:t> or </a:t>
            </a:r>
            <a:r>
              <a:rPr lang="en-US" i="1" dirty="0" smtClean="0"/>
              <a:t>Apply</a:t>
            </a:r>
            <a:r>
              <a:rPr lang="en-US" dirty="0" smtClean="0"/>
              <a:t>. Your new theme then appears under </a:t>
            </a:r>
            <a:r>
              <a:rPr lang="en-US" i="1" dirty="0" smtClean="0"/>
              <a:t>My Themes </a:t>
            </a:r>
            <a:r>
              <a:rPr lang="en-US" dirty="0" smtClean="0"/>
              <a:t>as an Unsaved Theme. Save the theme and give it a name by clicking the </a:t>
            </a:r>
            <a:r>
              <a:rPr lang="en-US" b="0" i="0" u="sng" dirty="0" smtClean="0"/>
              <a:t>Save theme</a:t>
            </a:r>
            <a:r>
              <a:rPr lang="en-US" b="0" i="0" u="none" dirty="0" smtClean="0"/>
              <a:t> </a:t>
            </a:r>
            <a:r>
              <a:rPr lang="en-US" dirty="0" smtClean="0"/>
              <a:t>link.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20</a:t>
            </a:fld>
            <a:endParaRPr lang="en-US"/>
          </a:p>
        </p:txBody>
      </p:sp>
    </p:spTree>
    <p:extLst>
      <p:ext uri="{BB962C8B-B14F-4D97-AF65-F5344CB8AC3E}">
        <p14:creationId xmlns:p14="http://schemas.microsoft.com/office/powerpoint/2010/main" val="3502240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Windows 7 comes with some handy extra utility programs that are located in the Accessories folder. These programs include the Snipping Tool, which you can use to capture information on the screen; Sticky Notes, which lets you create electronic “sticky notes;” Connect to Projector, which helps you hook up your computer to a projector; Sync Center, which lets you sync any folder in your computer with a folder in an external drive; Paint, which is image editor software; Calculator, which you can use to perform calculations; the text editor </a:t>
            </a:r>
            <a:r>
              <a:rPr lang="en-US" dirty="0" err="1" smtClean="0"/>
              <a:t>NotePad</a:t>
            </a:r>
            <a:r>
              <a:rPr lang="en-US" dirty="0" smtClean="0"/>
              <a:t>; and WordPad, a simple word processor. </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373304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 see the </a:t>
            </a:r>
            <a:r>
              <a:rPr lang="en-US" i="1" dirty="0" smtClean="0"/>
              <a:t>Calculator</a:t>
            </a:r>
            <a:r>
              <a:rPr lang="en-US" baseline="0" dirty="0" smtClean="0"/>
              <a:t> option listed under </a:t>
            </a:r>
            <a:r>
              <a:rPr lang="en-US" i="1" baseline="0" dirty="0" smtClean="0"/>
              <a:t>Accessories</a:t>
            </a:r>
            <a:r>
              <a:rPr lang="en-US" baseline="0" dirty="0" smtClean="0"/>
              <a:t> selected. </a:t>
            </a:r>
            <a:r>
              <a:rPr lang="en-US" dirty="0" smtClean="0"/>
              <a:t>The Calculator view can be changed to Scientific to provide access to mathematical functions like sin and cos.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22</a:t>
            </a:fld>
            <a:endParaRPr lang="en-US"/>
          </a:p>
        </p:txBody>
      </p:sp>
    </p:spTree>
    <p:extLst>
      <p:ext uri="{BB962C8B-B14F-4D97-AF65-F5344CB8AC3E}">
        <p14:creationId xmlns:p14="http://schemas.microsoft.com/office/powerpoint/2010/main" val="2979873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leave the sticky note on your desktop to remind you of important dates or tasks.</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3733043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the Close button on the sticky note</a:t>
            </a:r>
            <a:r>
              <a:rPr lang="en-US" baseline="0" dirty="0" smtClean="0"/>
              <a:t> and then Yes to delete the sticky note.</a:t>
            </a:r>
            <a:endParaRPr lang="en-US" dirty="0" smtClean="0"/>
          </a:p>
        </p:txBody>
      </p:sp>
      <p:sp>
        <p:nvSpPr>
          <p:cNvPr id="4" name="Slide Number Placeholder 3"/>
          <p:cNvSpPr>
            <a:spLocks noGrp="1"/>
          </p:cNvSpPr>
          <p:nvPr>
            <p:ph type="sldNum" sz="quarter" idx="10"/>
          </p:nvPr>
        </p:nvSpPr>
        <p:spPr/>
        <p:txBody>
          <a:bodyPr/>
          <a:lstStyle/>
          <a:p>
            <a:fld id="{FA2D0C75-8375-4C2C-9379-C488CF754E44}" type="slidenum">
              <a:rPr lang="en-US" smtClean="0"/>
              <a:pPr/>
              <a:t>24</a:t>
            </a:fld>
            <a:endParaRPr lang="en-US"/>
          </a:p>
        </p:txBody>
      </p:sp>
    </p:spTree>
    <p:extLst>
      <p:ext uri="{BB962C8B-B14F-4D97-AF65-F5344CB8AC3E}">
        <p14:creationId xmlns:p14="http://schemas.microsoft.com/office/powerpoint/2010/main" val="26671361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Paint program contains a toolbox with a variety of drawing tools, such as the Line tool and the Pencil tool, which can be used to create lines and curves. You can change the effect of the drawing tools. For example, you can make the lines you draw using the Line tool thicker or thinner. You can also change the color of the tool. Images you edit or create in Paint can be saved in a variety of graphic formats, including GIF, JPG, TIF, and PNG.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25</a:t>
            </a:fld>
            <a:endParaRPr lang="en-US"/>
          </a:p>
        </p:txBody>
      </p:sp>
    </p:spTree>
    <p:extLst>
      <p:ext uri="{BB962C8B-B14F-4D97-AF65-F5344CB8AC3E}">
        <p14:creationId xmlns:p14="http://schemas.microsoft.com/office/powerpoint/2010/main" val="131013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firewall is software or hardware that checks information coming to your computer from a network such as the Internet. The firewall then either blocks the information or allows it to pass through to your computer, depending on your firewall settings. The Windows Firewall is enabled by default. You can check your Windows Firewall status and settings in the Control Panel. </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373304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Click the </a:t>
            </a:r>
            <a:r>
              <a:rPr lang="en-US" b="0" u="sng" dirty="0" smtClean="0"/>
              <a:t>Check firewall status</a:t>
            </a:r>
            <a:r>
              <a:rPr lang="en-US" b="0" dirty="0" smtClean="0"/>
              <a:t> link under the Windows Firewall subcategory link to review your firewall status. </a:t>
            </a:r>
            <a:r>
              <a:rPr lang="en-US" dirty="0" smtClean="0"/>
              <a:t>In Windows 7, you can have separate firewall settings for public and private networks. Also, the firewall may be turned off because another firewall program is installed on the computer or because the computer is connected to a network with another firewall program installed. </a:t>
            </a:r>
          </a:p>
        </p:txBody>
      </p:sp>
      <p:sp>
        <p:nvSpPr>
          <p:cNvPr id="4" name="Slide Number Placeholder 3"/>
          <p:cNvSpPr>
            <a:spLocks noGrp="1"/>
          </p:cNvSpPr>
          <p:nvPr>
            <p:ph type="sldNum" sz="quarter" idx="10"/>
          </p:nvPr>
        </p:nvSpPr>
        <p:spPr/>
        <p:txBody>
          <a:bodyPr/>
          <a:lstStyle/>
          <a:p>
            <a:fld id="{FA2D0C75-8375-4C2C-9379-C488CF754E44}" type="slidenum">
              <a:rPr lang="en-US" smtClean="0"/>
              <a:pPr/>
              <a:t>27</a:t>
            </a:fld>
            <a:endParaRPr lang="en-US"/>
          </a:p>
        </p:txBody>
      </p:sp>
    </p:spTree>
    <p:extLst>
      <p:ext uri="{BB962C8B-B14F-4D97-AF65-F5344CB8AC3E}">
        <p14:creationId xmlns:p14="http://schemas.microsoft.com/office/powerpoint/2010/main" val="35821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settings may look different from the settings shown</a:t>
            </a:r>
            <a:r>
              <a:rPr lang="en-US" baseline="0" dirty="0" smtClean="0"/>
              <a:t> here. C</a:t>
            </a:r>
            <a:r>
              <a:rPr lang="en-US" dirty="0" smtClean="0"/>
              <a:t>lick Cancel</a:t>
            </a:r>
            <a:r>
              <a:rPr lang="en-US" baseline="0" dirty="0" smtClean="0"/>
              <a:t> so you do not make any changes.</a:t>
            </a:r>
            <a:endParaRPr lang="en-US" dirty="0" smtClean="0"/>
          </a:p>
          <a:p>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28</a:t>
            </a:fld>
            <a:endParaRPr lang="en-US"/>
          </a:p>
        </p:txBody>
      </p:sp>
    </p:spTree>
    <p:extLst>
      <p:ext uri="{BB962C8B-B14F-4D97-AF65-F5344CB8AC3E}">
        <p14:creationId xmlns:p14="http://schemas.microsoft.com/office/powerpoint/2010/main" val="358217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Spyware may be downloaded when you click a link or go to an untrusted site. </a:t>
            </a:r>
            <a:r>
              <a:rPr lang="en-US" sz="1200" b="0" i="0" u="none" strike="noStrike" kern="1200" baseline="0" dirty="0" err="1" smtClean="0">
                <a:solidFill>
                  <a:schemeClr val="tx1"/>
                </a:solidFill>
                <a:latin typeface="+mn-lt"/>
                <a:ea typeface="+mn-ea"/>
                <a:cs typeface="+mn-cs"/>
              </a:rPr>
              <a:t>Keylogging</a:t>
            </a:r>
            <a:r>
              <a:rPr lang="en-US" sz="1200" b="0" i="0" u="none" strike="noStrike" kern="1200" baseline="0" dirty="0" smtClean="0">
                <a:solidFill>
                  <a:schemeClr val="tx1"/>
                </a:solidFill>
                <a:latin typeface="+mn-lt"/>
                <a:ea typeface="+mn-ea"/>
                <a:cs typeface="+mn-cs"/>
              </a:rPr>
              <a:t> spyware is one of the most dangerous types, as it allows its creator to track your keystrokes, for example as you enter passwords or account numbers. It’s important that you use a spyware detection program to detect and remove spyware.</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29</a:t>
            </a:fld>
            <a:endParaRPr lang="en-US"/>
          </a:p>
        </p:txBody>
      </p:sp>
    </p:spTree>
    <p:extLst>
      <p:ext uri="{BB962C8B-B14F-4D97-AF65-F5344CB8AC3E}">
        <p14:creationId xmlns:p14="http://schemas.microsoft.com/office/powerpoint/2010/main" val="1871939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chapter is all about working with Windows settings,</a:t>
            </a:r>
            <a:r>
              <a:rPr lang="en-US" baseline="0" dirty="0" smtClean="0"/>
              <a:t> gadgets, and accessories.</a:t>
            </a:r>
          </a:p>
          <a:p>
            <a:endParaRPr lang="en-US" baseline="0" dirty="0" smtClean="0"/>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4897618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Microsoft has a feature called Windows Update that allows you to download the latest updates to Windows 7 and other Microsoft products. Windows Update is set to run automatically by default. It downloads updates for you as these items become available. To check your Windows Update settings and review which updates have been installed, you can click the </a:t>
            </a:r>
            <a:r>
              <a:rPr lang="en-US" u="sng" dirty="0" smtClean="0"/>
              <a:t>System and Security</a:t>
            </a:r>
            <a:r>
              <a:rPr lang="en-US" dirty="0" smtClean="0"/>
              <a:t> category link in the Control Panel. </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3733043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The update settings may be different on your computer. </a:t>
            </a:r>
            <a:r>
              <a:rPr lang="en-US" b="0" dirty="0" smtClean="0"/>
              <a:t>The </a:t>
            </a:r>
            <a:r>
              <a:rPr lang="en-US" b="0" i="1" dirty="0" smtClean="0"/>
              <a:t>Optional updates</a:t>
            </a:r>
            <a:r>
              <a:rPr lang="en-US" b="0" dirty="0" smtClean="0"/>
              <a:t> section targets elements of Windows 7 that you may or may not use, such as specific drivers or foreign language packs. </a:t>
            </a:r>
            <a:endParaRPr lang="en-US" b="0"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31</a:t>
            </a:fld>
            <a:endParaRPr lang="en-US"/>
          </a:p>
        </p:txBody>
      </p:sp>
    </p:spTree>
    <p:extLst>
      <p:ext uri="{BB962C8B-B14F-4D97-AF65-F5344CB8AC3E}">
        <p14:creationId xmlns:p14="http://schemas.microsoft.com/office/powerpoint/2010/main" val="1587772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Depending on your current update needs, you may see different types of suggested updates. The </a:t>
            </a:r>
            <a:r>
              <a:rPr lang="en-US" i="1" dirty="0" smtClean="0"/>
              <a:t>Important updates</a:t>
            </a:r>
            <a:r>
              <a:rPr lang="en-US" dirty="0" smtClean="0"/>
              <a:t> section provide updates that affect your computer’s security, privacy, and reliability. The </a:t>
            </a:r>
            <a:r>
              <a:rPr lang="en-US" i="1" dirty="0" smtClean="0"/>
              <a:t>Recommended updates</a:t>
            </a:r>
            <a:r>
              <a:rPr lang="en-US" dirty="0" smtClean="0"/>
              <a:t> section offers updates that improve your computer’s performance but do not address fundamental issues with your computer or with the Windows 7 software. You must run all of these types of updates manually.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32</a:t>
            </a:fld>
            <a:endParaRPr lang="en-US"/>
          </a:p>
        </p:txBody>
      </p:sp>
    </p:spTree>
    <p:extLst>
      <p:ext uri="{BB962C8B-B14F-4D97-AF65-F5344CB8AC3E}">
        <p14:creationId xmlns:p14="http://schemas.microsoft.com/office/powerpoint/2010/main" val="24953217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Windows has many more features, tools, and accessories than this textbook covers. However, the Windows Help and Support system can help you troubleshoot and explore other features and settings. The Windows Help and Support system uses both the help files that are stored on your computer and online help to find answers to your questions. You can either browse through help topics or search for help on a particular topic. </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3733043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Windows Help and Support shortcut is F1</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34</a:t>
            </a:fld>
            <a:endParaRPr lang="en-US"/>
          </a:p>
        </p:txBody>
      </p:sp>
    </p:spTree>
    <p:extLst>
      <p:ext uri="{BB962C8B-B14F-4D97-AF65-F5344CB8AC3E}">
        <p14:creationId xmlns:p14="http://schemas.microsoft.com/office/powerpoint/2010/main" val="20121864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Clicking this button displays links and resources that you can use to access additional support. For example, you will find information about using Windows Remote Assistance to let a friend access your computer over the Internet and help you fix a problem. You will also find a link to the Microsoft Answers website, which is an online community of experts who may be able to help you.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35</a:t>
            </a:fld>
            <a:endParaRPr lang="en-US"/>
          </a:p>
        </p:txBody>
      </p:sp>
    </p:spTree>
    <p:extLst>
      <p:ext uri="{BB962C8B-B14F-4D97-AF65-F5344CB8AC3E}">
        <p14:creationId xmlns:p14="http://schemas.microsoft.com/office/powerpoint/2010/main" val="19061259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Windows 7 includes mini-programs called gadgets that you can add to your desktop. Once placed on the desktop, these gadgets display information, such as the time or date, current weather, or breaking news headlines, which you can monitor while working in other programs. You can even set up a slide show of your favorite photos. </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3733043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Windows 7 includes mini-programs called gadgets that you can add to your desktop. Once placed on the desktop, these gadgets display information, such as the time or date, current weather, or breaking news headlines, which you can monitor while working in other programs. You can even set up a slide show of your favorite photos. </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3733043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desktop displayed, right-click the desktop to display the shortcut menu</a:t>
            </a:r>
            <a:r>
              <a:rPr lang="en-US" baseline="0" dirty="0" smtClean="0"/>
              <a:t> and click </a:t>
            </a:r>
            <a:r>
              <a:rPr lang="en-US" i="1" baseline="0" dirty="0" smtClean="0"/>
              <a:t>Gadgets</a:t>
            </a:r>
            <a:r>
              <a:rPr lang="en-US" baseline="0" dirty="0" smtClean="0"/>
              <a:t>.  Select the gadget of your choice and double-click it to display it on your desktop.</a:t>
            </a:r>
            <a:endParaRPr lang="en-US" dirty="0" smtClean="0"/>
          </a:p>
        </p:txBody>
      </p:sp>
      <p:sp>
        <p:nvSpPr>
          <p:cNvPr id="4" name="Slide Number Placeholder 3"/>
          <p:cNvSpPr>
            <a:spLocks noGrp="1"/>
          </p:cNvSpPr>
          <p:nvPr>
            <p:ph type="sldNum" sz="quarter" idx="10"/>
          </p:nvPr>
        </p:nvSpPr>
        <p:spPr/>
        <p:txBody>
          <a:bodyPr/>
          <a:lstStyle/>
          <a:p>
            <a:fld id="{FA2D0C75-8375-4C2C-9379-C488CF754E44}" type="slidenum">
              <a:rPr lang="en-US" smtClean="0"/>
              <a:pPr/>
              <a:t>38</a:t>
            </a:fld>
            <a:endParaRPr lang="en-US"/>
          </a:p>
        </p:txBody>
      </p:sp>
    </p:spTree>
    <p:extLst>
      <p:ext uri="{BB962C8B-B14F-4D97-AF65-F5344CB8AC3E}">
        <p14:creationId xmlns:p14="http://schemas.microsoft.com/office/powerpoint/2010/main" val="36811797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view the available gadgets, right-click the desktop and then click </a:t>
            </a:r>
            <a:r>
              <a:rPr lang="en-US" i="1" dirty="0" smtClean="0"/>
              <a:t>Gadgets</a:t>
            </a:r>
            <a:r>
              <a:rPr lang="en-US" dirty="0" smtClean="0"/>
              <a:t> in the shortcut menu. In the Gadgets window, click the </a:t>
            </a:r>
            <a:r>
              <a:rPr lang="en-US" i="0" u="sng" dirty="0" smtClean="0"/>
              <a:t>Get more gadgets online</a:t>
            </a:r>
            <a:r>
              <a:rPr lang="en-US" dirty="0" smtClean="0"/>
              <a:t> link. This link takes you to a Microsoft Windows website where you can view and download additional gadgets. At this site you will find a variety of gadgets, including those that monitor traffic, translate foreign languages, convert measurements, and search the Internet.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906125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Control Panel is organized into categories and subcategories. Click a category link, such as </a:t>
            </a:r>
            <a:r>
              <a:rPr lang="en-US" b="0" u="sng" dirty="0" smtClean="0"/>
              <a:t>Appearance and Personalization</a:t>
            </a:r>
            <a:r>
              <a:rPr lang="en-US" dirty="0" smtClean="0"/>
              <a:t>, to display additional subcategories and tasks. Follow the links to display and modify settings for your computer. </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373304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373304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Control Panel to display the Control Panel window and view the Control Panel categories. </a:t>
            </a:r>
            <a:r>
              <a:rPr lang="en-US" b="1" dirty="0" smtClean="0"/>
              <a:t>Shortcut: </a:t>
            </a:r>
            <a:r>
              <a:rPr lang="en-US" b="0" dirty="0" smtClean="0"/>
              <a:t>To display </a:t>
            </a:r>
            <a:r>
              <a:rPr lang="en-US" dirty="0" smtClean="0"/>
              <a:t>the Start menu use Ctrl + Esc.</a:t>
            </a:r>
          </a:p>
          <a:p>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6</a:t>
            </a:fld>
            <a:endParaRPr lang="en-US"/>
          </a:p>
        </p:txBody>
      </p:sp>
    </p:spTree>
    <p:extLst>
      <p:ext uri="{BB962C8B-B14F-4D97-AF65-F5344CB8AC3E}">
        <p14:creationId xmlns:p14="http://schemas.microsoft.com/office/powerpoint/2010/main" val="2981211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Click the </a:t>
            </a:r>
            <a:r>
              <a:rPr lang="en-US" b="0" u="sng" dirty="0" smtClean="0"/>
              <a:t>Review your computer’s status</a:t>
            </a:r>
            <a:r>
              <a:rPr lang="en-US" b="0" dirty="0" smtClean="0"/>
              <a:t> link under the </a:t>
            </a:r>
            <a:r>
              <a:rPr lang="en-US" b="0" u="sng" dirty="0" smtClean="0"/>
              <a:t>System and Security</a:t>
            </a:r>
            <a:r>
              <a:rPr lang="en-US" b="0" dirty="0" smtClean="0"/>
              <a:t> category link and review the displayed information. Click the Back button to redisplay the Control Panel category links.</a:t>
            </a:r>
          </a:p>
          <a:p>
            <a:endParaRPr lang="en-US" b="0" dirty="0" smtClean="0"/>
          </a:p>
          <a:p>
            <a:r>
              <a:rPr lang="en-US" b="0" dirty="0" smtClean="0"/>
              <a:t>Click the Adjust screen resolution link under the Appearance and Personalization category link. </a:t>
            </a:r>
          </a:p>
          <a:p>
            <a:endParaRPr lang="en-US" b="0" dirty="0" smtClean="0"/>
          </a:p>
          <a:p>
            <a:r>
              <a:rPr lang="en-US" b="0" dirty="0" smtClean="0"/>
              <a:t>Click the Back button.</a:t>
            </a:r>
          </a:p>
          <a:p>
            <a:endParaRPr lang="en-US" b="0" dirty="0" smtClean="0"/>
          </a:p>
          <a:p>
            <a:r>
              <a:rPr lang="en-US" b="0" dirty="0" smtClean="0"/>
              <a:t>Click the Hardware and Sound category link to display the subcategories and tasks.</a:t>
            </a:r>
          </a:p>
          <a:p>
            <a:endParaRPr lang="en-US" b="0" dirty="0" smtClean="0"/>
          </a:p>
          <a:p>
            <a:r>
              <a:rPr lang="en-US" b="0" dirty="0" smtClean="0"/>
              <a:t>Click the Back button.</a:t>
            </a:r>
          </a:p>
          <a:p>
            <a:endParaRPr lang="en-US" b="0" dirty="0" smtClean="0"/>
          </a:p>
          <a:p>
            <a:r>
              <a:rPr lang="en-US" b="0" dirty="0" smtClean="0"/>
              <a:t>Click the Close button to close the Control Panel.</a:t>
            </a:r>
          </a:p>
          <a:p>
            <a:endParaRPr lang="en-US" b="0" dirty="0" smtClean="0"/>
          </a:p>
          <a:p>
            <a:r>
              <a:rPr lang="en-US" b="0" dirty="0" smtClean="0"/>
              <a:t>Category should be selected in the View by list at the upper-right corner of the window. If Large icons or Small icons are displayed instead, </a:t>
            </a:r>
          </a:p>
          <a:p>
            <a:r>
              <a:rPr lang="en-US" b="0" dirty="0" smtClean="0"/>
              <a:t>click the drop-down arrow and select Category. </a:t>
            </a:r>
          </a:p>
          <a:p>
            <a:endParaRPr lang="en-US" b="0" dirty="0" smtClean="0"/>
          </a:p>
          <a:p>
            <a:r>
              <a:rPr lang="en-US" b="0" dirty="0" smtClean="0"/>
              <a:t>Click the </a:t>
            </a:r>
            <a:r>
              <a:rPr lang="en-US" b="0" u="sng" dirty="0" smtClean="0"/>
              <a:t>Control Panel Home </a:t>
            </a:r>
            <a:r>
              <a:rPr lang="en-US" b="0" dirty="0" smtClean="0"/>
              <a:t>link in the left-hand pane. </a:t>
            </a:r>
            <a:endParaRPr lang="en-US" b="0"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7</a:t>
            </a:fld>
            <a:endParaRPr lang="en-US"/>
          </a:p>
        </p:txBody>
      </p:sp>
    </p:spTree>
    <p:extLst>
      <p:ext uri="{BB962C8B-B14F-4D97-AF65-F5344CB8AC3E}">
        <p14:creationId xmlns:p14="http://schemas.microsoft.com/office/powerpoint/2010/main" val="2025224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tools found in the </a:t>
            </a:r>
            <a:r>
              <a:rPr lang="en-US" u="none" dirty="0" smtClean="0"/>
              <a:t>Optimize visual display </a:t>
            </a:r>
            <a:r>
              <a:rPr lang="en-US" dirty="0" smtClean="0"/>
              <a:t>link is the Magnifier. This tool displays a magnified version of the screen above the regular screen to help users with vision challenges. Another tool replaces sounds with visual cues. You can also change how your mouse and keyboard work. Changes made in the Ease of Access Center will apply automatically each time you log on to your computer.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8</a:t>
            </a:fld>
            <a:endParaRPr lang="en-US"/>
          </a:p>
        </p:txBody>
      </p:sp>
    </p:spTree>
    <p:extLst>
      <p:ext uri="{BB962C8B-B14F-4D97-AF65-F5344CB8AC3E}">
        <p14:creationId xmlns:p14="http://schemas.microsoft.com/office/powerpoint/2010/main" val="3254816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use the </a:t>
            </a:r>
            <a:r>
              <a:rPr lang="en-US" b="0" i="0" u="sng" dirty="0" smtClean="0"/>
              <a:t>Clock, Language, and Region</a:t>
            </a:r>
            <a:r>
              <a:rPr lang="en-US" b="0" u="none" dirty="0" smtClean="0"/>
              <a:t> </a:t>
            </a:r>
            <a:r>
              <a:rPr lang="en-US" dirty="0" smtClean="0"/>
              <a:t>category link in the Control Panel to set the computer’s date, time, and time zone. The date and time must be set correctly because your computer includes those settings in a time stamp that it adds to your email messages and to the files you save. You may also rely on the clock that displays in the notification area of the Taskbar to show you the correct local time. Also, if you bring your computer when you travel to different time zones, you should know how to change the various date and time settings. </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373304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426344-7C38-40AE-9A7F-D824CE16D503}" type="datetimeFigureOut">
              <a:rPr lang="en-US" smtClean="0"/>
              <a:pPr/>
              <a:t>1/24/2011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2685135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426344-7C38-40AE-9A7F-D824CE16D503}" type="datetimeFigureOut">
              <a:rPr lang="en-US" smtClean="0"/>
              <a:pPr/>
              <a:t>1/24/2011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46405050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397904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001655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521628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146791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109812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01116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069465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036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25935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552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426344-7C38-40AE-9A7F-D824CE16D503}" type="datetimeFigureOut">
              <a:rPr lang="en-US" smtClean="0"/>
              <a:pPr/>
              <a:t>1/24/2011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347162198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859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1F9BB9-F62B-4548-B3AE-34D0612C890E}" type="datetimeFigureOut">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7213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C1F9BB9-F62B-4548-B3AE-34D0612C890E}" type="datetimeFigureOut">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238155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Word Opener.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1F9BB9-F62B-4548-B3AE-34D0612C890E}" type="datetimeFigureOut">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687000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1F9BB9-F62B-4548-B3AE-34D0612C890E}" type="datetimeFigureOut">
              <a:rPr lang="en-US" smtClean="0">
                <a:solidFill>
                  <a:prstClr val="black">
                    <a:tint val="75000"/>
                  </a:prstClr>
                </a:solidFill>
              </a:rPr>
              <a:pPr/>
              <a:t>1/24/2011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6257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1F9BB9-F62B-4548-B3AE-34D0612C890E}" type="datetimeFigureOut">
              <a:rPr lang="en-US" smtClean="0">
                <a:solidFill>
                  <a:prstClr val="black">
                    <a:tint val="75000"/>
                  </a:prstClr>
                </a:solidFill>
              </a:rPr>
              <a:pPr/>
              <a:t>1/24/2011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5244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1F9BB9-F62B-4548-B3AE-34D0612C890E}" type="datetimeFigureOut">
              <a:rPr lang="en-US" smtClean="0">
                <a:solidFill>
                  <a:prstClr val="black">
                    <a:tint val="75000"/>
                  </a:prstClr>
                </a:solidFill>
              </a:rPr>
              <a:pPr/>
              <a:t>1/24/2011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9172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1F9BB9-F62B-4548-B3AE-34D0612C890E}" type="datetimeFigureOut">
              <a:rPr lang="en-US" smtClean="0">
                <a:solidFill>
                  <a:prstClr val="black">
                    <a:tint val="75000"/>
                  </a:prstClr>
                </a:solidFill>
              </a:rPr>
              <a:pPr/>
              <a:t>1/24/2011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664172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1F9BB9-F62B-4548-B3AE-34D0612C890E}" type="datetimeFigureOut">
              <a:rPr lang="en-US" smtClean="0">
                <a:solidFill>
                  <a:prstClr val="black">
                    <a:tint val="75000"/>
                  </a:prstClr>
                </a:solidFill>
              </a:rPr>
              <a:pPr/>
              <a:t>1/24/2011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4281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426344-7C38-40AE-9A7F-D824CE16D503}" type="datetimeFigureOut">
              <a:rPr lang="en-US" smtClean="0"/>
              <a:pPr/>
              <a:t>1/24/2011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2429699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1F9BB9-F62B-4548-B3AE-34D0612C890E}" type="datetimeFigureOut">
              <a:rPr lang="en-US" smtClean="0">
                <a:solidFill>
                  <a:prstClr val="black">
                    <a:tint val="75000"/>
                  </a:prstClr>
                </a:solidFill>
              </a:rPr>
              <a:pPr/>
              <a:t>1/24/2011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6364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F9BB9-F62B-4548-B3AE-34D0612C890E}" type="datetimeFigureOut">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8366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F9BB9-F62B-4548-B3AE-34D0612C890E}" type="datetimeFigureOut">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07347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791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0977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912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70333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39965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73781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164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426344-7C38-40AE-9A7F-D824CE16D503}" type="datetimeFigureOut">
              <a:rPr lang="en-US" smtClean="0"/>
              <a:pPr/>
              <a:t>1/24/2011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34838505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4520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12714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41768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86913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38399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7807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06922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6316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7550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801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426344-7C38-40AE-9A7F-D824CE16D503}" type="datetimeFigureOut">
              <a:rPr lang="en-US" smtClean="0"/>
              <a:pPr/>
              <a:t>1/24/2011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22143712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33533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63808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6000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9369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5311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64218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70908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7423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47497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6056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426344-7C38-40AE-9A7F-D824CE16D503}" type="datetimeFigureOut">
              <a:rPr lang="en-US" smtClean="0"/>
              <a:pPr/>
              <a:t>1/24/2011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11469557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64637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10547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39779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5865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6845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7438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41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10829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48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139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426344-7C38-40AE-9A7F-D824CE16D503}" type="datetimeFigureOut">
              <a:rPr lang="en-US" smtClean="0"/>
              <a:pPr/>
              <a:t>1/24/2011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14215291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96700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51891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21219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48032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4894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34301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7727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04100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3476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1204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426344-7C38-40AE-9A7F-D824CE16D503}" type="datetimeFigureOut">
              <a:rPr lang="en-US" smtClean="0"/>
              <a:pPr/>
              <a:t>1/24/2011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25406154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6373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5128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750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7442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69733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86733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08653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108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71273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8818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426344-7C38-40AE-9A7F-D824CE16D503}" type="datetimeFigureOut">
              <a:rPr lang="en-US" smtClean="0"/>
              <a:pPr/>
              <a:t>1/24/2011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10720478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02493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7348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33418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32095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0307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4945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94203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48862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27292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0366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426344-7C38-40AE-9A7F-D824CE16D503}" type="datetimeFigureOut">
              <a:rPr lang="en-US" smtClean="0"/>
              <a:pPr/>
              <a:t>1/24/2011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27153553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37892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7594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31981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61422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212023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69242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71364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20066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15718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860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426344-7C38-40AE-9A7F-D824CE16D503}" type="datetimeFigureOut">
              <a:rPr lang="en-US" smtClean="0"/>
              <a:pPr/>
              <a:t>1/24/2011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8F97AF-8AD4-4039-87D8-59F2FFECCC04}" type="slidenum">
              <a:rPr lang="en-US" smtClean="0"/>
              <a:pPr/>
              <a:t>‹#›</a:t>
            </a:fld>
            <a:endParaRPr lang="en-US"/>
          </a:p>
        </p:txBody>
      </p:sp>
    </p:spTree>
    <p:extLst>
      <p:ext uri="{BB962C8B-B14F-4D97-AF65-F5344CB8AC3E}">
        <p14:creationId xmlns:p14="http://schemas.microsoft.com/office/powerpoint/2010/main" val="831795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109363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WordTitle.jpg"/>
          <p:cNvPicPr>
            <a:picLocks noChangeAspect="1"/>
          </p:cNvPicPr>
          <p:nvPr userDrawn="1"/>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AC1F9BB9-F62B-4548-B3AE-34D0612C890E}" type="datetimeFigureOut">
              <a:rPr lang="en-US" smtClean="0">
                <a:solidFill>
                  <a:prstClr val="black">
                    <a:tint val="75000"/>
                  </a:prstClr>
                </a:solidFill>
              </a:rPr>
              <a:pPr defTabSz="457200"/>
              <a:t>1/24/2011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1881F87-F1D1-4E82-B161-792A900F0BBC}"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34333818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20738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6485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77122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86529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89599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28591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426344-7C38-40AE-9A7F-D824CE16D503}" type="datetimeFigureOut">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942377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40.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51.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6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73.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73.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84.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95.xml"/><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106.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rd MODULE.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239165" y="404075"/>
            <a:ext cx="2629246" cy="784830"/>
          </a:xfrm>
          <a:prstGeom prst="rect">
            <a:avLst/>
          </a:prstGeom>
          <a:noFill/>
        </p:spPr>
        <p:txBody>
          <a:bodyPr wrap="none" rtlCol="0">
            <a:spAutoFit/>
          </a:bodyPr>
          <a:lstStyle/>
          <a:p>
            <a:r>
              <a:rPr lang="en-US" sz="4500" b="1" dirty="0" smtClean="0">
                <a:solidFill>
                  <a:prstClr val="white"/>
                </a:solidFill>
                <a:latin typeface="Arial Narrow"/>
                <a:cs typeface="Arial Narrow"/>
              </a:rPr>
              <a:t>MODULE 2</a:t>
            </a:r>
            <a:endParaRPr lang="en-US" sz="4500" b="1" dirty="0">
              <a:solidFill>
                <a:prstClr val="white"/>
              </a:solidFill>
              <a:latin typeface="Arial Narrow"/>
              <a:cs typeface="Arial Narrow"/>
            </a:endParaRPr>
          </a:p>
        </p:txBody>
      </p:sp>
      <p:sp>
        <p:nvSpPr>
          <p:cNvPr id="2" name="Title 1"/>
          <p:cNvSpPr>
            <a:spLocks noGrp="1"/>
          </p:cNvSpPr>
          <p:nvPr>
            <p:ph type="title"/>
          </p:nvPr>
        </p:nvSpPr>
        <p:spPr>
          <a:xfrm>
            <a:off x="2868817" y="274638"/>
            <a:ext cx="5817982" cy="1143000"/>
          </a:xfrm>
        </p:spPr>
        <p:txBody>
          <a:bodyPr/>
          <a:lstStyle/>
          <a:p>
            <a:r>
              <a:rPr lang="en-US" dirty="0"/>
              <a:t>Microsoft® Windows 7</a:t>
            </a:r>
          </a:p>
        </p:txBody>
      </p:sp>
      <p:sp>
        <p:nvSpPr>
          <p:cNvPr id="3" name="Content Placeholder 2"/>
          <p:cNvSpPr>
            <a:spLocks noGrp="1"/>
          </p:cNvSpPr>
          <p:nvPr>
            <p:ph idx="1"/>
          </p:nvPr>
        </p:nvSpPr>
        <p:spPr>
          <a:xfrm>
            <a:off x="591207" y="2438400"/>
            <a:ext cx="7961585" cy="3132084"/>
          </a:xfrm>
        </p:spPr>
        <p:txBody>
          <a:bodyPr>
            <a:noAutofit/>
          </a:bodyPr>
          <a:lstStyle/>
          <a:p>
            <a:pPr marL="0" indent="0">
              <a:buNone/>
            </a:pPr>
            <a:r>
              <a:rPr lang="en-US" sz="3600" dirty="0" smtClean="0"/>
              <a:t>Chapter 1: Navigating </a:t>
            </a:r>
            <a:r>
              <a:rPr lang="en-US" sz="3600" dirty="0"/>
              <a:t>around Windows</a:t>
            </a:r>
          </a:p>
          <a:p>
            <a:pPr marL="0" indent="0">
              <a:buNone/>
            </a:pPr>
            <a:r>
              <a:rPr lang="en-US" sz="3600" dirty="0"/>
              <a:t>Chapter </a:t>
            </a:r>
            <a:r>
              <a:rPr lang="en-US" sz="3600" dirty="0" smtClean="0"/>
              <a:t>2: </a:t>
            </a:r>
            <a:r>
              <a:rPr lang="en-US" sz="3600" dirty="0"/>
              <a:t>Managing Files and Folders</a:t>
            </a:r>
          </a:p>
          <a:p>
            <a:pPr marL="2108200" indent="-2108200">
              <a:buNone/>
            </a:pPr>
            <a:r>
              <a:rPr lang="en-US" sz="3600" dirty="0"/>
              <a:t>Chapter </a:t>
            </a:r>
            <a:r>
              <a:rPr lang="en-US" sz="3600" dirty="0" smtClean="0"/>
              <a:t>3: </a:t>
            </a:r>
            <a:r>
              <a:rPr lang="en-US" sz="3600" dirty="0"/>
              <a:t>Working with Windows </a:t>
            </a:r>
            <a:r>
              <a:rPr lang="en-US" sz="3600" dirty="0" smtClean="0"/>
              <a:t>Settings, Gadgets</a:t>
            </a:r>
            <a:r>
              <a:rPr lang="en-US" sz="3600" dirty="0"/>
              <a:t>, and Accessories</a:t>
            </a: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634652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1"/>
          <p:cNvSpPr>
            <a:spLocks noGrp="1"/>
          </p:cNvSpPr>
          <p:nvPr>
            <p:ph type="sldNum" sz="quarter" idx="12"/>
          </p:nvPr>
        </p:nvSpPr>
        <p:spPr>
          <a:xfrm>
            <a:off x="6553200" y="6356350"/>
            <a:ext cx="2133600" cy="365125"/>
          </a:xfrm>
        </p:spPr>
        <p:txBody>
          <a:bodyPr/>
          <a:lstStyle/>
          <a:p>
            <a:fld id="{C1881F87-F1D1-4E82-B161-792A900F0BBC}" type="slidenum">
              <a:rPr lang="en-US" smtClean="0">
                <a:solidFill>
                  <a:prstClr val="black">
                    <a:tint val="75000"/>
                  </a:prstClr>
                </a:solidFill>
              </a:rPr>
              <a:pPr/>
              <a:t>1</a:t>
            </a:fld>
            <a:endParaRPr lang="en-US" dirty="0">
              <a:solidFill>
                <a:prstClr val="black">
                  <a:tint val="75000"/>
                </a:prstClr>
              </a:solidFill>
            </a:endParaRPr>
          </a:p>
        </p:txBody>
      </p:sp>
    </p:spTree>
    <p:extLst>
      <p:ext uri="{BB962C8B-B14F-4D97-AF65-F5344CB8AC3E}">
        <p14:creationId xmlns:p14="http://schemas.microsoft.com/office/powerpoint/2010/main" val="3515804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44562"/>
          </a:xfrm>
        </p:spPr>
        <p:txBody>
          <a:bodyPr>
            <a:normAutofit/>
          </a:bodyPr>
          <a:lstStyle/>
          <a:p>
            <a:r>
              <a:rPr lang="en-US" sz="3600" b="1" dirty="0" smtClean="0"/>
              <a:t>Skill 2</a:t>
            </a:r>
            <a:r>
              <a:rPr lang="en-US" sz="3600" b="1" dirty="0"/>
              <a:t>: Set the Date and </a:t>
            </a:r>
            <a:r>
              <a:rPr lang="en-US" sz="3600" b="1" dirty="0" smtClean="0"/>
              <a:t>Time, continued</a:t>
            </a:r>
            <a:endParaRPr lang="en-US" sz="3600" b="1" dirty="0"/>
          </a:p>
        </p:txBody>
      </p:sp>
      <p:sp>
        <p:nvSpPr>
          <p:cNvPr id="3" name="Content Placeholder 2"/>
          <p:cNvSpPr>
            <a:spLocks noGrp="1"/>
          </p:cNvSpPr>
          <p:nvPr>
            <p:ph idx="1"/>
          </p:nvPr>
        </p:nvSpPr>
        <p:spPr>
          <a:xfrm>
            <a:off x="228600" y="1143000"/>
            <a:ext cx="8686800" cy="5257800"/>
          </a:xfrm>
        </p:spPr>
        <p:txBody>
          <a:bodyPr>
            <a:noAutofit/>
          </a:bodyPr>
          <a:lstStyle/>
          <a:p>
            <a:pPr>
              <a:spcBef>
                <a:spcPts val="0"/>
              </a:spcBef>
              <a:spcAft>
                <a:spcPts val="300"/>
              </a:spcAft>
            </a:pPr>
            <a:r>
              <a:rPr lang="en-US" sz="2800" dirty="0" smtClean="0"/>
              <a:t>Click </a:t>
            </a:r>
            <a:r>
              <a:rPr lang="en-US" sz="2800" dirty="0"/>
              <a:t>Cancel to close the Date and Time Settings dialog box.</a:t>
            </a:r>
          </a:p>
          <a:p>
            <a:pPr>
              <a:spcBef>
                <a:spcPts val="0"/>
              </a:spcBef>
              <a:spcAft>
                <a:spcPts val="300"/>
              </a:spcAft>
            </a:pPr>
            <a:r>
              <a:rPr lang="en-US" sz="2800" dirty="0" smtClean="0"/>
              <a:t>Click </a:t>
            </a:r>
            <a:r>
              <a:rPr lang="en-US" sz="2800" dirty="0"/>
              <a:t>the Change time zone button. The current time zone is selected </a:t>
            </a:r>
            <a:r>
              <a:rPr lang="en-US" sz="2800" dirty="0" smtClean="0"/>
              <a:t>in the </a:t>
            </a:r>
            <a:r>
              <a:rPr lang="en-US" sz="2800" i="1" dirty="0"/>
              <a:t>Time zone </a:t>
            </a:r>
            <a:r>
              <a:rPr lang="en-US" sz="2800" dirty="0"/>
              <a:t>option box and the </a:t>
            </a:r>
            <a:r>
              <a:rPr lang="en-US" sz="2800" i="1" dirty="0"/>
              <a:t>Automatically adjust the clock for </a:t>
            </a:r>
            <a:r>
              <a:rPr lang="en-US" sz="2800" i="1" dirty="0" smtClean="0"/>
              <a:t>Daylight Saving </a:t>
            </a:r>
            <a:r>
              <a:rPr lang="en-US" sz="2800" i="1" dirty="0"/>
              <a:t>Time </a:t>
            </a:r>
            <a:r>
              <a:rPr lang="en-US" sz="2800" dirty="0"/>
              <a:t>option is also selected.</a:t>
            </a:r>
          </a:p>
          <a:p>
            <a:pPr>
              <a:spcBef>
                <a:spcPts val="0"/>
              </a:spcBef>
              <a:spcAft>
                <a:spcPts val="300"/>
              </a:spcAft>
            </a:pPr>
            <a:r>
              <a:rPr lang="en-US" sz="2800" dirty="0" smtClean="0"/>
              <a:t>Click </a:t>
            </a:r>
            <a:r>
              <a:rPr lang="en-US" sz="2800" dirty="0"/>
              <a:t>Cancel to close the Time Zone Settings dialog box.</a:t>
            </a:r>
          </a:p>
          <a:p>
            <a:pPr>
              <a:spcBef>
                <a:spcPts val="0"/>
              </a:spcBef>
              <a:spcAft>
                <a:spcPts val="300"/>
              </a:spcAft>
            </a:pPr>
            <a:r>
              <a:rPr lang="en-US" sz="2800" dirty="0" smtClean="0"/>
              <a:t>Click </a:t>
            </a:r>
            <a:r>
              <a:rPr lang="en-US" sz="2800" dirty="0"/>
              <a:t>Cancel to close the Date and Time dialog box.</a:t>
            </a:r>
          </a:p>
          <a:p>
            <a:pPr>
              <a:spcBef>
                <a:spcPts val="0"/>
              </a:spcBef>
              <a:spcAft>
                <a:spcPts val="300"/>
              </a:spcAft>
            </a:pPr>
            <a:r>
              <a:rPr lang="en-US" sz="2800" dirty="0" smtClean="0"/>
              <a:t>Click </a:t>
            </a:r>
            <a:r>
              <a:rPr lang="en-US" sz="2800" dirty="0"/>
              <a:t>the Close button to close the Control Panel window.</a:t>
            </a:r>
            <a:endParaRPr lang="en-US" sz="2400"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C1881F87-F1D1-4E82-B161-792A900F0BBC}"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2765436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C1881F87-F1D1-4E82-B161-792A900F0BBC}" type="slidenum">
              <a:rPr lang="en-US" smtClean="0">
                <a:solidFill>
                  <a:prstClr val="black">
                    <a:tint val="75000"/>
                  </a:prstClr>
                </a:solidFill>
              </a:rPr>
              <a:pPr/>
              <a:t>11</a:t>
            </a:fld>
            <a:endParaRPr lang="en-US" dirty="0">
              <a:solidFill>
                <a:prstClr val="black">
                  <a:tint val="75000"/>
                </a:prstClr>
              </a:solidFill>
            </a:endParaRPr>
          </a:p>
        </p:txBody>
      </p:sp>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7" name="Date Placeholder 6"/>
          <p:cNvSpPr>
            <a:spLocks noGrp="1"/>
          </p:cNvSpPr>
          <p:nvPr>
            <p:ph type="dt" sz="half" idx="10"/>
          </p:nvPr>
        </p:nvSpPr>
        <p:spPr>
          <a:xfrm>
            <a:off x="457200" y="6491831"/>
            <a:ext cx="2133600" cy="365125"/>
          </a:xfrm>
        </p:spPr>
        <p:txBody>
          <a:bodyPr/>
          <a:lstStyle/>
          <a:p>
            <a:r>
              <a:rPr lang="en-US" dirty="0" smtClean="0">
                <a:solidFill>
                  <a:prstClr val="black">
                    <a:tint val="75000"/>
                  </a:prstClr>
                </a:solidFill>
              </a:rPr>
              <a:t> © Paradigm Publishing, Inc. </a:t>
            </a:r>
            <a:endParaRPr lang="en-US" dirty="0">
              <a:solidFill>
                <a:prstClr val="black">
                  <a:tint val="75000"/>
                </a:prstClr>
              </a:solidFill>
            </a:endParaRPr>
          </a:p>
        </p:txBody>
      </p:sp>
      <p:sp>
        <p:nvSpPr>
          <p:cNvPr id="6" name="Slide Number Placeholder 1"/>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81F87-F1D1-4E82-B161-792A900F0BBC}" type="slidenum">
              <a:rPr lang="en-US" smtClean="0">
                <a:solidFill>
                  <a:prstClr val="black">
                    <a:tint val="75000"/>
                  </a:prstClr>
                </a:solidFill>
              </a:rPr>
              <a:pPr/>
              <a:t>11</a:t>
            </a:fld>
            <a:endParaRPr lang="en-US" dirty="0">
              <a:solidFill>
                <a:prstClr val="black">
                  <a:tint val="75000"/>
                </a:prstClr>
              </a:solidFill>
            </a:endParaRPr>
          </a:p>
        </p:txBody>
      </p:sp>
      <p:pic>
        <p:nvPicPr>
          <p:cNvPr id="8" name="Picture 7" descr="ftp://ftp.emcp.com/GuidelinesOfc2010/ScreenCaptures-andPDFs/M2%20Windows7Basics/Ch3/M2-C3-SK2-Fig2-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508750"/>
          </a:xfrm>
          <a:prstGeom prst="rect">
            <a:avLst/>
          </a:prstGeom>
          <a:noFill/>
          <a:ln>
            <a:noFill/>
          </a:ln>
        </p:spPr>
      </p:pic>
      <p:sp>
        <p:nvSpPr>
          <p:cNvPr id="10" name="Line Callout 2 (Accent Bar) 9"/>
          <p:cNvSpPr/>
          <p:nvPr/>
        </p:nvSpPr>
        <p:spPr>
          <a:xfrm>
            <a:off x="1219200" y="2133600"/>
            <a:ext cx="2302578" cy="914400"/>
          </a:xfrm>
          <a:prstGeom prst="accentCallout2">
            <a:avLst>
              <a:gd name="adj1" fmla="val 3194"/>
              <a:gd name="adj2" fmla="val 109849"/>
              <a:gd name="adj3" fmla="val 24820"/>
              <a:gd name="adj4" fmla="val 110124"/>
              <a:gd name="adj5" fmla="val 87441"/>
              <a:gd name="adj6" fmla="val 17370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 </a:t>
            </a:r>
            <a:r>
              <a:rPr lang="en-US" dirty="0"/>
              <a:t>Clock, Language, and Region category </a:t>
            </a:r>
            <a:r>
              <a:rPr lang="en-US" dirty="0" smtClean="0"/>
              <a:t>link</a:t>
            </a:r>
            <a:endParaRPr lang="en-US" dirty="0">
              <a:solidFill>
                <a:prstClr val="white"/>
              </a:solidFill>
            </a:endParaRPr>
          </a:p>
        </p:txBody>
      </p:sp>
    </p:spTree>
    <p:extLst>
      <p:ext uri="{BB962C8B-B14F-4D97-AF65-F5344CB8AC3E}">
        <p14:creationId xmlns:p14="http://schemas.microsoft.com/office/powerpoint/2010/main" val="610668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C1881F87-F1D1-4E82-B161-792A900F0BBC}" type="slidenum">
              <a:rPr lang="en-US" smtClean="0">
                <a:solidFill>
                  <a:prstClr val="black">
                    <a:tint val="75000"/>
                  </a:prstClr>
                </a:solidFill>
              </a:rPr>
              <a:pPr/>
              <a:t>12</a:t>
            </a:fld>
            <a:endParaRPr lang="en-US" dirty="0">
              <a:solidFill>
                <a:prstClr val="black">
                  <a:tint val="75000"/>
                </a:prstClr>
              </a:solidFill>
            </a:endParaRPr>
          </a:p>
        </p:txBody>
      </p:sp>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7" name="Date Placeholder 6"/>
          <p:cNvSpPr>
            <a:spLocks noGrp="1"/>
          </p:cNvSpPr>
          <p:nvPr>
            <p:ph type="dt" sz="half" idx="10"/>
          </p:nvPr>
        </p:nvSpPr>
        <p:spPr>
          <a:xfrm>
            <a:off x="457200" y="6491831"/>
            <a:ext cx="2133600" cy="365125"/>
          </a:xfrm>
        </p:spPr>
        <p:txBody>
          <a:bodyPr/>
          <a:lstStyle/>
          <a:p>
            <a:r>
              <a:rPr lang="en-US" dirty="0" smtClean="0">
                <a:solidFill>
                  <a:prstClr val="black">
                    <a:tint val="75000"/>
                  </a:prstClr>
                </a:solidFill>
              </a:rPr>
              <a:t> © Paradigm Publishing, Inc. </a:t>
            </a:r>
            <a:endParaRPr lang="en-US" dirty="0">
              <a:solidFill>
                <a:prstClr val="black">
                  <a:tint val="75000"/>
                </a:prstClr>
              </a:solidFill>
            </a:endParaRPr>
          </a:p>
        </p:txBody>
      </p:sp>
      <p:sp>
        <p:nvSpPr>
          <p:cNvPr id="6" name="Slide Number Placeholder 1"/>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81F87-F1D1-4E82-B161-792A900F0BBC}" type="slidenum">
              <a:rPr lang="en-US" smtClean="0">
                <a:solidFill>
                  <a:prstClr val="black">
                    <a:tint val="75000"/>
                  </a:prstClr>
                </a:solidFill>
              </a:rPr>
              <a:pPr/>
              <a:t>12</a:t>
            </a:fld>
            <a:endParaRPr lang="en-US" dirty="0">
              <a:solidFill>
                <a:prstClr val="black">
                  <a:tint val="75000"/>
                </a:prstClr>
              </a:solidFill>
            </a:endParaRPr>
          </a:p>
        </p:txBody>
      </p:sp>
      <p:pic>
        <p:nvPicPr>
          <p:cNvPr id="8" name="Picture 7" descr="ftp://ftp.emcp.com/GuidelinesOfc2010/ScreenCaptures-andPDFs/M2%20Windows7Basics/Ch3/M2-C3-SK2-Fig2-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508750"/>
          </a:xfrm>
          <a:prstGeom prst="rect">
            <a:avLst/>
          </a:prstGeom>
          <a:noFill/>
          <a:ln>
            <a:noFill/>
          </a:ln>
        </p:spPr>
      </p:pic>
      <p:sp>
        <p:nvSpPr>
          <p:cNvPr id="11" name="Line Callout 1 (Border and Accent Bar) 10"/>
          <p:cNvSpPr/>
          <p:nvPr/>
        </p:nvSpPr>
        <p:spPr>
          <a:xfrm>
            <a:off x="6858000" y="2514600"/>
            <a:ext cx="1565030" cy="914401"/>
          </a:xfrm>
          <a:prstGeom prst="accentBorderCallout1">
            <a:avLst>
              <a:gd name="adj1" fmla="val 18750"/>
              <a:gd name="adj2" fmla="val -8333"/>
              <a:gd name="adj3" fmla="val 31588"/>
              <a:gd name="adj4" fmla="val -7912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Date and Time Settings dialog box</a:t>
            </a:r>
            <a:endParaRPr lang="en-US" dirty="0"/>
          </a:p>
        </p:txBody>
      </p:sp>
      <p:sp>
        <p:nvSpPr>
          <p:cNvPr id="12" name="Line Callout 1 (Border and Accent Bar) 11"/>
          <p:cNvSpPr/>
          <p:nvPr/>
        </p:nvSpPr>
        <p:spPr>
          <a:xfrm>
            <a:off x="4759570" y="609600"/>
            <a:ext cx="1565030" cy="914400"/>
          </a:xfrm>
          <a:prstGeom prst="accentBorderCallout1">
            <a:avLst>
              <a:gd name="adj1" fmla="val 18750"/>
              <a:gd name="adj2" fmla="val -8333"/>
              <a:gd name="adj3" fmla="val 94421"/>
              <a:gd name="adj4" fmla="val -5333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Set </a:t>
            </a:r>
            <a:r>
              <a:rPr lang="en-US" dirty="0"/>
              <a:t>the time and date </a:t>
            </a:r>
            <a:r>
              <a:rPr lang="en-US" dirty="0" smtClean="0"/>
              <a:t>link</a:t>
            </a:r>
            <a:endParaRPr lang="en-US" dirty="0"/>
          </a:p>
        </p:txBody>
      </p:sp>
    </p:spTree>
    <p:extLst>
      <p:ext uri="{BB962C8B-B14F-4D97-AF65-F5344CB8AC3E}">
        <p14:creationId xmlns:p14="http://schemas.microsoft.com/office/powerpoint/2010/main" val="3071817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C1881F87-F1D1-4E82-B161-792A900F0BBC}" type="slidenum">
              <a:rPr lang="en-US" smtClean="0">
                <a:solidFill>
                  <a:prstClr val="black">
                    <a:tint val="75000"/>
                  </a:prstClr>
                </a:solidFill>
              </a:rPr>
              <a:pPr/>
              <a:t>13</a:t>
            </a:fld>
            <a:endParaRPr lang="en-US" dirty="0">
              <a:solidFill>
                <a:prstClr val="black">
                  <a:tint val="75000"/>
                </a:prstClr>
              </a:solidFill>
            </a:endParaRPr>
          </a:p>
        </p:txBody>
      </p:sp>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5" name="Rounded Rectangle 4"/>
          <p:cNvSpPr/>
          <p:nvPr/>
        </p:nvSpPr>
        <p:spPr>
          <a:xfrm>
            <a:off x="462455" y="3810000"/>
            <a:ext cx="8243911" cy="2209800"/>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pPr>
            <a:r>
              <a:rPr lang="en-US" sz="3200" b="1" dirty="0" smtClean="0">
                <a:solidFill>
                  <a:srgbClr val="005FD4"/>
                </a:solidFill>
              </a:rPr>
              <a:t>Adding </a:t>
            </a:r>
            <a:r>
              <a:rPr lang="en-US" sz="3200" b="1" dirty="0">
                <a:solidFill>
                  <a:srgbClr val="005FD4"/>
                </a:solidFill>
              </a:rPr>
              <a:t>Clocks for Different </a:t>
            </a:r>
            <a:r>
              <a:rPr lang="en-US" sz="3200" b="1" dirty="0" smtClean="0">
                <a:solidFill>
                  <a:srgbClr val="005FD4"/>
                </a:solidFill>
              </a:rPr>
              <a:t>Time Zones  </a:t>
            </a:r>
            <a:r>
              <a:rPr lang="en-US" sz="3000" dirty="0" smtClean="0">
                <a:solidFill>
                  <a:prstClr val="black">
                    <a:tint val="75000"/>
                  </a:prstClr>
                </a:solidFill>
              </a:rPr>
              <a:t>You </a:t>
            </a:r>
            <a:r>
              <a:rPr lang="en-US" sz="3000" dirty="0">
                <a:solidFill>
                  <a:prstClr val="black">
                    <a:tint val="75000"/>
                  </a:prstClr>
                </a:solidFill>
              </a:rPr>
              <a:t>can add one or two </a:t>
            </a:r>
            <a:r>
              <a:rPr lang="en-US" sz="3000" dirty="0" smtClean="0">
                <a:solidFill>
                  <a:prstClr val="black">
                    <a:tint val="75000"/>
                  </a:prstClr>
                </a:solidFill>
              </a:rPr>
              <a:t>additional clocks </a:t>
            </a:r>
            <a:r>
              <a:rPr lang="en-US" sz="3000" dirty="0">
                <a:solidFill>
                  <a:prstClr val="black">
                    <a:tint val="75000"/>
                  </a:prstClr>
                </a:solidFill>
              </a:rPr>
              <a:t>to the </a:t>
            </a:r>
            <a:r>
              <a:rPr lang="en-US" sz="3000" dirty="0" smtClean="0">
                <a:solidFill>
                  <a:prstClr val="black">
                    <a:tint val="75000"/>
                  </a:prstClr>
                </a:solidFill>
              </a:rPr>
              <a:t/>
            </a:r>
            <a:br>
              <a:rPr lang="en-US" sz="3000" dirty="0" smtClean="0">
                <a:solidFill>
                  <a:prstClr val="black">
                    <a:tint val="75000"/>
                  </a:prstClr>
                </a:solidFill>
              </a:rPr>
            </a:br>
            <a:r>
              <a:rPr lang="en-US" sz="3000" dirty="0" smtClean="0">
                <a:solidFill>
                  <a:prstClr val="black">
                    <a:tint val="75000"/>
                  </a:prstClr>
                </a:solidFill>
              </a:rPr>
              <a:t>Windows </a:t>
            </a:r>
            <a:r>
              <a:rPr lang="en-US" sz="3000" dirty="0">
                <a:solidFill>
                  <a:prstClr val="black">
                    <a:tint val="75000"/>
                  </a:prstClr>
                </a:solidFill>
              </a:rPr>
              <a:t>7 </a:t>
            </a:r>
            <a:r>
              <a:rPr lang="en-US" sz="3000" dirty="0" smtClean="0">
                <a:solidFill>
                  <a:prstClr val="black">
                    <a:tint val="75000"/>
                  </a:prstClr>
                </a:solidFill>
              </a:rPr>
              <a:t>Taskbar. </a:t>
            </a:r>
            <a:endParaRPr lang="en-US" sz="3000" dirty="0">
              <a:solidFill>
                <a:prstClr val="black">
                  <a:tint val="75000"/>
                </a:prstClr>
              </a:solidFill>
            </a:endParaRPr>
          </a:p>
        </p:txBody>
      </p:sp>
      <p:pic>
        <p:nvPicPr>
          <p:cNvPr id="6" name="Picture 5" descr="taking-it-further.png"/>
          <p:cNvPicPr>
            <a:picLocks noChangeAspect="1"/>
          </p:cNvPicPr>
          <p:nvPr/>
        </p:nvPicPr>
        <p:blipFill>
          <a:blip r:embed="rId4" cstate="print"/>
          <a:stretch>
            <a:fillRect/>
          </a:stretch>
        </p:blipFill>
        <p:spPr>
          <a:xfrm>
            <a:off x="535982" y="3196174"/>
            <a:ext cx="2940959" cy="465652"/>
          </a:xfrm>
          <a:prstGeom prst="rect">
            <a:avLst/>
          </a:prstGeom>
        </p:spPr>
      </p:pic>
      <p:sp>
        <p:nvSpPr>
          <p:cNvPr id="7" name="Date Placeholder 6"/>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8" name="Slide Number Placeholder 1"/>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81F87-F1D1-4E82-B161-792A900F0BBC}"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299506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68362"/>
          </a:xfrm>
        </p:spPr>
        <p:txBody>
          <a:bodyPr>
            <a:normAutofit/>
          </a:bodyPr>
          <a:lstStyle/>
          <a:p>
            <a:r>
              <a:rPr lang="en-US" sz="3600" b="1" dirty="0" smtClean="0"/>
              <a:t>Skill 3: Modify </a:t>
            </a:r>
            <a:r>
              <a:rPr lang="en-US" sz="3600" b="1" dirty="0"/>
              <a:t>the Appearance of Windows </a:t>
            </a:r>
          </a:p>
        </p:txBody>
      </p:sp>
      <p:sp>
        <p:nvSpPr>
          <p:cNvPr id="3" name="Content Placeholder 2"/>
          <p:cNvSpPr>
            <a:spLocks noGrp="1"/>
          </p:cNvSpPr>
          <p:nvPr>
            <p:ph idx="1"/>
          </p:nvPr>
        </p:nvSpPr>
        <p:spPr>
          <a:xfrm>
            <a:off x="228600" y="1477962"/>
            <a:ext cx="8686800" cy="5015630"/>
          </a:xfrm>
        </p:spPr>
        <p:txBody>
          <a:bodyPr>
            <a:noAutofit/>
          </a:bodyPr>
          <a:lstStyle/>
          <a:p>
            <a:pPr>
              <a:spcBef>
                <a:spcPts val="0"/>
              </a:spcBef>
              <a:spcAft>
                <a:spcPts val="600"/>
              </a:spcAft>
            </a:pPr>
            <a:r>
              <a:rPr lang="en-US" sz="2800" dirty="0" smtClean="0"/>
              <a:t>Right-click </a:t>
            </a:r>
            <a:r>
              <a:rPr lang="en-US" sz="2800" dirty="0"/>
              <a:t>the desktop to display a shortcut menu.</a:t>
            </a:r>
          </a:p>
          <a:p>
            <a:pPr>
              <a:spcBef>
                <a:spcPts val="0"/>
              </a:spcBef>
              <a:spcAft>
                <a:spcPts val="600"/>
              </a:spcAft>
            </a:pPr>
            <a:r>
              <a:rPr lang="en-US" sz="2800" dirty="0" smtClean="0"/>
              <a:t>Click </a:t>
            </a:r>
            <a:r>
              <a:rPr lang="en-US" sz="2800" i="1" dirty="0"/>
              <a:t>Personalize</a:t>
            </a:r>
            <a:r>
              <a:rPr lang="en-US" sz="2800" dirty="0"/>
              <a:t>.</a:t>
            </a:r>
          </a:p>
          <a:p>
            <a:pPr>
              <a:spcBef>
                <a:spcPts val="0"/>
              </a:spcBef>
              <a:spcAft>
                <a:spcPts val="600"/>
              </a:spcAft>
            </a:pPr>
            <a:r>
              <a:rPr lang="en-US" sz="2800" dirty="0" smtClean="0"/>
              <a:t>Click </a:t>
            </a:r>
            <a:r>
              <a:rPr lang="en-US" sz="2800" dirty="0"/>
              <a:t>the </a:t>
            </a:r>
            <a:r>
              <a:rPr lang="en-US" sz="2800" u="sng" dirty="0"/>
              <a:t>Window Color</a:t>
            </a:r>
            <a:r>
              <a:rPr lang="en-US" sz="2800" dirty="0"/>
              <a:t> link in the bottom of the window.</a:t>
            </a:r>
          </a:p>
          <a:p>
            <a:pPr>
              <a:spcBef>
                <a:spcPts val="0"/>
              </a:spcBef>
              <a:spcAft>
                <a:spcPts val="600"/>
              </a:spcAft>
            </a:pPr>
            <a:r>
              <a:rPr lang="en-US" sz="2800" dirty="0" smtClean="0"/>
              <a:t>Select a color.</a:t>
            </a:r>
            <a:endParaRPr lang="en-US" sz="2800" dirty="0"/>
          </a:p>
          <a:p>
            <a:pPr>
              <a:spcBef>
                <a:spcPts val="0"/>
              </a:spcBef>
              <a:spcAft>
                <a:spcPts val="600"/>
              </a:spcAft>
            </a:pPr>
            <a:r>
              <a:rPr lang="en-US" sz="2800" dirty="0" smtClean="0"/>
              <a:t>To enable transparency, click </a:t>
            </a:r>
            <a:r>
              <a:rPr lang="en-US" sz="2800" dirty="0"/>
              <a:t>the </a:t>
            </a:r>
            <a:r>
              <a:rPr lang="en-US" sz="2800" i="1" dirty="0"/>
              <a:t>Enable transparency </a:t>
            </a:r>
            <a:r>
              <a:rPr lang="en-US" sz="2800" dirty="0"/>
              <a:t>option to remove the check mark.</a:t>
            </a:r>
          </a:p>
          <a:p>
            <a:pPr>
              <a:spcBef>
                <a:spcPts val="0"/>
              </a:spcBef>
              <a:spcAft>
                <a:spcPts val="600"/>
              </a:spcAft>
            </a:pPr>
            <a:r>
              <a:rPr lang="en-US" sz="2800" dirty="0" smtClean="0"/>
              <a:t>Drag </a:t>
            </a:r>
            <a:r>
              <a:rPr lang="en-US" sz="2800" dirty="0"/>
              <a:t>the Color intensity bar slightly to the </a:t>
            </a:r>
            <a:r>
              <a:rPr lang="en-US" sz="2800" dirty="0" smtClean="0"/>
              <a:t>right to add intensity.</a:t>
            </a:r>
            <a:endParaRPr lang="en-US" sz="2300" dirty="0"/>
          </a:p>
          <a:p>
            <a:pPr>
              <a:spcBef>
                <a:spcPts val="0"/>
              </a:spcBef>
              <a:spcAft>
                <a:spcPts val="600"/>
              </a:spcAft>
            </a:pPr>
            <a:endParaRPr lang="en-US" sz="2300"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C1881F87-F1D1-4E82-B161-792A900F0BBC}"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661312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68362"/>
          </a:xfrm>
        </p:spPr>
        <p:txBody>
          <a:bodyPr>
            <a:normAutofit fontScale="90000"/>
          </a:bodyPr>
          <a:lstStyle/>
          <a:p>
            <a:r>
              <a:rPr lang="en-US" sz="3600" b="1" dirty="0" smtClean="0"/>
              <a:t>Skill 3: Modify </a:t>
            </a:r>
            <a:r>
              <a:rPr lang="en-US" sz="3600" b="1" dirty="0"/>
              <a:t>the Appearance of </a:t>
            </a:r>
            <a:r>
              <a:rPr lang="en-US" sz="3600" b="1" dirty="0" smtClean="0"/>
              <a:t>Windows, cont.</a:t>
            </a:r>
            <a:endParaRPr lang="en-US" sz="3600" b="1" dirty="0"/>
          </a:p>
        </p:txBody>
      </p:sp>
      <p:sp>
        <p:nvSpPr>
          <p:cNvPr id="3" name="Content Placeholder 2"/>
          <p:cNvSpPr>
            <a:spLocks noGrp="1"/>
          </p:cNvSpPr>
          <p:nvPr>
            <p:ph idx="1"/>
          </p:nvPr>
        </p:nvSpPr>
        <p:spPr>
          <a:xfrm>
            <a:off x="228600" y="1477962"/>
            <a:ext cx="8686800" cy="5015630"/>
          </a:xfrm>
        </p:spPr>
        <p:txBody>
          <a:bodyPr>
            <a:noAutofit/>
          </a:bodyPr>
          <a:lstStyle/>
          <a:p>
            <a:pPr>
              <a:spcBef>
                <a:spcPts val="0"/>
              </a:spcBef>
              <a:spcAft>
                <a:spcPts val="600"/>
              </a:spcAft>
            </a:pPr>
            <a:r>
              <a:rPr lang="en-US" sz="2800" dirty="0" smtClean="0"/>
              <a:t>Click </a:t>
            </a:r>
            <a:r>
              <a:rPr lang="en-US" sz="2800" dirty="0"/>
              <a:t>the arrow button next to Show color mixer.</a:t>
            </a:r>
          </a:p>
          <a:p>
            <a:pPr>
              <a:spcBef>
                <a:spcPts val="0"/>
              </a:spcBef>
              <a:spcAft>
                <a:spcPts val="600"/>
              </a:spcAft>
            </a:pPr>
            <a:r>
              <a:rPr lang="en-US" sz="2800" dirty="0" smtClean="0"/>
              <a:t>Drag </a:t>
            </a:r>
            <a:r>
              <a:rPr lang="en-US" sz="2800" dirty="0"/>
              <a:t>the </a:t>
            </a:r>
            <a:r>
              <a:rPr lang="en-US" sz="2800" i="1" dirty="0"/>
              <a:t>Brightness </a:t>
            </a:r>
            <a:r>
              <a:rPr lang="en-US" sz="2800" dirty="0"/>
              <a:t>bar slightly to the </a:t>
            </a:r>
            <a:r>
              <a:rPr lang="en-US" sz="2800" dirty="0" smtClean="0"/>
              <a:t>left or right, depending on your preferences.</a:t>
            </a:r>
            <a:endParaRPr lang="en-US" sz="2800" dirty="0"/>
          </a:p>
          <a:p>
            <a:pPr>
              <a:spcBef>
                <a:spcPts val="0"/>
              </a:spcBef>
              <a:spcAft>
                <a:spcPts val="600"/>
              </a:spcAft>
            </a:pPr>
            <a:r>
              <a:rPr lang="en-US" sz="2800" dirty="0" smtClean="0"/>
              <a:t>Click the Cancel button.</a:t>
            </a:r>
            <a:endParaRPr lang="en-US" sz="2800" dirty="0"/>
          </a:p>
          <a:p>
            <a:pPr>
              <a:spcBef>
                <a:spcPts val="0"/>
              </a:spcBef>
              <a:spcAft>
                <a:spcPts val="600"/>
              </a:spcAft>
            </a:pPr>
            <a:r>
              <a:rPr lang="en-US" sz="2800" dirty="0" smtClean="0"/>
              <a:t>Click </a:t>
            </a:r>
            <a:r>
              <a:rPr lang="en-US" sz="2800" dirty="0"/>
              <a:t>the Close button to close the Control Panel window.</a:t>
            </a:r>
            <a:endParaRPr lang="en-US" sz="2300"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C1881F87-F1D1-4E82-B161-792A900F0BBC}"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24495666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C1881F87-F1D1-4E82-B161-792A900F0BBC}" type="slidenum">
              <a:rPr lang="en-US" smtClean="0">
                <a:solidFill>
                  <a:prstClr val="black">
                    <a:tint val="75000"/>
                  </a:prstClr>
                </a:solidFill>
              </a:rPr>
              <a:pPr/>
              <a:t>16</a:t>
            </a:fld>
            <a:endParaRPr lang="en-US" dirty="0">
              <a:solidFill>
                <a:prstClr val="black">
                  <a:tint val="75000"/>
                </a:prstClr>
              </a:solidFill>
            </a:endParaRPr>
          </a:p>
        </p:txBody>
      </p:sp>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7" name="Date Placeholder 6"/>
          <p:cNvSpPr>
            <a:spLocks noGrp="1"/>
          </p:cNvSpPr>
          <p:nvPr>
            <p:ph type="dt" sz="half" idx="10"/>
          </p:nvPr>
        </p:nvSpPr>
        <p:spPr>
          <a:xfrm>
            <a:off x="457200" y="6491831"/>
            <a:ext cx="2133600" cy="365125"/>
          </a:xfrm>
        </p:spPr>
        <p:txBody>
          <a:bodyPr/>
          <a:lstStyle/>
          <a:p>
            <a:r>
              <a:rPr lang="en-US" dirty="0" smtClean="0">
                <a:solidFill>
                  <a:prstClr val="black">
                    <a:tint val="75000"/>
                  </a:prstClr>
                </a:solidFill>
              </a:rPr>
              <a:t> © Paradigm Publishing, Inc. </a:t>
            </a:r>
            <a:endParaRPr lang="en-US" dirty="0">
              <a:solidFill>
                <a:prstClr val="black">
                  <a:tint val="75000"/>
                </a:prstClr>
              </a:solidFill>
            </a:endParaRPr>
          </a:p>
        </p:txBody>
      </p:sp>
      <p:sp>
        <p:nvSpPr>
          <p:cNvPr id="6" name="Slide Number Placeholder 1"/>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81F87-F1D1-4E82-B161-792A900F0BBC}" type="slidenum">
              <a:rPr lang="en-US" smtClean="0">
                <a:solidFill>
                  <a:prstClr val="black">
                    <a:tint val="75000"/>
                  </a:prstClr>
                </a:solidFill>
              </a:rPr>
              <a:pPr/>
              <a:t>16</a:t>
            </a:fld>
            <a:endParaRPr lang="en-US" dirty="0">
              <a:solidFill>
                <a:prstClr val="black">
                  <a:tint val="75000"/>
                </a:prstClr>
              </a:solidFill>
            </a:endParaRPr>
          </a:p>
        </p:txBody>
      </p:sp>
      <p:pic>
        <p:nvPicPr>
          <p:cNvPr id="12" name="Picture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508750"/>
          </a:xfrm>
          <a:prstGeom prst="rect">
            <a:avLst/>
          </a:prstGeom>
          <a:noFill/>
          <a:ln>
            <a:noFill/>
          </a:ln>
        </p:spPr>
      </p:pic>
      <p:sp>
        <p:nvSpPr>
          <p:cNvPr id="13" name="Line Callout 1 (Border and Accent Bar) 12"/>
          <p:cNvSpPr/>
          <p:nvPr/>
        </p:nvSpPr>
        <p:spPr>
          <a:xfrm>
            <a:off x="1447800" y="1412310"/>
            <a:ext cx="1565030" cy="762000"/>
          </a:xfrm>
          <a:prstGeom prst="accentBorderCallout1">
            <a:avLst>
              <a:gd name="adj1" fmla="val 18750"/>
              <a:gd name="adj2" fmla="val -8333"/>
              <a:gd name="adj3" fmla="val 73051"/>
              <a:gd name="adj4" fmla="val -4693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The desktop</a:t>
            </a:r>
            <a:endParaRPr lang="en-US" sz="1600" dirty="0"/>
          </a:p>
        </p:txBody>
      </p:sp>
      <p:sp>
        <p:nvSpPr>
          <p:cNvPr id="14" name="Line Callout 1 (Border and Accent Bar) 13"/>
          <p:cNvSpPr/>
          <p:nvPr/>
        </p:nvSpPr>
        <p:spPr>
          <a:xfrm>
            <a:off x="2057400" y="4343400"/>
            <a:ext cx="1565030" cy="647700"/>
          </a:xfrm>
          <a:prstGeom prst="accentBorderCallout1">
            <a:avLst>
              <a:gd name="adj1" fmla="val 18750"/>
              <a:gd name="adj2" fmla="val -8333"/>
              <a:gd name="adj3" fmla="val 40923"/>
              <a:gd name="adj4" fmla="val -4084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Personalize option</a:t>
            </a:r>
            <a:endParaRPr lang="en-US" sz="1600" dirty="0"/>
          </a:p>
        </p:txBody>
      </p:sp>
      <p:sp>
        <p:nvSpPr>
          <p:cNvPr id="15" name="Line Callout 1 (Border and Accent Bar) 14"/>
          <p:cNvSpPr/>
          <p:nvPr/>
        </p:nvSpPr>
        <p:spPr>
          <a:xfrm>
            <a:off x="6622093" y="4000500"/>
            <a:ext cx="1565030" cy="666750"/>
          </a:xfrm>
          <a:prstGeom prst="accentBorderCallout1">
            <a:avLst>
              <a:gd name="adj1" fmla="val 18750"/>
              <a:gd name="adj2" fmla="val -8333"/>
              <a:gd name="adj3" fmla="val 78689"/>
              <a:gd name="adj4" fmla="val -5658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Window </a:t>
            </a:r>
            <a:r>
              <a:rPr lang="en-US" dirty="0"/>
              <a:t>Color </a:t>
            </a:r>
            <a:r>
              <a:rPr lang="en-US" dirty="0" smtClean="0"/>
              <a:t>option </a:t>
            </a:r>
            <a:endParaRPr lang="en-US" dirty="0"/>
          </a:p>
        </p:txBody>
      </p:sp>
    </p:spTree>
    <p:extLst>
      <p:ext uri="{BB962C8B-B14F-4D97-AF65-F5344CB8AC3E}">
        <p14:creationId xmlns:p14="http://schemas.microsoft.com/office/powerpoint/2010/main" val="2084014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C1881F87-F1D1-4E82-B161-792A900F0BBC}" type="slidenum">
              <a:rPr lang="en-US" smtClean="0">
                <a:solidFill>
                  <a:prstClr val="black">
                    <a:tint val="75000"/>
                  </a:prstClr>
                </a:solidFill>
              </a:rPr>
              <a:pPr/>
              <a:t>17</a:t>
            </a:fld>
            <a:endParaRPr lang="en-US" dirty="0">
              <a:solidFill>
                <a:prstClr val="black">
                  <a:tint val="75000"/>
                </a:prstClr>
              </a:solidFill>
            </a:endParaRPr>
          </a:p>
        </p:txBody>
      </p:sp>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5" name="Rounded Rectangle 4"/>
          <p:cNvSpPr/>
          <p:nvPr/>
        </p:nvSpPr>
        <p:spPr>
          <a:xfrm>
            <a:off x="450044" y="3886200"/>
            <a:ext cx="8243911" cy="2357974"/>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pPr>
            <a:r>
              <a:rPr lang="en-US" sz="3200" b="1" dirty="0" smtClean="0">
                <a:solidFill>
                  <a:srgbClr val="005FD4"/>
                </a:solidFill>
              </a:rPr>
              <a:t>Changing </a:t>
            </a:r>
            <a:r>
              <a:rPr lang="en-US" sz="3200" b="1" dirty="0">
                <a:solidFill>
                  <a:srgbClr val="005FD4"/>
                </a:solidFill>
              </a:rPr>
              <a:t>Screen </a:t>
            </a:r>
            <a:r>
              <a:rPr lang="en-US" sz="3200" b="1" dirty="0" smtClean="0">
                <a:solidFill>
                  <a:srgbClr val="005FD4"/>
                </a:solidFill>
              </a:rPr>
              <a:t>Savers   </a:t>
            </a:r>
            <a:r>
              <a:rPr lang="en-US" sz="3000" dirty="0" smtClean="0">
                <a:solidFill>
                  <a:prstClr val="black">
                    <a:tint val="75000"/>
                  </a:prstClr>
                </a:solidFill>
              </a:rPr>
              <a:t>A </a:t>
            </a:r>
            <a:r>
              <a:rPr lang="en-US" sz="3000" dirty="0">
                <a:solidFill>
                  <a:prstClr val="black">
                    <a:tint val="75000"/>
                  </a:prstClr>
                </a:solidFill>
              </a:rPr>
              <a:t>screen </a:t>
            </a:r>
            <a:r>
              <a:rPr lang="en-US" sz="3000" dirty="0" smtClean="0">
                <a:solidFill>
                  <a:prstClr val="black">
                    <a:tint val="75000"/>
                  </a:prstClr>
                </a:solidFill>
              </a:rPr>
              <a:t>saver is </a:t>
            </a:r>
            <a:r>
              <a:rPr lang="en-US" sz="3000" dirty="0">
                <a:solidFill>
                  <a:prstClr val="black">
                    <a:tint val="75000"/>
                  </a:prstClr>
                </a:solidFill>
              </a:rPr>
              <a:t>a moving picture or pattern that </a:t>
            </a:r>
            <a:r>
              <a:rPr lang="en-US" sz="3000" dirty="0" smtClean="0">
                <a:solidFill>
                  <a:prstClr val="black">
                    <a:tint val="75000"/>
                  </a:prstClr>
                </a:solidFill>
              </a:rPr>
              <a:t>displays automatically </a:t>
            </a:r>
            <a:r>
              <a:rPr lang="en-US" sz="3000" dirty="0">
                <a:solidFill>
                  <a:prstClr val="black">
                    <a:tint val="75000"/>
                  </a:prstClr>
                </a:solidFill>
              </a:rPr>
              <a:t>when the computer has </a:t>
            </a:r>
            <a:r>
              <a:rPr lang="en-US" sz="3000" dirty="0" smtClean="0">
                <a:solidFill>
                  <a:prstClr val="black">
                    <a:tint val="75000"/>
                  </a:prstClr>
                </a:solidFill>
              </a:rPr>
              <a:t>been idle </a:t>
            </a:r>
            <a:r>
              <a:rPr lang="en-US" sz="3000" dirty="0">
                <a:solidFill>
                  <a:prstClr val="black">
                    <a:tint val="75000"/>
                  </a:prstClr>
                </a:solidFill>
              </a:rPr>
              <a:t>for a specified period of </a:t>
            </a:r>
            <a:r>
              <a:rPr lang="en-US" sz="3000" dirty="0" smtClean="0">
                <a:solidFill>
                  <a:prstClr val="black">
                    <a:tint val="75000"/>
                  </a:prstClr>
                </a:solidFill>
              </a:rPr>
              <a:t>time. </a:t>
            </a:r>
            <a:endParaRPr lang="en-US" sz="3000" dirty="0">
              <a:solidFill>
                <a:prstClr val="black">
                  <a:tint val="75000"/>
                </a:prstClr>
              </a:solidFill>
            </a:endParaRPr>
          </a:p>
        </p:txBody>
      </p:sp>
      <p:pic>
        <p:nvPicPr>
          <p:cNvPr id="6" name="Picture 5" descr="taking-it-further.png"/>
          <p:cNvPicPr>
            <a:picLocks noChangeAspect="1"/>
          </p:cNvPicPr>
          <p:nvPr/>
        </p:nvPicPr>
        <p:blipFill>
          <a:blip r:embed="rId4" cstate="print"/>
          <a:stretch>
            <a:fillRect/>
          </a:stretch>
        </p:blipFill>
        <p:spPr>
          <a:xfrm>
            <a:off x="533400" y="3196174"/>
            <a:ext cx="2940959" cy="465652"/>
          </a:xfrm>
          <a:prstGeom prst="rect">
            <a:avLst/>
          </a:prstGeom>
        </p:spPr>
      </p:pic>
      <p:sp>
        <p:nvSpPr>
          <p:cNvPr id="7" name="Date Placeholder 6"/>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8" name="Slide Number Placeholder 1"/>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81F87-F1D1-4E82-B161-792A900F0BBC}"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4083283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68362"/>
          </a:xfrm>
        </p:spPr>
        <p:txBody>
          <a:bodyPr>
            <a:normAutofit/>
          </a:bodyPr>
          <a:lstStyle/>
          <a:p>
            <a:r>
              <a:rPr lang="en-US" sz="4000" b="1" dirty="0" smtClean="0"/>
              <a:t>Skill 4</a:t>
            </a:r>
            <a:r>
              <a:rPr lang="en-US" sz="4000" b="1" dirty="0"/>
              <a:t>: Change the Windows Theme</a:t>
            </a:r>
          </a:p>
        </p:txBody>
      </p:sp>
      <p:sp>
        <p:nvSpPr>
          <p:cNvPr id="3" name="Content Placeholder 2"/>
          <p:cNvSpPr>
            <a:spLocks noGrp="1"/>
          </p:cNvSpPr>
          <p:nvPr>
            <p:ph idx="1"/>
          </p:nvPr>
        </p:nvSpPr>
        <p:spPr>
          <a:xfrm>
            <a:off x="228600" y="1371600"/>
            <a:ext cx="8686800" cy="5267101"/>
          </a:xfrm>
        </p:spPr>
        <p:txBody>
          <a:bodyPr>
            <a:noAutofit/>
          </a:bodyPr>
          <a:lstStyle/>
          <a:p>
            <a:pPr>
              <a:spcBef>
                <a:spcPts val="0"/>
              </a:spcBef>
              <a:spcAft>
                <a:spcPts val="600"/>
              </a:spcAft>
            </a:pPr>
            <a:r>
              <a:rPr lang="en-US" sz="2600" dirty="0" smtClean="0"/>
              <a:t>Click </a:t>
            </a:r>
            <a:r>
              <a:rPr lang="en-US" sz="2600" dirty="0"/>
              <a:t>the Start button on the Taskbar.</a:t>
            </a:r>
          </a:p>
          <a:p>
            <a:pPr>
              <a:spcBef>
                <a:spcPts val="0"/>
              </a:spcBef>
              <a:spcAft>
                <a:spcPts val="600"/>
              </a:spcAft>
            </a:pPr>
            <a:r>
              <a:rPr lang="en-US" sz="2600" dirty="0" smtClean="0"/>
              <a:t>Click </a:t>
            </a:r>
            <a:r>
              <a:rPr lang="en-US" sz="2600" i="1" dirty="0"/>
              <a:t>Control Panel </a:t>
            </a:r>
            <a:r>
              <a:rPr lang="en-US" sz="2600" dirty="0"/>
              <a:t>to display the Control Panel window.</a:t>
            </a:r>
          </a:p>
          <a:p>
            <a:pPr>
              <a:spcBef>
                <a:spcPts val="0"/>
              </a:spcBef>
              <a:spcAft>
                <a:spcPts val="600"/>
              </a:spcAft>
            </a:pPr>
            <a:r>
              <a:rPr lang="en-US" sz="2600" dirty="0" smtClean="0"/>
              <a:t>Click </a:t>
            </a:r>
            <a:r>
              <a:rPr lang="en-US" sz="2600" dirty="0"/>
              <a:t>the </a:t>
            </a:r>
            <a:r>
              <a:rPr lang="en-US" sz="2600" u="sng" dirty="0"/>
              <a:t>Change the theme</a:t>
            </a:r>
            <a:r>
              <a:rPr lang="en-US" sz="2600" dirty="0"/>
              <a:t> link under the </a:t>
            </a:r>
            <a:r>
              <a:rPr lang="en-US" sz="2600" u="sng" dirty="0"/>
              <a:t>Appearance and </a:t>
            </a:r>
            <a:r>
              <a:rPr lang="en-US" sz="2600" u="sng" dirty="0" smtClean="0"/>
              <a:t>Personalization</a:t>
            </a:r>
            <a:r>
              <a:rPr lang="en-US" sz="2600" dirty="0" smtClean="0"/>
              <a:t> category </a:t>
            </a:r>
            <a:r>
              <a:rPr lang="en-US" sz="2600" dirty="0"/>
              <a:t>link.</a:t>
            </a:r>
          </a:p>
          <a:p>
            <a:pPr>
              <a:spcBef>
                <a:spcPts val="0"/>
              </a:spcBef>
              <a:spcAft>
                <a:spcPts val="600"/>
              </a:spcAft>
            </a:pPr>
            <a:r>
              <a:rPr lang="en-US" sz="2600" dirty="0" smtClean="0"/>
              <a:t>Scroll </a:t>
            </a:r>
            <a:r>
              <a:rPr lang="en-US" sz="2600" dirty="0"/>
              <a:t>to view the themes </a:t>
            </a:r>
            <a:r>
              <a:rPr lang="en-US" sz="2600" dirty="0" smtClean="0"/>
              <a:t>and </a:t>
            </a:r>
            <a:r>
              <a:rPr lang="en-US" sz="2600" dirty="0"/>
              <a:t>then click </a:t>
            </a:r>
            <a:r>
              <a:rPr lang="en-US" sz="2600" dirty="0" smtClean="0"/>
              <a:t>one you prefer.</a:t>
            </a:r>
            <a:endParaRPr lang="en-US" sz="2600" dirty="0"/>
          </a:p>
          <a:p>
            <a:pPr>
              <a:spcBef>
                <a:spcPts val="0"/>
              </a:spcBef>
              <a:spcAft>
                <a:spcPts val="600"/>
              </a:spcAft>
            </a:pPr>
            <a:r>
              <a:rPr lang="en-US" sz="2600" dirty="0" smtClean="0"/>
              <a:t>Click </a:t>
            </a:r>
            <a:r>
              <a:rPr lang="en-US" sz="2600" dirty="0"/>
              <a:t>the Minimize button to see the </a:t>
            </a:r>
            <a:r>
              <a:rPr lang="en-US" sz="2600" dirty="0" smtClean="0"/>
              <a:t>new </a:t>
            </a:r>
            <a:r>
              <a:rPr lang="en-US" sz="2600" dirty="0"/>
              <a:t>background.</a:t>
            </a:r>
          </a:p>
          <a:p>
            <a:pPr>
              <a:spcBef>
                <a:spcPts val="0"/>
              </a:spcBef>
              <a:spcAft>
                <a:spcPts val="600"/>
              </a:spcAft>
            </a:pPr>
            <a:r>
              <a:rPr lang="en-US" sz="2600" dirty="0" smtClean="0"/>
              <a:t>Click </a:t>
            </a:r>
            <a:r>
              <a:rPr lang="en-US" sz="2600" dirty="0"/>
              <a:t>the Control Panel button on the Taskbar to redisplay the Control </a:t>
            </a:r>
            <a:r>
              <a:rPr lang="en-US" sz="2600" dirty="0" smtClean="0"/>
              <a:t>Panel window</a:t>
            </a:r>
            <a:r>
              <a:rPr lang="en-US" sz="2600" dirty="0"/>
              <a:t>.</a:t>
            </a:r>
          </a:p>
          <a:p>
            <a:pPr>
              <a:spcBef>
                <a:spcPts val="0"/>
              </a:spcBef>
              <a:spcAft>
                <a:spcPts val="600"/>
              </a:spcAft>
            </a:pPr>
            <a:r>
              <a:rPr lang="en-US" sz="2600" dirty="0" smtClean="0"/>
              <a:t>Click </a:t>
            </a:r>
            <a:r>
              <a:rPr lang="en-US" sz="2600" i="1" dirty="0" smtClean="0"/>
              <a:t>Windows 7 </a:t>
            </a:r>
            <a:r>
              <a:rPr lang="en-US" sz="2600" dirty="0" smtClean="0"/>
              <a:t>to </a:t>
            </a:r>
            <a:r>
              <a:rPr lang="en-US" sz="2600" dirty="0"/>
              <a:t>restore the default Windows theme or click the default theme for </a:t>
            </a:r>
            <a:r>
              <a:rPr lang="en-US" sz="2600" dirty="0" smtClean="0"/>
              <a:t>your computer</a:t>
            </a:r>
            <a:r>
              <a:rPr lang="en-US" sz="2600" dirty="0"/>
              <a:t>.</a:t>
            </a:r>
          </a:p>
          <a:p>
            <a:pPr>
              <a:spcBef>
                <a:spcPts val="0"/>
              </a:spcBef>
              <a:spcAft>
                <a:spcPts val="600"/>
              </a:spcAft>
            </a:pPr>
            <a:r>
              <a:rPr lang="en-US" sz="2600" dirty="0" smtClean="0"/>
              <a:t>Click </a:t>
            </a:r>
            <a:r>
              <a:rPr lang="en-US" sz="2600" dirty="0"/>
              <a:t>the Close button to close the Control Panel window.</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C1881F87-F1D1-4E82-B161-792A900F0BBC}"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39360438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C1881F87-F1D1-4E82-B161-792A900F0BBC}" type="slidenum">
              <a:rPr lang="en-US" smtClean="0">
                <a:solidFill>
                  <a:prstClr val="black">
                    <a:tint val="75000"/>
                  </a:prstClr>
                </a:solidFill>
              </a:rPr>
              <a:pPr/>
              <a:t>19</a:t>
            </a:fld>
            <a:endParaRPr lang="en-US" dirty="0">
              <a:solidFill>
                <a:prstClr val="black">
                  <a:tint val="75000"/>
                </a:prstClr>
              </a:solidFill>
            </a:endParaRPr>
          </a:p>
        </p:txBody>
      </p:sp>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7" name="Date Placeholder 6"/>
          <p:cNvSpPr>
            <a:spLocks noGrp="1"/>
          </p:cNvSpPr>
          <p:nvPr>
            <p:ph type="dt" sz="half" idx="10"/>
          </p:nvPr>
        </p:nvSpPr>
        <p:spPr>
          <a:xfrm>
            <a:off x="457200" y="6491831"/>
            <a:ext cx="2133600" cy="365125"/>
          </a:xfrm>
        </p:spPr>
        <p:txBody>
          <a:bodyPr/>
          <a:lstStyle/>
          <a:p>
            <a:r>
              <a:rPr lang="en-US" dirty="0" smtClean="0">
                <a:solidFill>
                  <a:prstClr val="black">
                    <a:tint val="75000"/>
                  </a:prstClr>
                </a:solidFill>
              </a:rPr>
              <a:t> © Paradigm Publishing, Inc. </a:t>
            </a:r>
            <a:endParaRPr lang="en-US" dirty="0">
              <a:solidFill>
                <a:prstClr val="black">
                  <a:tint val="75000"/>
                </a:prstClr>
              </a:solidFill>
            </a:endParaRPr>
          </a:p>
        </p:txBody>
      </p:sp>
      <p:sp>
        <p:nvSpPr>
          <p:cNvPr id="6" name="Slide Number Placeholder 1"/>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81F87-F1D1-4E82-B161-792A900F0BBC}" type="slidenum">
              <a:rPr lang="en-US" smtClean="0">
                <a:solidFill>
                  <a:prstClr val="black">
                    <a:tint val="75000"/>
                  </a:prstClr>
                </a:solidFill>
              </a:rPr>
              <a:pPr/>
              <a:t>19</a:t>
            </a:fld>
            <a:endParaRPr lang="en-US" dirty="0">
              <a:solidFill>
                <a:prstClr val="black">
                  <a:tint val="75000"/>
                </a:prstClr>
              </a:solidFill>
            </a:endParaRPr>
          </a:p>
        </p:txBody>
      </p:sp>
      <p:pic>
        <p:nvPicPr>
          <p:cNvPr id="8" name="Picture 7" descr="ftp://ftp.emcp.com/GuidelinesOfc2010/ScreenCaptures-andPDFs/M2%20Windows7Basics/Ch3/M2-C3-SK4-Fig4-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77" y="0"/>
            <a:ext cx="9144000" cy="6508750"/>
          </a:xfrm>
          <a:prstGeom prst="rect">
            <a:avLst/>
          </a:prstGeom>
          <a:noFill/>
          <a:ln>
            <a:noFill/>
          </a:ln>
        </p:spPr>
      </p:pic>
      <p:sp>
        <p:nvSpPr>
          <p:cNvPr id="10" name="Line Callout 1 (Border and Accent Bar) 9"/>
          <p:cNvSpPr/>
          <p:nvPr/>
        </p:nvSpPr>
        <p:spPr>
          <a:xfrm>
            <a:off x="4267200" y="3268989"/>
            <a:ext cx="1752600" cy="762000"/>
          </a:xfrm>
          <a:prstGeom prst="accentBorderCallout1">
            <a:avLst>
              <a:gd name="adj1" fmla="val 18750"/>
              <a:gd name="adj2" fmla="val -8333"/>
              <a:gd name="adj3" fmla="val -51435"/>
              <a:gd name="adj4" fmla="val -5952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Themes section</a:t>
            </a:r>
            <a:endParaRPr lang="en-US" dirty="0"/>
          </a:p>
        </p:txBody>
      </p:sp>
      <p:sp>
        <p:nvSpPr>
          <p:cNvPr id="11" name="Line Callout 1 (Border and Accent Bar) 10"/>
          <p:cNvSpPr/>
          <p:nvPr/>
        </p:nvSpPr>
        <p:spPr>
          <a:xfrm>
            <a:off x="4570708" y="228600"/>
            <a:ext cx="2439692" cy="914400"/>
          </a:xfrm>
          <a:prstGeom prst="accentBorderCallout1">
            <a:avLst>
              <a:gd name="adj1" fmla="val 18750"/>
              <a:gd name="adj2" fmla="val -8333"/>
              <a:gd name="adj3" fmla="val 76167"/>
              <a:gd name="adj4" fmla="val -7433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Appearance and Personalization category</a:t>
            </a:r>
            <a:endParaRPr lang="en-US" sz="1600" dirty="0"/>
          </a:p>
        </p:txBody>
      </p:sp>
    </p:spTree>
    <p:extLst>
      <p:ext uri="{BB962C8B-B14F-4D97-AF65-F5344CB8AC3E}">
        <p14:creationId xmlns:p14="http://schemas.microsoft.com/office/powerpoint/2010/main" val="511693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575"/>
            <a:ext cx="9144000" cy="691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p:cNvSpPr txBox="1">
            <a:spLocks/>
          </p:cNvSpPr>
          <p:nvPr/>
        </p:nvSpPr>
        <p:spPr>
          <a:xfrm>
            <a:off x="457200" y="4724400"/>
            <a:ext cx="7772400" cy="6389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800" b="1" dirty="0" smtClean="0">
                <a:solidFill>
                  <a:schemeClr val="tx1"/>
                </a:solidFill>
              </a:rPr>
              <a:t>Chapter 3</a:t>
            </a:r>
            <a:endParaRPr lang="en-US" sz="2800" b="1" dirty="0">
              <a:solidFill>
                <a:schemeClr val="tx1"/>
              </a:solidFill>
            </a:endParaRPr>
          </a:p>
        </p:txBody>
      </p:sp>
      <p:sp>
        <p:nvSpPr>
          <p:cNvPr id="6" name="Title 3"/>
          <p:cNvSpPr txBox="1">
            <a:spLocks/>
          </p:cNvSpPr>
          <p:nvPr/>
        </p:nvSpPr>
        <p:spPr>
          <a:xfrm>
            <a:off x="457200" y="5043874"/>
            <a:ext cx="8305800" cy="13620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800" b="1" cap="all" dirty="0"/>
              <a:t>Working with Windows</a:t>
            </a:r>
            <a:br>
              <a:rPr lang="en-US" sz="3800" b="1" cap="all" dirty="0"/>
            </a:br>
            <a:r>
              <a:rPr lang="en-US" sz="3800" b="1" cap="all" dirty="0"/>
              <a:t>Settings, Gadgets and Accessories</a:t>
            </a: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634652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1"/>
          <p:cNvSpPr>
            <a:spLocks noGrp="1"/>
          </p:cNvSpPr>
          <p:nvPr>
            <p:ph type="sldNum" sz="quarter" idx="12"/>
          </p:nvPr>
        </p:nvSpPr>
        <p:spPr>
          <a:xfrm>
            <a:off x="6553200" y="6356350"/>
            <a:ext cx="2133600" cy="365125"/>
          </a:xfrm>
        </p:spPr>
        <p:txBody>
          <a:bodyPr/>
          <a:lstStyle/>
          <a:p>
            <a:fld id="{C1881F87-F1D1-4E82-B161-792A900F0BBC}" type="slidenum">
              <a:rPr lang="en-US" smtClean="0">
                <a:solidFill>
                  <a:prstClr val="black">
                    <a:tint val="75000"/>
                  </a:prstClr>
                </a:solidFill>
              </a:rPr>
              <a:pPr/>
              <a:t>2</a:t>
            </a:fld>
            <a:endParaRPr lang="en-US" dirty="0">
              <a:solidFill>
                <a:prstClr val="black">
                  <a:tint val="75000"/>
                </a:prstClr>
              </a:solidFill>
            </a:endParaRPr>
          </a:p>
        </p:txBody>
      </p:sp>
      <p:pic>
        <p:nvPicPr>
          <p:cNvPr id="9" name="Picture 8" descr="ftp://ftp.emcp.com/GuidelinesOfc2010/ScreenCaptures-andPDFs/M2%20Windows7Basics/Ch3/M2-C3-SK1-Fig1-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9300" y="2019601"/>
            <a:ext cx="5105400" cy="2618740"/>
          </a:xfrm>
          <a:prstGeom prst="rect">
            <a:avLst/>
          </a:prstGeom>
          <a:noFill/>
          <a:ln>
            <a:noFill/>
          </a:ln>
        </p:spPr>
      </p:pic>
    </p:spTree>
    <p:extLst>
      <p:ext uri="{BB962C8B-B14F-4D97-AF65-F5344CB8AC3E}">
        <p14:creationId xmlns:p14="http://schemas.microsoft.com/office/powerpoint/2010/main" val="644933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C1881F87-F1D1-4E82-B161-792A900F0BBC}" type="slidenum">
              <a:rPr lang="en-US" smtClean="0">
                <a:solidFill>
                  <a:prstClr val="black">
                    <a:tint val="75000"/>
                  </a:prstClr>
                </a:solidFill>
              </a:rPr>
              <a:pPr/>
              <a:t>20</a:t>
            </a:fld>
            <a:endParaRPr lang="en-US" dirty="0">
              <a:solidFill>
                <a:prstClr val="black">
                  <a:tint val="75000"/>
                </a:prstClr>
              </a:solidFill>
            </a:endParaRPr>
          </a:p>
        </p:txBody>
      </p:sp>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5" name="Rounded Rectangle 4"/>
          <p:cNvSpPr/>
          <p:nvPr/>
        </p:nvSpPr>
        <p:spPr>
          <a:xfrm>
            <a:off x="462455" y="3581400"/>
            <a:ext cx="8243911" cy="2438400"/>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pPr>
            <a:r>
              <a:rPr lang="en-US" sz="3200" b="1" dirty="0" smtClean="0">
                <a:solidFill>
                  <a:srgbClr val="005FD4"/>
                </a:solidFill>
              </a:rPr>
              <a:t>Creating </a:t>
            </a:r>
            <a:r>
              <a:rPr lang="en-US" sz="3200" b="1" dirty="0">
                <a:solidFill>
                  <a:srgbClr val="005FD4"/>
                </a:solidFill>
              </a:rPr>
              <a:t>a Customized </a:t>
            </a:r>
            <a:r>
              <a:rPr lang="en-US" sz="3200" b="1" dirty="0" smtClean="0">
                <a:solidFill>
                  <a:srgbClr val="005FD4"/>
                </a:solidFill>
              </a:rPr>
              <a:t>Theme  </a:t>
            </a:r>
            <a:r>
              <a:rPr lang="en-US" sz="3000" dirty="0" smtClean="0">
                <a:solidFill>
                  <a:prstClr val="black">
                    <a:tint val="75000"/>
                  </a:prstClr>
                </a:solidFill>
              </a:rPr>
              <a:t>Once you </a:t>
            </a:r>
            <a:r>
              <a:rPr lang="en-US" sz="3000" dirty="0">
                <a:solidFill>
                  <a:prstClr val="black">
                    <a:tint val="75000"/>
                  </a:prstClr>
                </a:solidFill>
              </a:rPr>
              <a:t>select a theme, you can customize it </a:t>
            </a:r>
            <a:r>
              <a:rPr lang="en-US" sz="3000" dirty="0" smtClean="0">
                <a:solidFill>
                  <a:prstClr val="black">
                    <a:tint val="75000"/>
                  </a:prstClr>
                </a:solidFill>
              </a:rPr>
              <a:t>by changing </a:t>
            </a:r>
            <a:r>
              <a:rPr lang="en-US" sz="3000" dirty="0">
                <a:solidFill>
                  <a:prstClr val="black">
                    <a:tint val="75000"/>
                  </a:prstClr>
                </a:solidFill>
              </a:rPr>
              <a:t>the theme’s background, </a:t>
            </a:r>
            <a:r>
              <a:rPr lang="en-US" sz="3000" dirty="0" smtClean="0">
                <a:solidFill>
                  <a:prstClr val="black">
                    <a:tint val="75000"/>
                  </a:prstClr>
                </a:solidFill>
              </a:rPr>
              <a:t>window color</a:t>
            </a:r>
            <a:r>
              <a:rPr lang="en-US" sz="3000" dirty="0">
                <a:solidFill>
                  <a:prstClr val="black">
                    <a:tint val="75000"/>
                  </a:prstClr>
                </a:solidFill>
              </a:rPr>
              <a:t>, sounds, and screen </a:t>
            </a:r>
            <a:r>
              <a:rPr lang="en-US" sz="3000" dirty="0" smtClean="0">
                <a:solidFill>
                  <a:prstClr val="black">
                    <a:tint val="75000"/>
                  </a:prstClr>
                </a:solidFill>
              </a:rPr>
              <a:t>saver.  </a:t>
            </a:r>
            <a:endParaRPr lang="en-US" sz="3000" dirty="0">
              <a:solidFill>
                <a:prstClr val="black">
                  <a:tint val="75000"/>
                </a:prstClr>
              </a:solidFill>
            </a:endParaRPr>
          </a:p>
        </p:txBody>
      </p:sp>
      <p:pic>
        <p:nvPicPr>
          <p:cNvPr id="6" name="Picture 5" descr="taking-it-further.png"/>
          <p:cNvPicPr>
            <a:picLocks noChangeAspect="1"/>
          </p:cNvPicPr>
          <p:nvPr/>
        </p:nvPicPr>
        <p:blipFill>
          <a:blip r:embed="rId4" cstate="print"/>
          <a:stretch>
            <a:fillRect/>
          </a:stretch>
        </p:blipFill>
        <p:spPr>
          <a:xfrm>
            <a:off x="533400" y="2963348"/>
            <a:ext cx="2940959" cy="465652"/>
          </a:xfrm>
          <a:prstGeom prst="rect">
            <a:avLst/>
          </a:prstGeom>
        </p:spPr>
      </p:pic>
      <p:sp>
        <p:nvSpPr>
          <p:cNvPr id="7" name="Date Placeholder 6"/>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8" name="Slide Number Placeholder 1"/>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81F87-F1D1-4E82-B161-792A900F0BBC}"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835586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44562"/>
          </a:xfrm>
        </p:spPr>
        <p:txBody>
          <a:bodyPr>
            <a:normAutofit/>
          </a:bodyPr>
          <a:lstStyle/>
          <a:p>
            <a:r>
              <a:rPr lang="en-US" sz="3600" b="1" dirty="0" smtClean="0"/>
              <a:t>Skill 5: </a:t>
            </a:r>
            <a:r>
              <a:rPr lang="en-US" sz="3600" b="1" dirty="0"/>
              <a:t>Use Windows Accessories</a:t>
            </a:r>
          </a:p>
        </p:txBody>
      </p:sp>
      <p:sp>
        <p:nvSpPr>
          <p:cNvPr id="3" name="Content Placeholder 2"/>
          <p:cNvSpPr>
            <a:spLocks noGrp="1"/>
          </p:cNvSpPr>
          <p:nvPr>
            <p:ph idx="1"/>
          </p:nvPr>
        </p:nvSpPr>
        <p:spPr>
          <a:xfrm>
            <a:off x="685800" y="1371600"/>
            <a:ext cx="7772400" cy="4572000"/>
          </a:xfrm>
        </p:spPr>
        <p:txBody>
          <a:bodyPr>
            <a:noAutofit/>
          </a:bodyPr>
          <a:lstStyle/>
          <a:p>
            <a:pPr>
              <a:spcBef>
                <a:spcPts val="0"/>
              </a:spcBef>
              <a:spcAft>
                <a:spcPts val="600"/>
              </a:spcAft>
            </a:pPr>
            <a:r>
              <a:rPr lang="en-US" sz="2600" dirty="0" smtClean="0"/>
              <a:t>Click </a:t>
            </a:r>
            <a:r>
              <a:rPr lang="en-US" sz="2600" dirty="0"/>
              <a:t>the Start button on the Taskbar.</a:t>
            </a:r>
          </a:p>
          <a:p>
            <a:pPr>
              <a:spcBef>
                <a:spcPts val="0"/>
              </a:spcBef>
              <a:spcAft>
                <a:spcPts val="600"/>
              </a:spcAft>
            </a:pPr>
            <a:r>
              <a:rPr lang="en-US" sz="2600" dirty="0" smtClean="0"/>
              <a:t>Click </a:t>
            </a:r>
            <a:r>
              <a:rPr lang="en-US" sz="2600" i="1" dirty="0"/>
              <a:t>All Programs</a:t>
            </a:r>
            <a:r>
              <a:rPr lang="en-US" sz="2600" dirty="0"/>
              <a:t>.</a:t>
            </a:r>
          </a:p>
          <a:p>
            <a:pPr>
              <a:spcBef>
                <a:spcPts val="0"/>
              </a:spcBef>
              <a:spcAft>
                <a:spcPts val="600"/>
              </a:spcAft>
            </a:pPr>
            <a:r>
              <a:rPr lang="en-US" sz="2600" dirty="0" smtClean="0"/>
              <a:t>Click </a:t>
            </a:r>
            <a:r>
              <a:rPr lang="en-US" sz="2600" i="1" dirty="0"/>
              <a:t>Accessories </a:t>
            </a:r>
            <a:r>
              <a:rPr lang="en-US" sz="2600" dirty="0"/>
              <a:t>to display the Accessories menu.</a:t>
            </a:r>
          </a:p>
          <a:p>
            <a:pPr>
              <a:spcBef>
                <a:spcPts val="0"/>
              </a:spcBef>
              <a:spcAft>
                <a:spcPts val="600"/>
              </a:spcAft>
            </a:pPr>
            <a:r>
              <a:rPr lang="en-US" sz="2600" dirty="0" smtClean="0"/>
              <a:t>Click </a:t>
            </a:r>
            <a:r>
              <a:rPr lang="en-US" sz="2600" i="1" dirty="0"/>
              <a:t>Calculator </a:t>
            </a:r>
            <a:r>
              <a:rPr lang="en-US" sz="2600" dirty="0"/>
              <a:t>and the Calculator program starts. Try a </a:t>
            </a:r>
            <a:r>
              <a:rPr lang="en-US" sz="2600" dirty="0" smtClean="0"/>
              <a:t>calculation—for example</a:t>
            </a:r>
            <a:r>
              <a:rPr lang="en-US" sz="2600" dirty="0"/>
              <a:t>, divide your total textbook costs of $475 by 5 to find the </a:t>
            </a:r>
            <a:r>
              <a:rPr lang="en-US" sz="2600" dirty="0" smtClean="0"/>
              <a:t>average cost </a:t>
            </a:r>
            <a:r>
              <a:rPr lang="en-US" sz="2600" dirty="0"/>
              <a:t>per book.</a:t>
            </a:r>
          </a:p>
          <a:p>
            <a:pPr>
              <a:spcBef>
                <a:spcPts val="0"/>
              </a:spcBef>
              <a:spcAft>
                <a:spcPts val="600"/>
              </a:spcAft>
            </a:pPr>
            <a:r>
              <a:rPr lang="en-US" sz="2600" dirty="0" smtClean="0"/>
              <a:t>Click </a:t>
            </a:r>
            <a:r>
              <a:rPr lang="en-US" sz="2600" dirty="0"/>
              <a:t>the Close button to close the Calculator window.</a:t>
            </a:r>
          </a:p>
          <a:p>
            <a:pPr>
              <a:spcBef>
                <a:spcPts val="0"/>
              </a:spcBef>
              <a:spcAft>
                <a:spcPts val="600"/>
              </a:spcAft>
            </a:pPr>
            <a:r>
              <a:rPr lang="en-US" sz="2600" dirty="0" smtClean="0"/>
              <a:t>Click </a:t>
            </a:r>
            <a:r>
              <a:rPr lang="en-US" sz="2600" dirty="0"/>
              <a:t>the Start button on the Taskbar.</a:t>
            </a:r>
          </a:p>
          <a:p>
            <a:pPr>
              <a:spcBef>
                <a:spcPts val="0"/>
              </a:spcBef>
              <a:spcAft>
                <a:spcPts val="600"/>
              </a:spcAft>
            </a:pPr>
            <a:r>
              <a:rPr lang="en-US" sz="2600" dirty="0" smtClean="0"/>
              <a:t>Type </a:t>
            </a:r>
            <a:r>
              <a:rPr lang="en-US" sz="2600" dirty="0">
                <a:solidFill>
                  <a:srgbClr val="FA007D"/>
                </a:solidFill>
              </a:rPr>
              <a:t>sticky</a:t>
            </a:r>
            <a:r>
              <a:rPr lang="en-US" sz="2600" dirty="0"/>
              <a:t> in the </a:t>
            </a:r>
            <a:r>
              <a:rPr lang="en-US" sz="2600" i="1" dirty="0"/>
              <a:t>Search programs and files </a:t>
            </a:r>
            <a:r>
              <a:rPr lang="en-US" sz="2600" dirty="0"/>
              <a:t>box. Notice that </a:t>
            </a:r>
            <a:r>
              <a:rPr lang="en-US" sz="2600" i="1" dirty="0"/>
              <a:t>Sticky Notes </a:t>
            </a:r>
            <a:r>
              <a:rPr lang="en-US" sz="2600" dirty="0" smtClean="0"/>
              <a:t>is highlighted </a:t>
            </a:r>
            <a:r>
              <a:rPr lang="en-US" sz="2600" dirty="0"/>
              <a:t>under the </a:t>
            </a:r>
            <a:r>
              <a:rPr lang="en-US" sz="2600" i="1" dirty="0"/>
              <a:t>Programs </a:t>
            </a:r>
            <a:r>
              <a:rPr lang="en-US" sz="2600" dirty="0"/>
              <a:t>section of the Start Menu</a:t>
            </a:r>
            <a:r>
              <a:rPr lang="en-US" sz="2600" dirty="0" smtClean="0"/>
              <a:t>.</a:t>
            </a:r>
            <a:endParaRPr lang="en-US" sz="2600"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C1881F87-F1D1-4E82-B161-792A900F0BBC}"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25409032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C1881F87-F1D1-4E82-B161-792A900F0BBC}" type="slidenum">
              <a:rPr lang="en-US" smtClean="0">
                <a:solidFill>
                  <a:prstClr val="black">
                    <a:tint val="75000"/>
                  </a:prstClr>
                </a:solidFill>
              </a:rPr>
              <a:pPr/>
              <a:t>22</a:t>
            </a:fld>
            <a:endParaRPr lang="en-US" dirty="0">
              <a:solidFill>
                <a:prstClr val="black">
                  <a:tint val="75000"/>
                </a:prstClr>
              </a:solidFill>
            </a:endParaRPr>
          </a:p>
        </p:txBody>
      </p:sp>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7" name="Date Placeholder 6"/>
          <p:cNvSpPr>
            <a:spLocks noGrp="1"/>
          </p:cNvSpPr>
          <p:nvPr>
            <p:ph type="dt" sz="half" idx="10"/>
          </p:nvPr>
        </p:nvSpPr>
        <p:spPr>
          <a:xfrm>
            <a:off x="457200" y="6491831"/>
            <a:ext cx="2133600" cy="365125"/>
          </a:xfrm>
        </p:spPr>
        <p:txBody>
          <a:bodyPr/>
          <a:lstStyle/>
          <a:p>
            <a:r>
              <a:rPr lang="en-US" dirty="0" smtClean="0">
                <a:solidFill>
                  <a:prstClr val="black">
                    <a:tint val="75000"/>
                  </a:prstClr>
                </a:solidFill>
              </a:rPr>
              <a:t> © Paradigm Publishing, Inc. </a:t>
            </a:r>
            <a:endParaRPr lang="en-US" dirty="0">
              <a:solidFill>
                <a:prstClr val="black">
                  <a:tint val="75000"/>
                </a:prstClr>
              </a:solidFill>
            </a:endParaRPr>
          </a:p>
        </p:txBody>
      </p:sp>
      <p:sp>
        <p:nvSpPr>
          <p:cNvPr id="6" name="Slide Number Placeholder 1"/>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81F87-F1D1-4E82-B161-792A900F0BBC}" type="slidenum">
              <a:rPr lang="en-US" smtClean="0">
                <a:solidFill>
                  <a:prstClr val="black">
                    <a:tint val="75000"/>
                  </a:prstClr>
                </a:solidFill>
              </a:rPr>
              <a:pPr/>
              <a:t>22</a:t>
            </a:fld>
            <a:endParaRPr lang="en-US" dirty="0">
              <a:solidFill>
                <a:prstClr val="black">
                  <a:tint val="75000"/>
                </a:prstClr>
              </a:solidFill>
            </a:endParaRPr>
          </a:p>
        </p:txBody>
      </p:sp>
      <p:pic>
        <p:nvPicPr>
          <p:cNvPr id="8" name="Picture 7" descr="ftp://ftp.emcp.com/GuidelinesOfc2010/ScreenCaptures-andPDFs/M2%20Windows7Basics/Ch3/M2-C3-SK4-Fig5-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508750"/>
          </a:xfrm>
          <a:prstGeom prst="rect">
            <a:avLst/>
          </a:prstGeom>
          <a:noFill/>
          <a:ln>
            <a:noFill/>
          </a:ln>
        </p:spPr>
      </p:pic>
      <p:sp>
        <p:nvSpPr>
          <p:cNvPr id="10" name="Line Callout 1 (Border and Accent Bar) 9"/>
          <p:cNvSpPr/>
          <p:nvPr/>
        </p:nvSpPr>
        <p:spPr>
          <a:xfrm>
            <a:off x="1828800" y="2910649"/>
            <a:ext cx="1565030" cy="762000"/>
          </a:xfrm>
          <a:prstGeom prst="accentBorderCallout1">
            <a:avLst>
              <a:gd name="adj1" fmla="val 18750"/>
              <a:gd name="adj2" fmla="val -8333"/>
              <a:gd name="adj3" fmla="val -35442"/>
              <a:gd name="adj4" fmla="val -6854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Calculator</a:t>
            </a:r>
            <a:endParaRPr lang="en-US" sz="1600" dirty="0"/>
          </a:p>
        </p:txBody>
      </p:sp>
      <p:sp>
        <p:nvSpPr>
          <p:cNvPr id="12" name="Line Callout 1 (Border and Accent Bar) 11"/>
          <p:cNvSpPr/>
          <p:nvPr/>
        </p:nvSpPr>
        <p:spPr>
          <a:xfrm>
            <a:off x="838200" y="1600200"/>
            <a:ext cx="1565030" cy="762000"/>
          </a:xfrm>
          <a:prstGeom prst="accentBorderCallout1">
            <a:avLst>
              <a:gd name="adj1" fmla="val 18750"/>
              <a:gd name="adj2" fmla="val -8333"/>
              <a:gd name="adj3" fmla="val 105927"/>
              <a:gd name="adj4" fmla="val -3012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Accessories</a:t>
            </a:r>
            <a:endParaRPr lang="en-US" sz="1600" dirty="0"/>
          </a:p>
        </p:txBody>
      </p:sp>
    </p:spTree>
    <p:extLst>
      <p:ext uri="{BB962C8B-B14F-4D97-AF65-F5344CB8AC3E}">
        <p14:creationId xmlns:p14="http://schemas.microsoft.com/office/powerpoint/2010/main" val="1592824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68362"/>
          </a:xfrm>
        </p:spPr>
        <p:txBody>
          <a:bodyPr>
            <a:normAutofit/>
          </a:bodyPr>
          <a:lstStyle/>
          <a:p>
            <a:r>
              <a:rPr lang="en-US" sz="3600" b="1" dirty="0" smtClean="0"/>
              <a:t>Skill 5: </a:t>
            </a:r>
            <a:r>
              <a:rPr lang="en-US" sz="3600" b="1" dirty="0"/>
              <a:t>Use Windows </a:t>
            </a:r>
            <a:r>
              <a:rPr lang="en-US" sz="3600" b="1" dirty="0" smtClean="0"/>
              <a:t>Accessories, continued</a:t>
            </a:r>
            <a:endParaRPr lang="en-US" sz="3600" b="1" dirty="0"/>
          </a:p>
        </p:txBody>
      </p:sp>
      <p:sp>
        <p:nvSpPr>
          <p:cNvPr id="3" name="Content Placeholder 2"/>
          <p:cNvSpPr>
            <a:spLocks noGrp="1"/>
          </p:cNvSpPr>
          <p:nvPr>
            <p:ph idx="1"/>
          </p:nvPr>
        </p:nvSpPr>
        <p:spPr>
          <a:xfrm>
            <a:off x="914400" y="1828800"/>
            <a:ext cx="7391400" cy="3810001"/>
          </a:xfrm>
        </p:spPr>
        <p:txBody>
          <a:bodyPr>
            <a:noAutofit/>
          </a:bodyPr>
          <a:lstStyle/>
          <a:p>
            <a:pPr>
              <a:spcBef>
                <a:spcPts val="0"/>
              </a:spcBef>
              <a:spcAft>
                <a:spcPts val="600"/>
              </a:spcAft>
            </a:pPr>
            <a:r>
              <a:rPr lang="en-US" sz="2800" dirty="0" smtClean="0"/>
              <a:t>Press </a:t>
            </a:r>
            <a:r>
              <a:rPr lang="en-US" sz="2800" dirty="0"/>
              <a:t>Enter to start the Sticky Notes program.</a:t>
            </a:r>
          </a:p>
          <a:p>
            <a:pPr>
              <a:spcBef>
                <a:spcPts val="0"/>
              </a:spcBef>
              <a:spcAft>
                <a:spcPts val="600"/>
              </a:spcAft>
            </a:pPr>
            <a:r>
              <a:rPr lang="en-US" sz="2800" dirty="0" smtClean="0"/>
              <a:t>Type </a:t>
            </a:r>
            <a:r>
              <a:rPr lang="en-US" sz="2800" dirty="0">
                <a:solidFill>
                  <a:srgbClr val="FA007D"/>
                </a:solidFill>
              </a:rPr>
              <a:t>Meeting at 2 p.m.</a:t>
            </a:r>
          </a:p>
          <a:p>
            <a:pPr>
              <a:spcBef>
                <a:spcPts val="0"/>
              </a:spcBef>
              <a:spcAft>
                <a:spcPts val="600"/>
              </a:spcAft>
            </a:pPr>
            <a:r>
              <a:rPr lang="en-US" sz="2800" dirty="0" smtClean="0"/>
              <a:t>Right-click </a:t>
            </a:r>
            <a:r>
              <a:rPr lang="en-US" sz="2800" dirty="0"/>
              <a:t>the text you typed in the sticky note to display a shortcut menu.</a:t>
            </a:r>
          </a:p>
          <a:p>
            <a:pPr>
              <a:spcBef>
                <a:spcPts val="0"/>
              </a:spcBef>
              <a:spcAft>
                <a:spcPts val="600"/>
              </a:spcAft>
            </a:pPr>
            <a:r>
              <a:rPr lang="en-US" sz="2800" dirty="0" smtClean="0"/>
              <a:t>Click </a:t>
            </a:r>
            <a:r>
              <a:rPr lang="en-US" sz="2800" i="1" dirty="0"/>
              <a:t>Pink </a:t>
            </a:r>
            <a:r>
              <a:rPr lang="en-US" sz="2800" dirty="0"/>
              <a:t>and the sticky note’s color changes.</a:t>
            </a:r>
          </a:p>
          <a:p>
            <a:pPr>
              <a:spcBef>
                <a:spcPts val="0"/>
              </a:spcBef>
              <a:spcAft>
                <a:spcPts val="600"/>
              </a:spcAft>
            </a:pPr>
            <a:r>
              <a:rPr lang="en-US" sz="2800" dirty="0" smtClean="0"/>
              <a:t>Click </a:t>
            </a:r>
            <a:r>
              <a:rPr lang="en-US" sz="2800" dirty="0"/>
              <a:t>the Close button on the sticky note.</a:t>
            </a:r>
          </a:p>
          <a:p>
            <a:pPr>
              <a:spcBef>
                <a:spcPts val="0"/>
              </a:spcBef>
              <a:spcAft>
                <a:spcPts val="600"/>
              </a:spcAft>
            </a:pPr>
            <a:r>
              <a:rPr lang="en-US" sz="2800" dirty="0" smtClean="0"/>
              <a:t>Click </a:t>
            </a:r>
            <a:r>
              <a:rPr lang="en-US" sz="2800" dirty="0"/>
              <a:t>Yes to delete the sticky note.</a:t>
            </a:r>
            <a:endParaRPr lang="en-US" sz="2400"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C1881F87-F1D1-4E82-B161-792A900F0BBC}"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32837601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C1881F87-F1D1-4E82-B161-792A900F0BBC}" type="slidenum">
              <a:rPr lang="en-US" smtClean="0">
                <a:solidFill>
                  <a:prstClr val="black">
                    <a:tint val="75000"/>
                  </a:prstClr>
                </a:solidFill>
              </a:rPr>
              <a:pPr/>
              <a:t>24</a:t>
            </a:fld>
            <a:endParaRPr lang="en-US" dirty="0">
              <a:solidFill>
                <a:prstClr val="black">
                  <a:tint val="75000"/>
                </a:prstClr>
              </a:solidFill>
            </a:endParaRPr>
          </a:p>
        </p:txBody>
      </p:sp>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7" name="Date Placeholder 6"/>
          <p:cNvSpPr>
            <a:spLocks noGrp="1"/>
          </p:cNvSpPr>
          <p:nvPr>
            <p:ph type="dt" sz="half" idx="10"/>
          </p:nvPr>
        </p:nvSpPr>
        <p:spPr>
          <a:xfrm>
            <a:off x="457200" y="6491831"/>
            <a:ext cx="2133600" cy="365125"/>
          </a:xfrm>
        </p:spPr>
        <p:txBody>
          <a:bodyPr/>
          <a:lstStyle/>
          <a:p>
            <a:r>
              <a:rPr lang="en-US" dirty="0" smtClean="0">
                <a:solidFill>
                  <a:prstClr val="black">
                    <a:tint val="75000"/>
                  </a:prstClr>
                </a:solidFill>
              </a:rPr>
              <a:t> © Paradigm Publishing, Inc. </a:t>
            </a:r>
            <a:endParaRPr lang="en-US" dirty="0">
              <a:solidFill>
                <a:prstClr val="black">
                  <a:tint val="75000"/>
                </a:prstClr>
              </a:solidFill>
            </a:endParaRPr>
          </a:p>
        </p:txBody>
      </p:sp>
      <p:sp>
        <p:nvSpPr>
          <p:cNvPr id="6" name="Slide Number Placeholder 1"/>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81F87-F1D1-4E82-B161-792A900F0BBC}" type="slidenum">
              <a:rPr lang="en-US" smtClean="0">
                <a:solidFill>
                  <a:prstClr val="black">
                    <a:tint val="75000"/>
                  </a:prstClr>
                </a:solidFill>
              </a:rPr>
              <a:pPr/>
              <a:t>24</a:t>
            </a:fld>
            <a:endParaRPr lang="en-US" dirty="0">
              <a:solidFill>
                <a:prstClr val="black">
                  <a:tint val="75000"/>
                </a:prstClr>
              </a:solidFill>
            </a:endParaRPr>
          </a:p>
        </p:txBody>
      </p:sp>
      <p:pic>
        <p:nvPicPr>
          <p:cNvPr id="8" name="Picture 7" descr="ftp://ftp.emcp.com/GuidelinesOfc2010/ScreenCaptures-andPDFs/M2%20Windows7Basics/Ch3/M2-C3-SK4-Fig5-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508750"/>
          </a:xfrm>
          <a:prstGeom prst="rect">
            <a:avLst/>
          </a:prstGeom>
          <a:noFill/>
          <a:ln>
            <a:noFill/>
          </a:ln>
        </p:spPr>
      </p:pic>
      <p:sp>
        <p:nvSpPr>
          <p:cNvPr id="9" name="Line Callout 2 (Accent Bar) 8"/>
          <p:cNvSpPr/>
          <p:nvPr/>
        </p:nvSpPr>
        <p:spPr>
          <a:xfrm>
            <a:off x="6172200" y="76200"/>
            <a:ext cx="1464378" cy="762000"/>
          </a:xfrm>
          <a:prstGeom prst="accentCallout2">
            <a:avLst>
              <a:gd name="adj1" fmla="val 3194"/>
              <a:gd name="adj2" fmla="val 109849"/>
              <a:gd name="adj3" fmla="val 24820"/>
              <a:gd name="adj4" fmla="val 110124"/>
              <a:gd name="adj5" fmla="val 112875"/>
              <a:gd name="adj6" fmla="val 14645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Sticky note </a:t>
            </a:r>
            <a:r>
              <a:rPr lang="en-US" dirty="0"/>
              <a:t>c</a:t>
            </a:r>
            <a:r>
              <a:rPr lang="en-US" dirty="0" smtClean="0"/>
              <a:t>lose button</a:t>
            </a:r>
            <a:endParaRPr lang="en-US" dirty="0">
              <a:solidFill>
                <a:prstClr val="white"/>
              </a:solidFill>
            </a:endParaRPr>
          </a:p>
        </p:txBody>
      </p:sp>
      <p:sp>
        <p:nvSpPr>
          <p:cNvPr id="11" name="Line Callout 2 (Accent Bar) 10"/>
          <p:cNvSpPr/>
          <p:nvPr/>
        </p:nvSpPr>
        <p:spPr>
          <a:xfrm>
            <a:off x="4572000" y="1164921"/>
            <a:ext cx="1828093" cy="892480"/>
          </a:xfrm>
          <a:prstGeom prst="accentCallout2">
            <a:avLst>
              <a:gd name="adj1" fmla="val 3194"/>
              <a:gd name="adj2" fmla="val 109849"/>
              <a:gd name="adj3" fmla="val 24820"/>
              <a:gd name="adj4" fmla="val 110124"/>
              <a:gd name="adj5" fmla="val 27340"/>
              <a:gd name="adj6" fmla="val 14992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Sticky note </a:t>
            </a:r>
            <a:endParaRPr lang="en-US" dirty="0">
              <a:solidFill>
                <a:prstClr val="white"/>
              </a:solidFill>
            </a:endParaRPr>
          </a:p>
        </p:txBody>
      </p:sp>
    </p:spTree>
    <p:extLst>
      <p:ext uri="{BB962C8B-B14F-4D97-AF65-F5344CB8AC3E}">
        <p14:creationId xmlns:p14="http://schemas.microsoft.com/office/powerpoint/2010/main" val="756476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C1881F87-F1D1-4E82-B161-792A900F0BBC}" type="slidenum">
              <a:rPr lang="en-US" smtClean="0">
                <a:solidFill>
                  <a:prstClr val="black">
                    <a:tint val="75000"/>
                  </a:prstClr>
                </a:solidFill>
              </a:rPr>
              <a:pPr/>
              <a:t>25</a:t>
            </a:fld>
            <a:endParaRPr lang="en-US" dirty="0">
              <a:solidFill>
                <a:prstClr val="black">
                  <a:tint val="75000"/>
                </a:prstClr>
              </a:solidFill>
            </a:endParaRPr>
          </a:p>
        </p:txBody>
      </p:sp>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5" name="Rounded Rectangle 4"/>
          <p:cNvSpPr/>
          <p:nvPr/>
        </p:nvSpPr>
        <p:spPr>
          <a:xfrm>
            <a:off x="462455" y="4114800"/>
            <a:ext cx="8243911" cy="1905000"/>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pPr>
            <a:r>
              <a:rPr lang="en-US" sz="3200" b="1" dirty="0" smtClean="0">
                <a:solidFill>
                  <a:srgbClr val="005FD4"/>
                </a:solidFill>
              </a:rPr>
              <a:t>Trying </a:t>
            </a:r>
            <a:r>
              <a:rPr lang="en-US" sz="3200" b="1" dirty="0">
                <a:solidFill>
                  <a:srgbClr val="005FD4"/>
                </a:solidFill>
              </a:rPr>
              <a:t>the Paint </a:t>
            </a:r>
            <a:r>
              <a:rPr lang="en-US" sz="3200" b="1" dirty="0" smtClean="0">
                <a:solidFill>
                  <a:srgbClr val="005FD4"/>
                </a:solidFill>
              </a:rPr>
              <a:t>Program  </a:t>
            </a:r>
            <a:r>
              <a:rPr lang="en-US" sz="3000" dirty="0" smtClean="0">
                <a:solidFill>
                  <a:prstClr val="black">
                    <a:tint val="75000"/>
                  </a:prstClr>
                </a:solidFill>
              </a:rPr>
              <a:t>You </a:t>
            </a:r>
            <a:r>
              <a:rPr lang="en-US" sz="3000" dirty="0">
                <a:solidFill>
                  <a:prstClr val="black">
                    <a:tint val="75000"/>
                  </a:prstClr>
                </a:solidFill>
              </a:rPr>
              <a:t>can </a:t>
            </a:r>
            <a:r>
              <a:rPr lang="en-US" sz="3000" dirty="0" smtClean="0">
                <a:solidFill>
                  <a:prstClr val="black">
                    <a:tint val="75000"/>
                  </a:prstClr>
                </a:solidFill>
              </a:rPr>
              <a:t>use the </a:t>
            </a:r>
            <a:r>
              <a:rPr lang="en-US" sz="3000" dirty="0">
                <a:solidFill>
                  <a:prstClr val="black">
                    <a:tint val="75000"/>
                  </a:prstClr>
                </a:solidFill>
              </a:rPr>
              <a:t>Paint program to draw, color, and </a:t>
            </a:r>
            <a:r>
              <a:rPr lang="en-US" sz="3000" dirty="0" smtClean="0">
                <a:solidFill>
                  <a:prstClr val="black">
                    <a:tint val="75000"/>
                  </a:prstClr>
                </a:solidFill>
              </a:rPr>
              <a:t>edit pictures. </a:t>
            </a:r>
            <a:endParaRPr lang="en-US" sz="3000" dirty="0">
              <a:solidFill>
                <a:prstClr val="black">
                  <a:tint val="75000"/>
                </a:prstClr>
              </a:solidFill>
            </a:endParaRPr>
          </a:p>
        </p:txBody>
      </p:sp>
      <p:pic>
        <p:nvPicPr>
          <p:cNvPr id="6" name="Picture 5" descr="taking-it-further.png"/>
          <p:cNvPicPr>
            <a:picLocks noChangeAspect="1"/>
          </p:cNvPicPr>
          <p:nvPr/>
        </p:nvPicPr>
        <p:blipFill>
          <a:blip r:embed="rId4" cstate="print"/>
          <a:stretch>
            <a:fillRect/>
          </a:stretch>
        </p:blipFill>
        <p:spPr>
          <a:xfrm>
            <a:off x="462455" y="3184199"/>
            <a:ext cx="2940959" cy="465652"/>
          </a:xfrm>
          <a:prstGeom prst="rect">
            <a:avLst/>
          </a:prstGeom>
        </p:spPr>
      </p:pic>
      <p:sp>
        <p:nvSpPr>
          <p:cNvPr id="7" name="Date Placeholder 6"/>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8" name="Slide Number Placeholder 1"/>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81F87-F1D1-4E82-B161-792A900F0BBC}" type="slidenum">
              <a:rPr lang="en-US"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p14="http://schemas.microsoft.com/office/powerpoint/2010/main" val="1797886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44562"/>
          </a:xfrm>
        </p:spPr>
        <p:txBody>
          <a:bodyPr>
            <a:normAutofit/>
          </a:bodyPr>
          <a:lstStyle/>
          <a:p>
            <a:r>
              <a:rPr lang="en-US" sz="3600" b="1" dirty="0" smtClean="0"/>
              <a:t>Skill 6: </a:t>
            </a:r>
            <a:r>
              <a:rPr lang="en-US" sz="3600" b="1" dirty="0"/>
              <a:t>Review Firewall Settings</a:t>
            </a:r>
          </a:p>
        </p:txBody>
      </p:sp>
      <p:sp>
        <p:nvSpPr>
          <p:cNvPr id="3" name="Content Placeholder 2"/>
          <p:cNvSpPr>
            <a:spLocks noGrp="1"/>
          </p:cNvSpPr>
          <p:nvPr>
            <p:ph idx="1"/>
          </p:nvPr>
        </p:nvSpPr>
        <p:spPr>
          <a:xfrm>
            <a:off x="228600" y="1392077"/>
            <a:ext cx="8686800" cy="4953000"/>
          </a:xfrm>
        </p:spPr>
        <p:txBody>
          <a:bodyPr>
            <a:noAutofit/>
          </a:bodyPr>
          <a:lstStyle/>
          <a:p>
            <a:pPr>
              <a:spcAft>
                <a:spcPts val="600"/>
              </a:spcAft>
            </a:pPr>
            <a:r>
              <a:rPr lang="en-US" sz="2300" dirty="0" smtClean="0"/>
              <a:t>Click </a:t>
            </a:r>
            <a:r>
              <a:rPr lang="en-US" sz="2300" dirty="0"/>
              <a:t>the Start button on the Taskbar.</a:t>
            </a:r>
          </a:p>
          <a:p>
            <a:pPr>
              <a:spcAft>
                <a:spcPts val="600"/>
              </a:spcAft>
            </a:pPr>
            <a:r>
              <a:rPr lang="en-US" sz="2300" dirty="0" smtClean="0"/>
              <a:t>Click </a:t>
            </a:r>
            <a:r>
              <a:rPr lang="en-US" sz="2300" i="1" dirty="0"/>
              <a:t>Control Panel</a:t>
            </a:r>
            <a:r>
              <a:rPr lang="en-US" sz="2300" dirty="0"/>
              <a:t>.</a:t>
            </a:r>
          </a:p>
          <a:p>
            <a:pPr>
              <a:spcAft>
                <a:spcPts val="600"/>
              </a:spcAft>
            </a:pPr>
            <a:r>
              <a:rPr lang="en-US" sz="2300" dirty="0" smtClean="0"/>
              <a:t>Click </a:t>
            </a:r>
            <a:r>
              <a:rPr lang="en-US" sz="2300" dirty="0"/>
              <a:t>the </a:t>
            </a:r>
            <a:r>
              <a:rPr lang="en-US" sz="2300" u="sng" dirty="0"/>
              <a:t>System and Security</a:t>
            </a:r>
            <a:r>
              <a:rPr lang="en-US" sz="2300" dirty="0"/>
              <a:t> category link.</a:t>
            </a:r>
          </a:p>
          <a:p>
            <a:pPr>
              <a:spcAft>
                <a:spcPts val="600"/>
              </a:spcAft>
            </a:pPr>
            <a:r>
              <a:rPr lang="en-US" sz="2300" dirty="0" smtClean="0"/>
              <a:t>Click </a:t>
            </a:r>
            <a:r>
              <a:rPr lang="en-US" sz="2300" dirty="0"/>
              <a:t>the </a:t>
            </a:r>
            <a:r>
              <a:rPr lang="en-US" sz="2300" i="1" dirty="0"/>
              <a:t>Check firewall status</a:t>
            </a:r>
            <a:r>
              <a:rPr lang="en-US" sz="2300" dirty="0"/>
              <a:t> link under the </a:t>
            </a:r>
            <a:r>
              <a:rPr lang="en-US" sz="2300" i="1" dirty="0"/>
              <a:t>Windows Firewall</a:t>
            </a:r>
            <a:r>
              <a:rPr lang="en-US" sz="2300" dirty="0"/>
              <a:t> </a:t>
            </a:r>
            <a:r>
              <a:rPr lang="en-US" sz="2300" dirty="0" smtClean="0"/>
              <a:t>subcategory link </a:t>
            </a:r>
            <a:r>
              <a:rPr lang="en-US" sz="2300" dirty="0"/>
              <a:t>to review your firewall status.</a:t>
            </a:r>
          </a:p>
          <a:p>
            <a:pPr>
              <a:spcAft>
                <a:spcPts val="600"/>
              </a:spcAft>
            </a:pPr>
            <a:r>
              <a:rPr lang="en-US" sz="2300" dirty="0" smtClean="0"/>
              <a:t>In </a:t>
            </a:r>
            <a:r>
              <a:rPr lang="en-US" sz="2300" dirty="0"/>
              <a:t>the left pane, click the </a:t>
            </a:r>
            <a:r>
              <a:rPr lang="en-US" sz="2300" u="sng" dirty="0"/>
              <a:t>Turn Windows Firewall on or off</a:t>
            </a:r>
            <a:r>
              <a:rPr lang="en-US" sz="2300" dirty="0"/>
              <a:t> link.</a:t>
            </a:r>
          </a:p>
          <a:p>
            <a:pPr>
              <a:spcAft>
                <a:spcPts val="600"/>
              </a:spcAft>
            </a:pPr>
            <a:r>
              <a:rPr lang="en-US" sz="2300" dirty="0" smtClean="0"/>
              <a:t>Review </a:t>
            </a:r>
            <a:r>
              <a:rPr lang="en-US" sz="2300" dirty="0"/>
              <a:t>the firewall settings but do not make changes. Your settings </a:t>
            </a:r>
            <a:r>
              <a:rPr lang="en-US" sz="2300" dirty="0" smtClean="0"/>
              <a:t>may look </a:t>
            </a:r>
            <a:r>
              <a:rPr lang="en-US" sz="2300" dirty="0"/>
              <a:t>different from the settings </a:t>
            </a:r>
            <a:r>
              <a:rPr lang="en-US" sz="2300" dirty="0" smtClean="0"/>
              <a:t>shown in the textbook.</a:t>
            </a:r>
            <a:endParaRPr lang="en-US" sz="2300" dirty="0"/>
          </a:p>
          <a:p>
            <a:pPr>
              <a:spcAft>
                <a:spcPts val="600"/>
              </a:spcAft>
            </a:pPr>
            <a:r>
              <a:rPr lang="en-US" sz="2300" dirty="0" smtClean="0"/>
              <a:t>Click </a:t>
            </a:r>
            <a:r>
              <a:rPr lang="en-US" sz="2300" dirty="0"/>
              <a:t>Cancel.</a:t>
            </a:r>
          </a:p>
          <a:p>
            <a:pPr>
              <a:spcAft>
                <a:spcPts val="600"/>
              </a:spcAft>
            </a:pPr>
            <a:r>
              <a:rPr lang="en-US" sz="2300" dirty="0" smtClean="0"/>
              <a:t>Click </a:t>
            </a:r>
            <a:r>
              <a:rPr lang="en-US" sz="2300" dirty="0"/>
              <a:t>the Close button to close the Control Panel window.</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C1881F87-F1D1-4E82-B161-792A900F0BBC}"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29607738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C1881F87-F1D1-4E82-B161-792A900F0BBC}" type="slidenum">
              <a:rPr lang="en-US" smtClean="0">
                <a:solidFill>
                  <a:prstClr val="black">
                    <a:tint val="75000"/>
                  </a:prstClr>
                </a:solidFill>
              </a:rPr>
              <a:pPr/>
              <a:t>27</a:t>
            </a:fld>
            <a:endParaRPr lang="en-US" dirty="0">
              <a:solidFill>
                <a:prstClr val="black">
                  <a:tint val="75000"/>
                </a:prstClr>
              </a:solidFill>
            </a:endParaRPr>
          </a:p>
        </p:txBody>
      </p:sp>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7" name="Date Placeholder 6"/>
          <p:cNvSpPr>
            <a:spLocks noGrp="1"/>
          </p:cNvSpPr>
          <p:nvPr>
            <p:ph type="dt" sz="half" idx="10"/>
          </p:nvPr>
        </p:nvSpPr>
        <p:spPr>
          <a:xfrm>
            <a:off x="457200" y="6491831"/>
            <a:ext cx="2133600" cy="365125"/>
          </a:xfrm>
        </p:spPr>
        <p:txBody>
          <a:bodyPr/>
          <a:lstStyle/>
          <a:p>
            <a:r>
              <a:rPr lang="en-US" dirty="0" smtClean="0">
                <a:solidFill>
                  <a:prstClr val="black">
                    <a:tint val="75000"/>
                  </a:prstClr>
                </a:solidFill>
              </a:rPr>
              <a:t> © Paradigm Publishing, Inc. </a:t>
            </a:r>
            <a:endParaRPr lang="en-US" dirty="0">
              <a:solidFill>
                <a:prstClr val="black">
                  <a:tint val="75000"/>
                </a:prstClr>
              </a:solidFill>
            </a:endParaRPr>
          </a:p>
        </p:txBody>
      </p:sp>
      <p:sp>
        <p:nvSpPr>
          <p:cNvPr id="6" name="Slide Number Placeholder 1"/>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81F87-F1D1-4E82-B161-792A900F0BBC}" type="slidenum">
              <a:rPr lang="en-US" smtClean="0">
                <a:solidFill>
                  <a:prstClr val="black">
                    <a:tint val="75000"/>
                  </a:prstClr>
                </a:solidFill>
              </a:rPr>
              <a:pPr/>
              <a:t>27</a:t>
            </a:fld>
            <a:endParaRPr lang="en-US" dirty="0">
              <a:solidFill>
                <a:prstClr val="black">
                  <a:tint val="75000"/>
                </a:prstClr>
              </a:solidFill>
            </a:endParaRPr>
          </a:p>
        </p:txBody>
      </p:sp>
      <p:pic>
        <p:nvPicPr>
          <p:cNvPr id="8" name="Picture 7" descr="ftp://ftp.emcp.com/GuidelinesOfc2010/ScreenCaptures-andPDFs/M2%20Windows7Basics/Ch3/M2-C3-SK6-Fig6-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78" y="0"/>
            <a:ext cx="9181578" cy="6508750"/>
          </a:xfrm>
          <a:prstGeom prst="rect">
            <a:avLst/>
          </a:prstGeom>
          <a:noFill/>
          <a:ln>
            <a:noFill/>
          </a:ln>
        </p:spPr>
      </p:pic>
      <p:sp>
        <p:nvSpPr>
          <p:cNvPr id="9" name="Line Callout 2 (Accent Bar) 8"/>
          <p:cNvSpPr/>
          <p:nvPr/>
        </p:nvSpPr>
        <p:spPr>
          <a:xfrm>
            <a:off x="533400" y="1295400"/>
            <a:ext cx="1692978" cy="990600"/>
          </a:xfrm>
          <a:prstGeom prst="accentCallout2">
            <a:avLst>
              <a:gd name="adj1" fmla="val 3194"/>
              <a:gd name="adj2" fmla="val 109849"/>
              <a:gd name="adj3" fmla="val 24820"/>
              <a:gd name="adj4" fmla="val 110124"/>
              <a:gd name="adj5" fmla="val 67481"/>
              <a:gd name="adj6" fmla="val 15745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Check </a:t>
            </a:r>
            <a:r>
              <a:rPr lang="en-US" dirty="0"/>
              <a:t>f</a:t>
            </a:r>
            <a:r>
              <a:rPr lang="en-US" dirty="0" smtClean="0"/>
              <a:t>irewall </a:t>
            </a:r>
            <a:r>
              <a:rPr lang="en-US" dirty="0"/>
              <a:t>status </a:t>
            </a:r>
            <a:r>
              <a:rPr lang="en-US" dirty="0" smtClean="0"/>
              <a:t>link</a:t>
            </a:r>
            <a:endParaRPr lang="en-US" dirty="0">
              <a:solidFill>
                <a:prstClr val="white"/>
              </a:solidFill>
            </a:endParaRPr>
          </a:p>
        </p:txBody>
      </p:sp>
    </p:spTree>
    <p:extLst>
      <p:ext uri="{BB962C8B-B14F-4D97-AF65-F5344CB8AC3E}">
        <p14:creationId xmlns:p14="http://schemas.microsoft.com/office/powerpoint/2010/main" val="2165197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C1881F87-F1D1-4E82-B161-792A900F0BBC}" type="slidenum">
              <a:rPr lang="en-US" smtClean="0">
                <a:solidFill>
                  <a:prstClr val="black">
                    <a:tint val="75000"/>
                  </a:prstClr>
                </a:solidFill>
              </a:rPr>
              <a:pPr/>
              <a:t>28</a:t>
            </a:fld>
            <a:endParaRPr lang="en-US" dirty="0">
              <a:solidFill>
                <a:prstClr val="black">
                  <a:tint val="75000"/>
                </a:prstClr>
              </a:solidFill>
            </a:endParaRPr>
          </a:p>
        </p:txBody>
      </p:sp>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7" name="Date Placeholder 6"/>
          <p:cNvSpPr>
            <a:spLocks noGrp="1"/>
          </p:cNvSpPr>
          <p:nvPr>
            <p:ph type="dt" sz="half" idx="10"/>
          </p:nvPr>
        </p:nvSpPr>
        <p:spPr>
          <a:xfrm>
            <a:off x="457200" y="6491831"/>
            <a:ext cx="2133600" cy="365125"/>
          </a:xfrm>
        </p:spPr>
        <p:txBody>
          <a:bodyPr/>
          <a:lstStyle/>
          <a:p>
            <a:r>
              <a:rPr lang="en-US" dirty="0" smtClean="0">
                <a:solidFill>
                  <a:prstClr val="black">
                    <a:tint val="75000"/>
                  </a:prstClr>
                </a:solidFill>
              </a:rPr>
              <a:t> © Paradigm Publishing, Inc. </a:t>
            </a:r>
            <a:endParaRPr lang="en-US" dirty="0">
              <a:solidFill>
                <a:prstClr val="black">
                  <a:tint val="75000"/>
                </a:prstClr>
              </a:solidFill>
            </a:endParaRPr>
          </a:p>
        </p:txBody>
      </p:sp>
      <p:sp>
        <p:nvSpPr>
          <p:cNvPr id="6" name="Slide Number Placeholder 1"/>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81F87-F1D1-4E82-B161-792A900F0BBC}" type="slidenum">
              <a:rPr lang="en-US" smtClean="0">
                <a:solidFill>
                  <a:prstClr val="black">
                    <a:tint val="75000"/>
                  </a:prstClr>
                </a:solidFill>
              </a:rPr>
              <a:pPr/>
              <a:t>28</a:t>
            </a:fld>
            <a:endParaRPr lang="en-US" dirty="0">
              <a:solidFill>
                <a:prstClr val="black">
                  <a:tint val="75000"/>
                </a:prstClr>
              </a:solidFill>
            </a:endParaRPr>
          </a:p>
        </p:txBody>
      </p:sp>
      <p:pic>
        <p:nvPicPr>
          <p:cNvPr id="8" name="Picture 7" descr="ftp://ftp.emcp.com/GuidelinesOfc2010/ScreenCaptures-andPDFs/M2%20Windows7Basics/Ch3/M2-C3-SK6-Fig6-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877" y="16701"/>
            <a:ext cx="9144000" cy="6508750"/>
          </a:xfrm>
          <a:prstGeom prst="rect">
            <a:avLst/>
          </a:prstGeom>
          <a:noFill/>
          <a:ln>
            <a:noFill/>
          </a:ln>
        </p:spPr>
      </p:pic>
      <p:sp>
        <p:nvSpPr>
          <p:cNvPr id="10" name="Line Callout 1 (Border and Accent Bar) 9"/>
          <p:cNvSpPr/>
          <p:nvPr/>
        </p:nvSpPr>
        <p:spPr>
          <a:xfrm>
            <a:off x="7086600" y="2895600"/>
            <a:ext cx="1789817" cy="1219200"/>
          </a:xfrm>
          <a:prstGeom prst="accentBorderCallout1">
            <a:avLst>
              <a:gd name="adj1" fmla="val 18750"/>
              <a:gd name="adj2" fmla="val -8333"/>
              <a:gd name="adj3" fmla="val 42058"/>
              <a:gd name="adj4" fmla="val -6592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Review </a:t>
            </a:r>
            <a:r>
              <a:rPr lang="en-US" dirty="0"/>
              <a:t>the firewall </a:t>
            </a:r>
            <a:r>
              <a:rPr lang="en-US" dirty="0" smtClean="0"/>
              <a:t>settings</a:t>
            </a:r>
            <a:endParaRPr lang="en-US" sz="1600" dirty="0"/>
          </a:p>
        </p:txBody>
      </p:sp>
    </p:spTree>
    <p:extLst>
      <p:ext uri="{BB962C8B-B14F-4D97-AF65-F5344CB8AC3E}">
        <p14:creationId xmlns:p14="http://schemas.microsoft.com/office/powerpoint/2010/main" val="1576713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C1881F87-F1D1-4E82-B161-792A900F0BBC}" type="slidenum">
              <a:rPr lang="en-US" smtClean="0">
                <a:solidFill>
                  <a:prstClr val="black">
                    <a:tint val="75000"/>
                  </a:prstClr>
                </a:solidFill>
              </a:rPr>
              <a:pPr/>
              <a:t>29</a:t>
            </a:fld>
            <a:endParaRPr lang="en-US" dirty="0">
              <a:solidFill>
                <a:prstClr val="black">
                  <a:tint val="75000"/>
                </a:prstClr>
              </a:solidFill>
            </a:endParaRPr>
          </a:p>
        </p:txBody>
      </p:sp>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5" name="Rounded Rectangle 4"/>
          <p:cNvSpPr/>
          <p:nvPr/>
        </p:nvSpPr>
        <p:spPr>
          <a:xfrm>
            <a:off x="462455" y="3429000"/>
            <a:ext cx="8243911" cy="2743200"/>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pPr>
            <a:r>
              <a:rPr lang="en-US" sz="3200" b="1" dirty="0" smtClean="0">
                <a:solidFill>
                  <a:srgbClr val="005FD4"/>
                </a:solidFill>
              </a:rPr>
              <a:t>Keeping </a:t>
            </a:r>
            <a:r>
              <a:rPr lang="en-US" sz="3200" b="1" dirty="0">
                <a:solidFill>
                  <a:srgbClr val="005FD4"/>
                </a:solidFill>
              </a:rPr>
              <a:t>Spyware Under </a:t>
            </a:r>
            <a:r>
              <a:rPr lang="en-US" sz="3200" b="1" dirty="0" smtClean="0">
                <a:solidFill>
                  <a:srgbClr val="005FD4"/>
                </a:solidFill>
              </a:rPr>
              <a:t>Control  </a:t>
            </a:r>
            <a:r>
              <a:rPr lang="en-US" sz="3000" dirty="0" smtClean="0">
                <a:solidFill>
                  <a:prstClr val="black">
                    <a:tint val="75000"/>
                  </a:prstClr>
                </a:solidFill>
              </a:rPr>
              <a:t>Spyware is </a:t>
            </a:r>
            <a:r>
              <a:rPr lang="en-US" sz="3000" dirty="0">
                <a:solidFill>
                  <a:prstClr val="black">
                    <a:tint val="75000"/>
                  </a:prstClr>
                </a:solidFill>
              </a:rPr>
              <a:t>a type of program that can be installed </a:t>
            </a:r>
            <a:r>
              <a:rPr lang="en-US" sz="3000" dirty="0" smtClean="0">
                <a:solidFill>
                  <a:prstClr val="black">
                    <a:tint val="75000"/>
                  </a:prstClr>
                </a:solidFill>
              </a:rPr>
              <a:t>on your </a:t>
            </a:r>
            <a:r>
              <a:rPr lang="en-US" sz="3000" dirty="0">
                <a:solidFill>
                  <a:prstClr val="black">
                    <a:tint val="75000"/>
                  </a:prstClr>
                </a:solidFill>
              </a:rPr>
              <a:t>computer, without your knowledge</a:t>
            </a:r>
            <a:r>
              <a:rPr lang="en-US" sz="3000" dirty="0" smtClean="0">
                <a:solidFill>
                  <a:prstClr val="black">
                    <a:tint val="75000"/>
                  </a:prstClr>
                </a:solidFill>
              </a:rPr>
              <a:t>, to collect </a:t>
            </a:r>
            <a:r>
              <a:rPr lang="en-US" sz="3000" dirty="0">
                <a:solidFill>
                  <a:prstClr val="black">
                    <a:tint val="75000"/>
                  </a:prstClr>
                </a:solidFill>
              </a:rPr>
              <a:t>information about you </a:t>
            </a:r>
            <a:r>
              <a:rPr lang="en-US" sz="3000" dirty="0" smtClean="0">
                <a:solidFill>
                  <a:prstClr val="black">
                    <a:tint val="75000"/>
                  </a:prstClr>
                </a:solidFill>
              </a:rPr>
              <a:t>and your online activities. </a:t>
            </a:r>
            <a:endParaRPr lang="en-US" sz="3000" dirty="0">
              <a:solidFill>
                <a:prstClr val="black">
                  <a:tint val="75000"/>
                </a:prstClr>
              </a:solidFill>
            </a:endParaRPr>
          </a:p>
        </p:txBody>
      </p:sp>
      <p:pic>
        <p:nvPicPr>
          <p:cNvPr id="6" name="Picture 5" descr="taking-it-further.png"/>
          <p:cNvPicPr>
            <a:picLocks noChangeAspect="1"/>
          </p:cNvPicPr>
          <p:nvPr/>
        </p:nvPicPr>
        <p:blipFill>
          <a:blip r:embed="rId4" cstate="print"/>
          <a:stretch>
            <a:fillRect/>
          </a:stretch>
        </p:blipFill>
        <p:spPr>
          <a:xfrm>
            <a:off x="557603" y="2749192"/>
            <a:ext cx="2940959" cy="465652"/>
          </a:xfrm>
          <a:prstGeom prst="rect">
            <a:avLst/>
          </a:prstGeom>
        </p:spPr>
      </p:pic>
      <p:sp>
        <p:nvSpPr>
          <p:cNvPr id="7" name="Date Placeholder 6"/>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8" name="Slide Number Placeholder 1"/>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81F87-F1D1-4E82-B161-792A900F0BBC}" type="slidenum">
              <a:rPr lang="en-US" smtClean="0">
                <a:solidFill>
                  <a:prstClr val="black">
                    <a:tint val="75000"/>
                  </a:prstClr>
                </a:solidFill>
              </a:rPr>
              <a:pPr/>
              <a:t>29</a:t>
            </a:fld>
            <a:endParaRPr lang="en-US" dirty="0">
              <a:solidFill>
                <a:prstClr val="black">
                  <a:tint val="75000"/>
                </a:prstClr>
              </a:solidFill>
            </a:endParaRPr>
          </a:p>
        </p:txBody>
      </p:sp>
    </p:spTree>
    <p:extLst>
      <p:ext uri="{BB962C8B-B14F-4D97-AF65-F5344CB8AC3E}">
        <p14:creationId xmlns:p14="http://schemas.microsoft.com/office/powerpoint/2010/main" val="2923704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906462"/>
          </a:xfrm>
        </p:spPr>
        <p:txBody>
          <a:bodyPr/>
          <a:lstStyle/>
          <a:p>
            <a:r>
              <a:rPr lang="en-US" b="1" dirty="0" smtClean="0"/>
              <a:t>Skills You Learn</a:t>
            </a:r>
            <a:endParaRPr lang="en-US" b="1" dirty="0"/>
          </a:p>
        </p:txBody>
      </p:sp>
      <p:sp>
        <p:nvSpPr>
          <p:cNvPr id="5" name="Content Placeholder 4"/>
          <p:cNvSpPr>
            <a:spLocks noGrp="1"/>
          </p:cNvSpPr>
          <p:nvPr>
            <p:ph idx="1"/>
          </p:nvPr>
        </p:nvSpPr>
        <p:spPr>
          <a:xfrm>
            <a:off x="457200" y="1676400"/>
            <a:ext cx="8229600" cy="4525963"/>
          </a:xfrm>
        </p:spPr>
        <p:txBody>
          <a:bodyPr>
            <a:normAutofit fontScale="92500" lnSpcReduction="10000"/>
          </a:bodyPr>
          <a:lstStyle/>
          <a:p>
            <a:pPr>
              <a:spcBef>
                <a:spcPts val="0"/>
              </a:spcBef>
              <a:spcAft>
                <a:spcPts val="600"/>
              </a:spcAft>
            </a:pPr>
            <a:r>
              <a:rPr lang="en-US" dirty="0"/>
              <a:t>Explore the Control Panel</a:t>
            </a:r>
          </a:p>
          <a:p>
            <a:pPr>
              <a:spcBef>
                <a:spcPts val="0"/>
              </a:spcBef>
              <a:spcAft>
                <a:spcPts val="600"/>
              </a:spcAft>
            </a:pPr>
            <a:r>
              <a:rPr lang="en-US" dirty="0" smtClean="0"/>
              <a:t>Set </a:t>
            </a:r>
            <a:r>
              <a:rPr lang="en-US" dirty="0"/>
              <a:t>the date and time</a:t>
            </a:r>
          </a:p>
          <a:p>
            <a:pPr>
              <a:spcBef>
                <a:spcPts val="0"/>
              </a:spcBef>
              <a:spcAft>
                <a:spcPts val="600"/>
              </a:spcAft>
            </a:pPr>
            <a:r>
              <a:rPr lang="en-US" dirty="0" smtClean="0"/>
              <a:t>Modify </a:t>
            </a:r>
            <a:r>
              <a:rPr lang="en-US" dirty="0"/>
              <a:t>the appearance of Windows</a:t>
            </a:r>
          </a:p>
          <a:p>
            <a:pPr>
              <a:spcBef>
                <a:spcPts val="0"/>
              </a:spcBef>
              <a:spcAft>
                <a:spcPts val="600"/>
              </a:spcAft>
            </a:pPr>
            <a:r>
              <a:rPr lang="en-US" dirty="0" smtClean="0"/>
              <a:t>Change </a:t>
            </a:r>
            <a:r>
              <a:rPr lang="en-US" dirty="0"/>
              <a:t>the Windows theme</a:t>
            </a:r>
          </a:p>
          <a:p>
            <a:pPr>
              <a:spcBef>
                <a:spcPts val="0"/>
              </a:spcBef>
              <a:spcAft>
                <a:spcPts val="600"/>
              </a:spcAft>
            </a:pPr>
            <a:r>
              <a:rPr lang="en-US" dirty="0" smtClean="0"/>
              <a:t>Use </a:t>
            </a:r>
            <a:r>
              <a:rPr lang="en-US" dirty="0"/>
              <a:t>Windows Accessories</a:t>
            </a:r>
          </a:p>
          <a:p>
            <a:pPr>
              <a:spcBef>
                <a:spcPts val="0"/>
              </a:spcBef>
              <a:spcAft>
                <a:spcPts val="600"/>
              </a:spcAft>
            </a:pPr>
            <a:r>
              <a:rPr lang="en-US" dirty="0" smtClean="0"/>
              <a:t>Review  firewall </a:t>
            </a:r>
            <a:r>
              <a:rPr lang="en-US" dirty="0"/>
              <a:t>settings</a:t>
            </a:r>
          </a:p>
          <a:p>
            <a:pPr>
              <a:spcBef>
                <a:spcPts val="0"/>
              </a:spcBef>
              <a:spcAft>
                <a:spcPts val="600"/>
              </a:spcAft>
            </a:pPr>
            <a:r>
              <a:rPr lang="en-US" dirty="0" smtClean="0"/>
              <a:t>Manage </a:t>
            </a:r>
            <a:r>
              <a:rPr lang="en-US" dirty="0"/>
              <a:t>Windows Update settings</a:t>
            </a:r>
          </a:p>
          <a:p>
            <a:pPr>
              <a:spcBef>
                <a:spcPts val="0"/>
              </a:spcBef>
              <a:spcAft>
                <a:spcPts val="600"/>
              </a:spcAft>
            </a:pPr>
            <a:r>
              <a:rPr lang="en-US" dirty="0" smtClean="0"/>
              <a:t>Use </a:t>
            </a:r>
            <a:r>
              <a:rPr lang="en-US" dirty="0"/>
              <a:t>Windows Help</a:t>
            </a:r>
          </a:p>
          <a:p>
            <a:pPr>
              <a:spcBef>
                <a:spcPts val="0"/>
              </a:spcBef>
              <a:spcAft>
                <a:spcPts val="600"/>
              </a:spcAft>
            </a:pPr>
            <a:r>
              <a:rPr lang="en-US" dirty="0" smtClean="0"/>
              <a:t>Use </a:t>
            </a:r>
            <a:r>
              <a:rPr lang="en-US" dirty="0"/>
              <a:t>Gadgets</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634652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1"/>
          <p:cNvSpPr>
            <a:spLocks noGrp="1"/>
          </p:cNvSpPr>
          <p:nvPr>
            <p:ph type="sldNum" sz="quarter" idx="12"/>
          </p:nvPr>
        </p:nvSpPr>
        <p:spPr>
          <a:xfrm>
            <a:off x="6553200" y="6356350"/>
            <a:ext cx="2133600" cy="365125"/>
          </a:xfrm>
        </p:spPr>
        <p:txBody>
          <a:bodyPr/>
          <a:lstStyle/>
          <a:p>
            <a:fld id="{C1881F87-F1D1-4E82-B161-792A900F0BBC}"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3107550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68362"/>
          </a:xfrm>
        </p:spPr>
        <p:txBody>
          <a:bodyPr>
            <a:normAutofit/>
          </a:bodyPr>
          <a:lstStyle/>
          <a:p>
            <a:r>
              <a:rPr lang="en-US" sz="3600" b="1" dirty="0" smtClean="0"/>
              <a:t>Skill 7</a:t>
            </a:r>
            <a:r>
              <a:rPr lang="en-US" sz="3600" b="1" dirty="0"/>
              <a:t>: Manage Windows Update Settings</a:t>
            </a:r>
          </a:p>
        </p:txBody>
      </p:sp>
      <p:sp>
        <p:nvSpPr>
          <p:cNvPr id="3" name="Content Placeholder 2"/>
          <p:cNvSpPr>
            <a:spLocks noGrp="1"/>
          </p:cNvSpPr>
          <p:nvPr>
            <p:ph idx="1"/>
          </p:nvPr>
        </p:nvSpPr>
        <p:spPr>
          <a:xfrm>
            <a:off x="685800" y="1371600"/>
            <a:ext cx="7620000" cy="4787030"/>
          </a:xfrm>
        </p:spPr>
        <p:txBody>
          <a:bodyPr>
            <a:noAutofit/>
          </a:bodyPr>
          <a:lstStyle/>
          <a:p>
            <a:pPr>
              <a:spcBef>
                <a:spcPts val="0"/>
              </a:spcBef>
              <a:spcAft>
                <a:spcPts val="600"/>
              </a:spcAft>
            </a:pPr>
            <a:r>
              <a:rPr lang="en-US" sz="2200" dirty="0" smtClean="0"/>
              <a:t>Click </a:t>
            </a:r>
            <a:r>
              <a:rPr lang="en-US" sz="2200" dirty="0"/>
              <a:t>the Start button on the Taskbar.</a:t>
            </a:r>
          </a:p>
          <a:p>
            <a:pPr>
              <a:spcBef>
                <a:spcPts val="0"/>
              </a:spcBef>
              <a:spcAft>
                <a:spcPts val="600"/>
              </a:spcAft>
            </a:pPr>
            <a:r>
              <a:rPr lang="en-US" sz="2200" dirty="0" smtClean="0"/>
              <a:t>Click </a:t>
            </a:r>
            <a:r>
              <a:rPr lang="en-US" sz="2200" i="1" dirty="0"/>
              <a:t>Control Panel</a:t>
            </a:r>
            <a:r>
              <a:rPr lang="en-US" sz="2200" dirty="0"/>
              <a:t>.</a:t>
            </a:r>
          </a:p>
          <a:p>
            <a:pPr>
              <a:spcBef>
                <a:spcPts val="0"/>
              </a:spcBef>
              <a:spcAft>
                <a:spcPts val="600"/>
              </a:spcAft>
            </a:pPr>
            <a:r>
              <a:rPr lang="en-US" sz="2200" dirty="0" smtClean="0"/>
              <a:t>Click </a:t>
            </a:r>
            <a:r>
              <a:rPr lang="en-US" sz="2200" dirty="0"/>
              <a:t>the </a:t>
            </a:r>
            <a:r>
              <a:rPr lang="en-US" sz="2200" u="sng" dirty="0"/>
              <a:t>System and Security</a:t>
            </a:r>
            <a:r>
              <a:rPr lang="en-US" sz="2200" dirty="0"/>
              <a:t> category link.</a:t>
            </a:r>
          </a:p>
          <a:p>
            <a:pPr>
              <a:spcBef>
                <a:spcPts val="0"/>
              </a:spcBef>
              <a:spcAft>
                <a:spcPts val="600"/>
              </a:spcAft>
            </a:pPr>
            <a:r>
              <a:rPr lang="en-US" sz="2200" dirty="0" smtClean="0"/>
              <a:t>Click </a:t>
            </a:r>
            <a:r>
              <a:rPr lang="en-US" sz="2200" dirty="0"/>
              <a:t>the </a:t>
            </a:r>
            <a:r>
              <a:rPr lang="en-US" sz="2200" u="sng" dirty="0"/>
              <a:t>Windows Update</a:t>
            </a:r>
            <a:r>
              <a:rPr lang="en-US" sz="2200" dirty="0"/>
              <a:t> subcategory link and review the </a:t>
            </a:r>
            <a:r>
              <a:rPr lang="en-US" sz="2200" dirty="0" smtClean="0"/>
              <a:t>Windows Update </a:t>
            </a:r>
            <a:r>
              <a:rPr lang="en-US" sz="2200" dirty="0"/>
              <a:t>information.</a:t>
            </a:r>
          </a:p>
          <a:p>
            <a:pPr>
              <a:spcBef>
                <a:spcPts val="0"/>
              </a:spcBef>
              <a:spcAft>
                <a:spcPts val="600"/>
              </a:spcAft>
            </a:pPr>
            <a:r>
              <a:rPr lang="en-US" sz="2200" dirty="0" smtClean="0"/>
              <a:t>Click </a:t>
            </a:r>
            <a:r>
              <a:rPr lang="en-US" sz="2200" dirty="0"/>
              <a:t>the </a:t>
            </a:r>
            <a:r>
              <a:rPr lang="en-US" sz="2200" u="sng" dirty="0"/>
              <a:t>View update history</a:t>
            </a:r>
            <a:r>
              <a:rPr lang="en-US" sz="2200" dirty="0"/>
              <a:t> link in the left pane and review the </a:t>
            </a:r>
            <a:r>
              <a:rPr lang="en-US" sz="2200" dirty="0" smtClean="0"/>
              <a:t>update history </a:t>
            </a:r>
            <a:r>
              <a:rPr lang="en-US" sz="2200" dirty="0"/>
              <a:t>information.</a:t>
            </a:r>
          </a:p>
          <a:p>
            <a:pPr>
              <a:spcBef>
                <a:spcPts val="0"/>
              </a:spcBef>
              <a:spcAft>
                <a:spcPts val="600"/>
              </a:spcAft>
            </a:pPr>
            <a:r>
              <a:rPr lang="en-US" sz="2200" dirty="0" smtClean="0"/>
              <a:t>Click </a:t>
            </a:r>
            <a:r>
              <a:rPr lang="en-US" sz="2200" dirty="0"/>
              <a:t>the Back button.</a:t>
            </a:r>
          </a:p>
          <a:p>
            <a:pPr>
              <a:spcBef>
                <a:spcPts val="0"/>
              </a:spcBef>
              <a:spcAft>
                <a:spcPts val="600"/>
              </a:spcAft>
            </a:pPr>
            <a:r>
              <a:rPr lang="en-US" sz="2200" dirty="0" smtClean="0"/>
              <a:t>Click </a:t>
            </a:r>
            <a:r>
              <a:rPr lang="en-US" sz="2200" dirty="0"/>
              <a:t>the </a:t>
            </a:r>
            <a:r>
              <a:rPr lang="en-US" sz="2200" u="sng" dirty="0"/>
              <a:t>Change settings</a:t>
            </a:r>
            <a:r>
              <a:rPr lang="en-US" sz="2200" dirty="0"/>
              <a:t> link in the left pane and review the settings.</a:t>
            </a:r>
          </a:p>
          <a:p>
            <a:pPr>
              <a:spcBef>
                <a:spcPts val="0"/>
              </a:spcBef>
              <a:spcAft>
                <a:spcPts val="600"/>
              </a:spcAft>
            </a:pPr>
            <a:r>
              <a:rPr lang="en-US" sz="2200" dirty="0" smtClean="0"/>
              <a:t>Click </a:t>
            </a:r>
            <a:r>
              <a:rPr lang="en-US" sz="2200" dirty="0"/>
              <a:t>Cancel to close the dialog box without saving changes.</a:t>
            </a:r>
          </a:p>
          <a:p>
            <a:pPr>
              <a:spcBef>
                <a:spcPts val="0"/>
              </a:spcBef>
              <a:spcAft>
                <a:spcPts val="600"/>
              </a:spcAft>
            </a:pPr>
            <a:r>
              <a:rPr lang="en-US" sz="2200" dirty="0" smtClean="0"/>
              <a:t>Click </a:t>
            </a:r>
            <a:r>
              <a:rPr lang="en-US" sz="2200" dirty="0"/>
              <a:t>the Close button to close the Control Panel window.</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C1881F87-F1D1-4E82-B161-792A900F0BBC}" type="slidenum">
              <a:rPr lang="en-US" smtClean="0">
                <a:solidFill>
                  <a:prstClr val="black">
                    <a:tint val="75000"/>
                  </a:prstClr>
                </a:solidFill>
              </a:rPr>
              <a:pPr/>
              <a:t>30</a:t>
            </a:fld>
            <a:endParaRPr lang="en-US" dirty="0">
              <a:solidFill>
                <a:prstClr val="black">
                  <a:tint val="75000"/>
                </a:prstClr>
              </a:solidFill>
            </a:endParaRPr>
          </a:p>
        </p:txBody>
      </p:sp>
    </p:spTree>
    <p:extLst>
      <p:ext uri="{BB962C8B-B14F-4D97-AF65-F5344CB8AC3E}">
        <p14:creationId xmlns:p14="http://schemas.microsoft.com/office/powerpoint/2010/main" val="17490132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C1881F87-F1D1-4E82-B161-792A900F0BBC}" type="slidenum">
              <a:rPr lang="en-US" smtClean="0">
                <a:solidFill>
                  <a:prstClr val="black">
                    <a:tint val="75000"/>
                  </a:prstClr>
                </a:solidFill>
              </a:rPr>
              <a:pPr/>
              <a:t>31</a:t>
            </a:fld>
            <a:endParaRPr lang="en-US" dirty="0">
              <a:solidFill>
                <a:prstClr val="black">
                  <a:tint val="75000"/>
                </a:prstClr>
              </a:solidFill>
            </a:endParaRPr>
          </a:p>
        </p:txBody>
      </p:sp>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7" name="Date Placeholder 6"/>
          <p:cNvSpPr>
            <a:spLocks noGrp="1"/>
          </p:cNvSpPr>
          <p:nvPr>
            <p:ph type="dt" sz="half" idx="10"/>
          </p:nvPr>
        </p:nvSpPr>
        <p:spPr>
          <a:xfrm>
            <a:off x="457200" y="6491831"/>
            <a:ext cx="2133600" cy="365125"/>
          </a:xfrm>
        </p:spPr>
        <p:txBody>
          <a:bodyPr/>
          <a:lstStyle/>
          <a:p>
            <a:r>
              <a:rPr lang="en-US" dirty="0" smtClean="0">
                <a:solidFill>
                  <a:prstClr val="black">
                    <a:tint val="75000"/>
                  </a:prstClr>
                </a:solidFill>
              </a:rPr>
              <a:t> © Paradigm Publishing, Inc. </a:t>
            </a:r>
            <a:endParaRPr lang="en-US" dirty="0">
              <a:solidFill>
                <a:prstClr val="black">
                  <a:tint val="75000"/>
                </a:prstClr>
              </a:solidFill>
            </a:endParaRPr>
          </a:p>
        </p:txBody>
      </p:sp>
      <p:sp>
        <p:nvSpPr>
          <p:cNvPr id="6" name="Slide Number Placeholder 1"/>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81F87-F1D1-4E82-B161-792A900F0BBC}" type="slidenum">
              <a:rPr lang="en-US" smtClean="0">
                <a:solidFill>
                  <a:prstClr val="black">
                    <a:tint val="75000"/>
                  </a:prstClr>
                </a:solidFill>
              </a:rPr>
              <a:pPr/>
              <a:t>31</a:t>
            </a:fld>
            <a:endParaRPr lang="en-US" dirty="0">
              <a:solidFill>
                <a:prstClr val="black">
                  <a:tint val="75000"/>
                </a:prstClr>
              </a:solidFill>
            </a:endParaRPr>
          </a:p>
        </p:txBody>
      </p:sp>
      <p:pic>
        <p:nvPicPr>
          <p:cNvPr id="8" name="Picture 7" descr="ftp://ftp.emcp.com/GuidelinesOfc2010/ScreenCaptures-andPDFs/M2%20Windows7Basics/Ch3/M2-C3-SK7-Fig7-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2" y="0"/>
            <a:ext cx="9147132" cy="6508750"/>
          </a:xfrm>
          <a:prstGeom prst="rect">
            <a:avLst/>
          </a:prstGeom>
          <a:noFill/>
          <a:ln>
            <a:noFill/>
          </a:ln>
        </p:spPr>
      </p:pic>
      <p:sp>
        <p:nvSpPr>
          <p:cNvPr id="9" name="Line Callout 2 (Accent Bar) 8"/>
          <p:cNvSpPr/>
          <p:nvPr/>
        </p:nvSpPr>
        <p:spPr>
          <a:xfrm>
            <a:off x="6705600" y="1447800"/>
            <a:ext cx="1828800" cy="933189"/>
          </a:xfrm>
          <a:prstGeom prst="accentCallout2">
            <a:avLst>
              <a:gd name="adj1" fmla="val 6516"/>
              <a:gd name="adj2" fmla="val -19270"/>
              <a:gd name="adj3" fmla="val 24820"/>
              <a:gd name="adj4" fmla="val -33812"/>
              <a:gd name="adj5" fmla="val 197265"/>
              <a:gd name="adj6" fmla="val -14285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Windows Update settings options</a:t>
            </a:r>
            <a:endParaRPr lang="en-US" dirty="0">
              <a:solidFill>
                <a:prstClr val="white"/>
              </a:solidFill>
            </a:endParaRPr>
          </a:p>
        </p:txBody>
      </p:sp>
    </p:spTree>
    <p:extLst>
      <p:ext uri="{BB962C8B-B14F-4D97-AF65-F5344CB8AC3E}">
        <p14:creationId xmlns:p14="http://schemas.microsoft.com/office/powerpoint/2010/main" val="3464209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C1881F87-F1D1-4E82-B161-792A900F0BBC}" type="slidenum">
              <a:rPr lang="en-US" smtClean="0">
                <a:solidFill>
                  <a:prstClr val="black">
                    <a:tint val="75000"/>
                  </a:prstClr>
                </a:solidFill>
              </a:rPr>
              <a:pPr/>
              <a:t>32</a:t>
            </a:fld>
            <a:endParaRPr lang="en-US" dirty="0">
              <a:solidFill>
                <a:prstClr val="black">
                  <a:tint val="75000"/>
                </a:prstClr>
              </a:solidFill>
            </a:endParaRPr>
          </a:p>
        </p:txBody>
      </p:sp>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5" name="Rounded Rectangle 4"/>
          <p:cNvSpPr/>
          <p:nvPr/>
        </p:nvSpPr>
        <p:spPr>
          <a:xfrm>
            <a:off x="533400" y="3657600"/>
            <a:ext cx="7924800" cy="2362200"/>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pPr>
            <a:r>
              <a:rPr lang="en-US" sz="3200" b="1" dirty="0" smtClean="0">
                <a:solidFill>
                  <a:srgbClr val="005FD4"/>
                </a:solidFill>
              </a:rPr>
              <a:t>Understanding </a:t>
            </a:r>
            <a:r>
              <a:rPr lang="en-US" sz="3200" b="1" dirty="0">
                <a:solidFill>
                  <a:srgbClr val="005FD4"/>
                </a:solidFill>
              </a:rPr>
              <a:t>Windows </a:t>
            </a:r>
            <a:r>
              <a:rPr lang="en-US" sz="3200" b="1" dirty="0" smtClean="0">
                <a:solidFill>
                  <a:srgbClr val="005FD4"/>
                </a:solidFill>
              </a:rPr>
              <a:t>Update Settings  </a:t>
            </a:r>
            <a:r>
              <a:rPr lang="en-US" sz="3000" dirty="0" smtClean="0">
                <a:solidFill>
                  <a:prstClr val="black">
                    <a:tint val="75000"/>
                  </a:prstClr>
                </a:solidFill>
              </a:rPr>
              <a:t>It </a:t>
            </a:r>
            <a:r>
              <a:rPr lang="en-US" sz="3000" dirty="0">
                <a:solidFill>
                  <a:prstClr val="black">
                    <a:tint val="75000"/>
                  </a:prstClr>
                </a:solidFill>
              </a:rPr>
              <a:t>is useful to </a:t>
            </a:r>
            <a:r>
              <a:rPr lang="en-US" sz="3000" dirty="0" smtClean="0">
                <a:solidFill>
                  <a:prstClr val="black">
                    <a:tint val="75000"/>
                  </a:prstClr>
                </a:solidFill>
              </a:rPr>
              <a:t>understand some </a:t>
            </a:r>
            <a:r>
              <a:rPr lang="en-US" sz="3000" dirty="0">
                <a:solidFill>
                  <a:prstClr val="black">
                    <a:tint val="75000"/>
                  </a:prstClr>
                </a:solidFill>
              </a:rPr>
              <a:t>of </a:t>
            </a:r>
            <a:r>
              <a:rPr lang="en-US" sz="3000" dirty="0" smtClean="0">
                <a:solidFill>
                  <a:prstClr val="black">
                    <a:tint val="75000"/>
                  </a:prstClr>
                </a:solidFill>
              </a:rPr>
              <a:t>the Windows </a:t>
            </a:r>
            <a:r>
              <a:rPr lang="en-US" sz="3000" dirty="0">
                <a:solidFill>
                  <a:prstClr val="black">
                    <a:tint val="75000"/>
                  </a:prstClr>
                </a:solidFill>
              </a:rPr>
              <a:t>update options </a:t>
            </a:r>
            <a:r>
              <a:rPr lang="en-US" sz="3000" dirty="0" smtClean="0">
                <a:solidFill>
                  <a:prstClr val="black">
                    <a:tint val="75000"/>
                  </a:prstClr>
                </a:solidFill>
              </a:rPr>
              <a:t>so you </a:t>
            </a:r>
            <a:r>
              <a:rPr lang="en-US" sz="3000" dirty="0">
                <a:solidFill>
                  <a:prstClr val="black">
                    <a:tint val="75000"/>
                  </a:prstClr>
                </a:solidFill>
              </a:rPr>
              <a:t>can </a:t>
            </a:r>
            <a:r>
              <a:rPr lang="en-US" sz="3000" dirty="0" smtClean="0">
                <a:solidFill>
                  <a:prstClr val="black">
                    <a:tint val="75000"/>
                  </a:prstClr>
                </a:solidFill>
              </a:rPr>
              <a:t>make informed </a:t>
            </a:r>
            <a:r>
              <a:rPr lang="en-US" sz="3000" dirty="0">
                <a:solidFill>
                  <a:prstClr val="black">
                    <a:tint val="75000"/>
                  </a:prstClr>
                </a:solidFill>
              </a:rPr>
              <a:t>choices </a:t>
            </a:r>
            <a:r>
              <a:rPr lang="en-US" sz="3000" dirty="0" smtClean="0">
                <a:solidFill>
                  <a:prstClr val="black">
                    <a:tint val="75000"/>
                  </a:prstClr>
                </a:solidFill>
              </a:rPr>
              <a:t>about which </a:t>
            </a:r>
            <a:r>
              <a:rPr lang="en-US" sz="3000" dirty="0">
                <a:solidFill>
                  <a:prstClr val="black">
                    <a:tint val="75000"/>
                  </a:prstClr>
                </a:solidFill>
              </a:rPr>
              <a:t>updates </a:t>
            </a:r>
            <a:r>
              <a:rPr lang="en-US" sz="3000" dirty="0" smtClean="0">
                <a:solidFill>
                  <a:prstClr val="black">
                    <a:tint val="75000"/>
                  </a:prstClr>
                </a:solidFill>
              </a:rPr>
              <a:t>to install. </a:t>
            </a:r>
            <a:endParaRPr lang="en-US" sz="3000" dirty="0">
              <a:solidFill>
                <a:prstClr val="black">
                  <a:tint val="75000"/>
                </a:prstClr>
              </a:solidFill>
            </a:endParaRPr>
          </a:p>
        </p:txBody>
      </p:sp>
      <p:pic>
        <p:nvPicPr>
          <p:cNvPr id="6" name="Picture 5" descr="taking-it-further.png"/>
          <p:cNvPicPr>
            <a:picLocks noChangeAspect="1"/>
          </p:cNvPicPr>
          <p:nvPr/>
        </p:nvPicPr>
        <p:blipFill>
          <a:blip r:embed="rId4" cstate="print"/>
          <a:stretch>
            <a:fillRect/>
          </a:stretch>
        </p:blipFill>
        <p:spPr>
          <a:xfrm>
            <a:off x="533400" y="2979237"/>
            <a:ext cx="2940959" cy="465652"/>
          </a:xfrm>
          <a:prstGeom prst="rect">
            <a:avLst/>
          </a:prstGeom>
        </p:spPr>
      </p:pic>
      <p:sp>
        <p:nvSpPr>
          <p:cNvPr id="7" name="Date Placeholder 6"/>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8" name="Slide Number Placeholder 1"/>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81F87-F1D1-4E82-B161-792A900F0BBC}" type="slidenum">
              <a:rPr lang="en-US" smtClean="0">
                <a:solidFill>
                  <a:prstClr val="black">
                    <a:tint val="75000"/>
                  </a:prstClr>
                </a:solidFill>
              </a:rPr>
              <a:pPr/>
              <a:t>32</a:t>
            </a:fld>
            <a:endParaRPr lang="en-US" dirty="0">
              <a:solidFill>
                <a:prstClr val="black">
                  <a:tint val="75000"/>
                </a:prstClr>
              </a:solidFill>
            </a:endParaRPr>
          </a:p>
        </p:txBody>
      </p:sp>
    </p:spTree>
    <p:extLst>
      <p:ext uri="{BB962C8B-B14F-4D97-AF65-F5344CB8AC3E}">
        <p14:creationId xmlns:p14="http://schemas.microsoft.com/office/powerpoint/2010/main" val="1051233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68362"/>
          </a:xfrm>
        </p:spPr>
        <p:txBody>
          <a:bodyPr>
            <a:normAutofit/>
          </a:bodyPr>
          <a:lstStyle/>
          <a:p>
            <a:r>
              <a:rPr lang="en-US" sz="3600" b="1" dirty="0" smtClean="0"/>
              <a:t>Skill 8</a:t>
            </a:r>
            <a:r>
              <a:rPr lang="en-US" sz="3600" b="1" dirty="0"/>
              <a:t>: Use Windows Help</a:t>
            </a:r>
          </a:p>
        </p:txBody>
      </p:sp>
      <p:sp>
        <p:nvSpPr>
          <p:cNvPr id="3" name="Content Placeholder 2"/>
          <p:cNvSpPr>
            <a:spLocks noGrp="1"/>
          </p:cNvSpPr>
          <p:nvPr>
            <p:ph idx="1"/>
          </p:nvPr>
        </p:nvSpPr>
        <p:spPr>
          <a:xfrm>
            <a:off x="609600" y="1575973"/>
            <a:ext cx="7848600" cy="4735057"/>
          </a:xfrm>
        </p:spPr>
        <p:txBody>
          <a:bodyPr>
            <a:noAutofit/>
          </a:bodyPr>
          <a:lstStyle/>
          <a:p>
            <a:pPr>
              <a:spcBef>
                <a:spcPts val="0"/>
              </a:spcBef>
              <a:spcAft>
                <a:spcPts val="600"/>
              </a:spcAft>
            </a:pPr>
            <a:r>
              <a:rPr lang="en-US" sz="2200" dirty="0" smtClean="0"/>
              <a:t>Click </a:t>
            </a:r>
            <a:r>
              <a:rPr lang="en-US" sz="2200" dirty="0"/>
              <a:t>the Start button on the Taskbar to display the Start menu.</a:t>
            </a:r>
          </a:p>
          <a:p>
            <a:pPr>
              <a:spcBef>
                <a:spcPts val="0"/>
              </a:spcBef>
              <a:spcAft>
                <a:spcPts val="600"/>
              </a:spcAft>
            </a:pPr>
            <a:r>
              <a:rPr lang="en-US" sz="2200" dirty="0" smtClean="0"/>
              <a:t>Click </a:t>
            </a:r>
            <a:r>
              <a:rPr lang="en-US" sz="2200" i="1" dirty="0"/>
              <a:t>Help and Support</a:t>
            </a:r>
            <a:r>
              <a:rPr lang="en-US" sz="2200" dirty="0"/>
              <a:t>.</a:t>
            </a:r>
          </a:p>
          <a:p>
            <a:pPr>
              <a:spcBef>
                <a:spcPts val="0"/>
              </a:spcBef>
              <a:spcAft>
                <a:spcPts val="600"/>
              </a:spcAft>
            </a:pPr>
            <a:r>
              <a:rPr lang="en-US" sz="2200" dirty="0" smtClean="0"/>
              <a:t>Click </a:t>
            </a:r>
            <a:r>
              <a:rPr lang="en-US" sz="2200" dirty="0"/>
              <a:t>the </a:t>
            </a:r>
            <a:r>
              <a:rPr lang="en-US" sz="2200" u="sng" dirty="0"/>
              <a:t>Learn about Windows Basics</a:t>
            </a:r>
            <a:r>
              <a:rPr lang="en-US" sz="2200" dirty="0"/>
              <a:t> link.</a:t>
            </a:r>
          </a:p>
          <a:p>
            <a:pPr>
              <a:spcBef>
                <a:spcPts val="0"/>
              </a:spcBef>
              <a:spcAft>
                <a:spcPts val="600"/>
              </a:spcAft>
            </a:pPr>
            <a:r>
              <a:rPr lang="en-US" sz="2200" dirty="0" smtClean="0"/>
              <a:t>Scroll </a:t>
            </a:r>
            <a:r>
              <a:rPr lang="en-US" sz="2200" dirty="0"/>
              <a:t>down and click the </a:t>
            </a:r>
            <a:r>
              <a:rPr lang="en-US" sz="2200" u="sng" dirty="0"/>
              <a:t>Learn about Windows games</a:t>
            </a:r>
            <a:r>
              <a:rPr lang="en-US" sz="2200" dirty="0"/>
              <a:t> link in the </a:t>
            </a:r>
            <a:r>
              <a:rPr lang="en-US" sz="2200" i="1" dirty="0" smtClean="0"/>
              <a:t>Pictures and </a:t>
            </a:r>
            <a:r>
              <a:rPr lang="en-US" sz="2200" i="1" dirty="0"/>
              <a:t>games </a:t>
            </a:r>
            <a:r>
              <a:rPr lang="en-US" sz="2200" dirty="0"/>
              <a:t>section. Review the information about Windows games.</a:t>
            </a:r>
          </a:p>
          <a:p>
            <a:pPr>
              <a:spcBef>
                <a:spcPts val="0"/>
              </a:spcBef>
              <a:spcAft>
                <a:spcPts val="600"/>
              </a:spcAft>
            </a:pPr>
            <a:r>
              <a:rPr lang="en-US" sz="2200" dirty="0" smtClean="0"/>
              <a:t>Click </a:t>
            </a:r>
            <a:r>
              <a:rPr lang="en-US" sz="2200" dirty="0"/>
              <a:t>in the Search Help box.</a:t>
            </a:r>
          </a:p>
          <a:p>
            <a:pPr>
              <a:spcBef>
                <a:spcPts val="0"/>
              </a:spcBef>
              <a:spcAft>
                <a:spcPts val="600"/>
              </a:spcAft>
            </a:pPr>
            <a:r>
              <a:rPr lang="en-US" sz="2200" dirty="0" smtClean="0"/>
              <a:t>Type </a:t>
            </a:r>
            <a:r>
              <a:rPr lang="en-US" sz="2200" dirty="0">
                <a:solidFill>
                  <a:srgbClr val="FA007D"/>
                </a:solidFill>
              </a:rPr>
              <a:t>install fonts</a:t>
            </a:r>
            <a:r>
              <a:rPr lang="en-US" sz="2200" dirty="0"/>
              <a:t> and press Enter to display the search results.</a:t>
            </a:r>
          </a:p>
          <a:p>
            <a:pPr>
              <a:spcBef>
                <a:spcPts val="0"/>
              </a:spcBef>
              <a:spcAft>
                <a:spcPts val="600"/>
              </a:spcAft>
            </a:pPr>
            <a:r>
              <a:rPr lang="en-US" sz="2200" dirty="0" smtClean="0"/>
              <a:t>Click </a:t>
            </a:r>
            <a:r>
              <a:rPr lang="en-US" sz="2200" dirty="0"/>
              <a:t>the </a:t>
            </a:r>
            <a:r>
              <a:rPr lang="en-US" sz="2200" u="sng" dirty="0"/>
              <a:t>Install or delete fonts</a:t>
            </a:r>
            <a:r>
              <a:rPr lang="en-US" sz="2200" dirty="0"/>
              <a:t> link and review the information.</a:t>
            </a:r>
          </a:p>
          <a:p>
            <a:pPr>
              <a:spcBef>
                <a:spcPts val="0"/>
              </a:spcBef>
              <a:spcAft>
                <a:spcPts val="600"/>
              </a:spcAft>
            </a:pPr>
            <a:r>
              <a:rPr lang="en-US" sz="2200" dirty="0" smtClean="0"/>
              <a:t>Click </a:t>
            </a:r>
            <a:r>
              <a:rPr lang="en-US" sz="2200" dirty="0"/>
              <a:t>the Help and Support home button.</a:t>
            </a:r>
          </a:p>
          <a:p>
            <a:pPr>
              <a:spcBef>
                <a:spcPts val="0"/>
              </a:spcBef>
              <a:spcAft>
                <a:spcPts val="600"/>
              </a:spcAft>
            </a:pPr>
            <a:r>
              <a:rPr lang="en-US" sz="2200" dirty="0" smtClean="0"/>
              <a:t>Click </a:t>
            </a:r>
            <a:r>
              <a:rPr lang="en-US" sz="2200" dirty="0"/>
              <a:t>the Close button to close the Windows Help and Support window.</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C1881F87-F1D1-4E82-B161-792A900F0BBC}" type="slidenum">
              <a:rPr lang="en-US" smtClean="0">
                <a:solidFill>
                  <a:prstClr val="black">
                    <a:tint val="75000"/>
                  </a:prstClr>
                </a:solidFill>
              </a:rPr>
              <a:pPr/>
              <a:t>33</a:t>
            </a:fld>
            <a:endParaRPr lang="en-US" dirty="0">
              <a:solidFill>
                <a:prstClr val="black">
                  <a:tint val="75000"/>
                </a:prstClr>
              </a:solidFill>
            </a:endParaRPr>
          </a:p>
        </p:txBody>
      </p:sp>
    </p:spTree>
    <p:extLst>
      <p:ext uri="{BB962C8B-B14F-4D97-AF65-F5344CB8AC3E}">
        <p14:creationId xmlns:p14="http://schemas.microsoft.com/office/powerpoint/2010/main" val="36961730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C1881F87-F1D1-4E82-B161-792A900F0BBC}" type="slidenum">
              <a:rPr lang="en-US" smtClean="0">
                <a:solidFill>
                  <a:prstClr val="black">
                    <a:tint val="75000"/>
                  </a:prstClr>
                </a:solidFill>
              </a:rPr>
              <a:pPr/>
              <a:t>34</a:t>
            </a:fld>
            <a:endParaRPr lang="en-US" dirty="0">
              <a:solidFill>
                <a:prstClr val="black">
                  <a:tint val="75000"/>
                </a:prstClr>
              </a:solidFill>
            </a:endParaRPr>
          </a:p>
        </p:txBody>
      </p:sp>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7" name="Date Placeholder 6"/>
          <p:cNvSpPr>
            <a:spLocks noGrp="1"/>
          </p:cNvSpPr>
          <p:nvPr>
            <p:ph type="dt" sz="half" idx="10"/>
          </p:nvPr>
        </p:nvSpPr>
        <p:spPr>
          <a:xfrm>
            <a:off x="457200" y="6491831"/>
            <a:ext cx="2133600" cy="365125"/>
          </a:xfrm>
        </p:spPr>
        <p:txBody>
          <a:bodyPr/>
          <a:lstStyle/>
          <a:p>
            <a:r>
              <a:rPr lang="en-US" dirty="0" smtClean="0">
                <a:solidFill>
                  <a:prstClr val="black">
                    <a:tint val="75000"/>
                  </a:prstClr>
                </a:solidFill>
              </a:rPr>
              <a:t> © Paradigm Publishing, Inc. </a:t>
            </a:r>
            <a:endParaRPr lang="en-US" dirty="0">
              <a:solidFill>
                <a:prstClr val="black">
                  <a:tint val="75000"/>
                </a:prstClr>
              </a:solidFill>
            </a:endParaRPr>
          </a:p>
        </p:txBody>
      </p:sp>
      <p:sp>
        <p:nvSpPr>
          <p:cNvPr id="6" name="Slide Number Placeholder 1"/>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81F87-F1D1-4E82-B161-792A900F0BBC}" type="slidenum">
              <a:rPr lang="en-US" smtClean="0">
                <a:solidFill>
                  <a:prstClr val="black">
                    <a:tint val="75000"/>
                  </a:prstClr>
                </a:solidFill>
              </a:rPr>
              <a:pPr/>
              <a:t>34</a:t>
            </a:fld>
            <a:endParaRPr lang="en-US" dirty="0">
              <a:solidFill>
                <a:prstClr val="black">
                  <a:tint val="75000"/>
                </a:prstClr>
              </a:solidFill>
            </a:endParaRPr>
          </a:p>
        </p:txBody>
      </p:sp>
      <p:pic>
        <p:nvPicPr>
          <p:cNvPr id="8" name="Picture 7" descr="ftp://ftp.emcp.com/GuidelinesOfc2010/ScreenCaptures-andPDFs/M2%20Windows7Basics/Ch3/M2-C3-SK8-Fig8-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508750"/>
          </a:xfrm>
          <a:prstGeom prst="rect">
            <a:avLst/>
          </a:prstGeom>
          <a:noFill/>
          <a:ln>
            <a:noFill/>
          </a:ln>
        </p:spPr>
      </p:pic>
      <p:sp>
        <p:nvSpPr>
          <p:cNvPr id="9" name="Line Callout 1 (Border and Accent Bar) 8"/>
          <p:cNvSpPr/>
          <p:nvPr/>
        </p:nvSpPr>
        <p:spPr>
          <a:xfrm>
            <a:off x="4800600" y="1066800"/>
            <a:ext cx="1981200" cy="762000"/>
          </a:xfrm>
          <a:prstGeom prst="accentBorderCallout1">
            <a:avLst>
              <a:gd name="adj1" fmla="val 18750"/>
              <a:gd name="adj2" fmla="val -8333"/>
              <a:gd name="adj3" fmla="val -19855"/>
              <a:gd name="adj4" fmla="val -8375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r>
              <a:rPr lang="en-US" dirty="0"/>
              <a:t>Search </a:t>
            </a:r>
            <a:r>
              <a:rPr lang="en-US" dirty="0" smtClean="0"/>
              <a:t>Help text box</a:t>
            </a:r>
            <a:endParaRPr lang="en-US" dirty="0"/>
          </a:p>
        </p:txBody>
      </p:sp>
      <p:sp>
        <p:nvSpPr>
          <p:cNvPr id="10" name="Line Callout 1 (Border and Accent Bar) 9"/>
          <p:cNvSpPr/>
          <p:nvPr/>
        </p:nvSpPr>
        <p:spPr>
          <a:xfrm>
            <a:off x="3789484" y="2720975"/>
            <a:ext cx="2458915" cy="708025"/>
          </a:xfrm>
          <a:prstGeom prst="accentBorderCallout1">
            <a:avLst>
              <a:gd name="adj1" fmla="val 18750"/>
              <a:gd name="adj2" fmla="val -8333"/>
              <a:gd name="adj3" fmla="val 32382"/>
              <a:gd name="adj4" fmla="val -370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Learn </a:t>
            </a:r>
            <a:r>
              <a:rPr lang="en-US" dirty="0"/>
              <a:t>about Windows Basics </a:t>
            </a:r>
            <a:r>
              <a:rPr lang="en-US" dirty="0" smtClean="0"/>
              <a:t>link</a:t>
            </a:r>
            <a:endParaRPr lang="en-US" dirty="0"/>
          </a:p>
        </p:txBody>
      </p:sp>
    </p:spTree>
    <p:extLst>
      <p:ext uri="{BB962C8B-B14F-4D97-AF65-F5344CB8AC3E}">
        <p14:creationId xmlns:p14="http://schemas.microsoft.com/office/powerpoint/2010/main" val="32910135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C1881F87-F1D1-4E82-B161-792A900F0BBC}" type="slidenum">
              <a:rPr lang="en-US" smtClean="0">
                <a:solidFill>
                  <a:prstClr val="black">
                    <a:tint val="75000"/>
                  </a:prstClr>
                </a:solidFill>
              </a:rPr>
              <a:pPr/>
              <a:t>35</a:t>
            </a:fld>
            <a:endParaRPr lang="en-US" dirty="0">
              <a:solidFill>
                <a:prstClr val="black">
                  <a:tint val="75000"/>
                </a:prstClr>
              </a:solidFill>
            </a:endParaRPr>
          </a:p>
        </p:txBody>
      </p:sp>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5" name="Rounded Rectangle 4"/>
          <p:cNvSpPr/>
          <p:nvPr/>
        </p:nvSpPr>
        <p:spPr>
          <a:xfrm>
            <a:off x="462455" y="3886200"/>
            <a:ext cx="8243911" cy="2286000"/>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pPr>
            <a:r>
              <a:rPr lang="en-US" sz="3200" b="1" dirty="0" smtClean="0">
                <a:solidFill>
                  <a:srgbClr val="005FD4"/>
                </a:solidFill>
              </a:rPr>
              <a:t>Seeking </a:t>
            </a:r>
            <a:r>
              <a:rPr lang="en-US" sz="3200" b="1" dirty="0">
                <a:solidFill>
                  <a:srgbClr val="005FD4"/>
                </a:solidFill>
              </a:rPr>
              <a:t>More </a:t>
            </a:r>
            <a:r>
              <a:rPr lang="en-US" sz="3200" b="1" dirty="0" smtClean="0">
                <a:solidFill>
                  <a:srgbClr val="005FD4"/>
                </a:solidFill>
              </a:rPr>
              <a:t>Support  </a:t>
            </a:r>
            <a:r>
              <a:rPr lang="en-US" sz="3000" dirty="0" smtClean="0">
                <a:solidFill>
                  <a:prstClr val="black">
                    <a:tint val="75000"/>
                  </a:prstClr>
                </a:solidFill>
              </a:rPr>
              <a:t>If </a:t>
            </a:r>
            <a:r>
              <a:rPr lang="en-US" sz="3000" dirty="0">
                <a:solidFill>
                  <a:prstClr val="black">
                    <a:tint val="75000"/>
                  </a:prstClr>
                </a:solidFill>
              </a:rPr>
              <a:t>you </a:t>
            </a:r>
            <a:r>
              <a:rPr lang="en-US" sz="3000" dirty="0" smtClean="0">
                <a:solidFill>
                  <a:prstClr val="black">
                    <a:tint val="75000"/>
                  </a:prstClr>
                </a:solidFill>
              </a:rPr>
              <a:t>cannot find </a:t>
            </a:r>
            <a:r>
              <a:rPr lang="en-US" sz="3000" dirty="0">
                <a:solidFill>
                  <a:prstClr val="black">
                    <a:tint val="75000"/>
                  </a:prstClr>
                </a:solidFill>
              </a:rPr>
              <a:t>the answer you are looking for, click </a:t>
            </a:r>
            <a:r>
              <a:rPr lang="en-US" sz="3000" dirty="0" smtClean="0">
                <a:solidFill>
                  <a:prstClr val="black">
                    <a:tint val="75000"/>
                  </a:prstClr>
                </a:solidFill>
              </a:rPr>
              <a:t>the More </a:t>
            </a:r>
            <a:r>
              <a:rPr lang="en-US" sz="3000" dirty="0">
                <a:solidFill>
                  <a:prstClr val="black">
                    <a:tint val="75000"/>
                  </a:prstClr>
                </a:solidFill>
              </a:rPr>
              <a:t>support options button at the </a:t>
            </a:r>
            <a:r>
              <a:rPr lang="en-US" sz="3000" dirty="0" smtClean="0">
                <a:solidFill>
                  <a:prstClr val="black">
                    <a:tint val="75000"/>
                  </a:prstClr>
                </a:solidFill>
              </a:rPr>
              <a:t>lower left </a:t>
            </a:r>
            <a:r>
              <a:rPr lang="en-US" sz="3000" dirty="0">
                <a:solidFill>
                  <a:prstClr val="black">
                    <a:tint val="75000"/>
                  </a:prstClr>
                </a:solidFill>
              </a:rPr>
              <a:t>corner of the Windows Help and </a:t>
            </a:r>
            <a:r>
              <a:rPr lang="en-US" sz="3000" dirty="0" smtClean="0">
                <a:solidFill>
                  <a:prstClr val="black">
                    <a:tint val="75000"/>
                  </a:prstClr>
                </a:solidFill>
              </a:rPr>
              <a:t>Support window. </a:t>
            </a:r>
            <a:endParaRPr lang="en-US" sz="3000" dirty="0">
              <a:solidFill>
                <a:prstClr val="black">
                  <a:tint val="75000"/>
                </a:prstClr>
              </a:solidFill>
            </a:endParaRPr>
          </a:p>
        </p:txBody>
      </p:sp>
      <p:pic>
        <p:nvPicPr>
          <p:cNvPr id="6" name="Picture 5" descr="taking-it-further.png"/>
          <p:cNvPicPr>
            <a:picLocks noChangeAspect="1"/>
          </p:cNvPicPr>
          <p:nvPr/>
        </p:nvPicPr>
        <p:blipFill>
          <a:blip r:embed="rId4" cstate="print"/>
          <a:stretch>
            <a:fillRect/>
          </a:stretch>
        </p:blipFill>
        <p:spPr>
          <a:xfrm>
            <a:off x="533400" y="3200049"/>
            <a:ext cx="2940959" cy="465652"/>
          </a:xfrm>
          <a:prstGeom prst="rect">
            <a:avLst/>
          </a:prstGeom>
        </p:spPr>
      </p:pic>
      <p:sp>
        <p:nvSpPr>
          <p:cNvPr id="7" name="Date Placeholder 6"/>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8" name="Slide Number Placeholder 1"/>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81F87-F1D1-4E82-B161-792A900F0BBC}" type="slidenum">
              <a:rPr lang="en-US" smtClean="0">
                <a:solidFill>
                  <a:prstClr val="black">
                    <a:tint val="75000"/>
                  </a:prstClr>
                </a:solidFill>
              </a:rPr>
              <a:pPr/>
              <a:t>35</a:t>
            </a:fld>
            <a:endParaRPr lang="en-US" dirty="0">
              <a:solidFill>
                <a:prstClr val="black">
                  <a:tint val="75000"/>
                </a:prstClr>
              </a:solidFill>
            </a:endParaRPr>
          </a:p>
        </p:txBody>
      </p:sp>
    </p:spTree>
    <p:extLst>
      <p:ext uri="{BB962C8B-B14F-4D97-AF65-F5344CB8AC3E}">
        <p14:creationId xmlns:p14="http://schemas.microsoft.com/office/powerpoint/2010/main" val="39674573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44562"/>
          </a:xfrm>
        </p:spPr>
        <p:txBody>
          <a:bodyPr>
            <a:normAutofit/>
          </a:bodyPr>
          <a:lstStyle/>
          <a:p>
            <a:r>
              <a:rPr lang="en-US" sz="3600" b="1" dirty="0" smtClean="0"/>
              <a:t>Skill 9: </a:t>
            </a:r>
            <a:r>
              <a:rPr lang="en-US" sz="3600" b="1" dirty="0"/>
              <a:t>Use Gadgets</a:t>
            </a:r>
          </a:p>
        </p:txBody>
      </p:sp>
      <p:sp>
        <p:nvSpPr>
          <p:cNvPr id="3" name="Content Placeholder 2"/>
          <p:cNvSpPr>
            <a:spLocks noGrp="1"/>
          </p:cNvSpPr>
          <p:nvPr>
            <p:ph idx="1"/>
          </p:nvPr>
        </p:nvSpPr>
        <p:spPr>
          <a:xfrm>
            <a:off x="228600" y="1616791"/>
            <a:ext cx="8686800" cy="4876801"/>
          </a:xfrm>
        </p:spPr>
        <p:txBody>
          <a:bodyPr>
            <a:noAutofit/>
          </a:bodyPr>
          <a:lstStyle/>
          <a:p>
            <a:pPr>
              <a:spcBef>
                <a:spcPts val="0"/>
              </a:spcBef>
              <a:spcAft>
                <a:spcPts val="0"/>
              </a:spcAft>
            </a:pPr>
            <a:r>
              <a:rPr lang="en-US" sz="2800" dirty="0" smtClean="0"/>
              <a:t>With </a:t>
            </a:r>
            <a:r>
              <a:rPr lang="en-US" sz="2800" dirty="0"/>
              <a:t>the desktop displayed, right-click the desktop to display </a:t>
            </a:r>
            <a:r>
              <a:rPr lang="en-US" sz="2800" dirty="0" smtClean="0"/>
              <a:t>the shortcut </a:t>
            </a:r>
            <a:r>
              <a:rPr lang="en-US" sz="2800" dirty="0"/>
              <a:t>menu.</a:t>
            </a:r>
          </a:p>
          <a:p>
            <a:pPr>
              <a:spcBef>
                <a:spcPts val="0"/>
              </a:spcBef>
              <a:spcAft>
                <a:spcPts val="0"/>
              </a:spcAft>
            </a:pPr>
            <a:r>
              <a:rPr lang="en-US" sz="2800" dirty="0" smtClean="0"/>
              <a:t>Click </a:t>
            </a:r>
            <a:r>
              <a:rPr lang="en-US" sz="2800" i="1" dirty="0"/>
              <a:t>Gadgets</a:t>
            </a:r>
            <a:r>
              <a:rPr lang="en-US" sz="2800" dirty="0"/>
              <a:t>.</a:t>
            </a:r>
          </a:p>
          <a:p>
            <a:pPr>
              <a:spcBef>
                <a:spcPts val="0"/>
              </a:spcBef>
              <a:spcAft>
                <a:spcPts val="0"/>
              </a:spcAft>
            </a:pPr>
            <a:r>
              <a:rPr lang="en-US" sz="2800" dirty="0" smtClean="0"/>
              <a:t>Double-click </a:t>
            </a:r>
            <a:r>
              <a:rPr lang="en-US" sz="2800" i="1" dirty="0"/>
              <a:t>Clock </a:t>
            </a:r>
            <a:r>
              <a:rPr lang="en-US" sz="2800" dirty="0"/>
              <a:t>to add the Clock gadget to your desktop.</a:t>
            </a:r>
          </a:p>
          <a:p>
            <a:pPr>
              <a:spcBef>
                <a:spcPts val="0"/>
              </a:spcBef>
              <a:spcAft>
                <a:spcPts val="0"/>
              </a:spcAft>
            </a:pPr>
            <a:r>
              <a:rPr lang="en-US" sz="2800" dirty="0" smtClean="0"/>
              <a:t>Move </a:t>
            </a:r>
            <a:r>
              <a:rPr lang="en-US" sz="2800" dirty="0"/>
              <a:t>the mouse pointer over the Clock gadget to display the toolbar to </a:t>
            </a:r>
            <a:r>
              <a:rPr lang="en-US" sz="2800" dirty="0" smtClean="0"/>
              <a:t>the right </a:t>
            </a:r>
            <a:r>
              <a:rPr lang="en-US" sz="2800" dirty="0"/>
              <a:t>of the gadget.</a:t>
            </a:r>
          </a:p>
          <a:p>
            <a:pPr>
              <a:spcBef>
                <a:spcPts val="0"/>
              </a:spcBef>
              <a:spcAft>
                <a:spcPts val="0"/>
              </a:spcAft>
            </a:pPr>
            <a:r>
              <a:rPr lang="en-US" sz="2800" dirty="0" smtClean="0"/>
              <a:t>Click </a:t>
            </a:r>
            <a:r>
              <a:rPr lang="en-US" sz="2800" dirty="0"/>
              <a:t>the Options button to display the Options for the Clocks gadget</a:t>
            </a:r>
            <a:r>
              <a:rPr lang="en-US" sz="2800" dirty="0" smtClean="0"/>
              <a:t>.</a:t>
            </a:r>
          </a:p>
          <a:p>
            <a:pPr>
              <a:spcBef>
                <a:spcPts val="0"/>
              </a:spcBef>
              <a:spcAft>
                <a:spcPts val="0"/>
              </a:spcAft>
            </a:pPr>
            <a:r>
              <a:rPr lang="en-US" sz="2800" dirty="0" smtClean="0"/>
              <a:t>Scroll through the Clock options.</a:t>
            </a:r>
            <a:endParaRPr lang="en-US" sz="2100" dirty="0" smtClean="0"/>
          </a:p>
          <a:p>
            <a:pPr>
              <a:spcBef>
                <a:spcPts val="0"/>
              </a:spcBef>
              <a:spcAft>
                <a:spcPts val="0"/>
              </a:spcAft>
            </a:pPr>
            <a:endParaRPr lang="en-US" sz="2100"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r>
              <a:rPr lang="en-US" dirty="0" smtClean="0">
                <a:solidFill>
                  <a:prstClr val="black">
                    <a:tint val="75000"/>
                  </a:prstClr>
                </a:solidFill>
              </a:rPr>
              <a:t> </a:t>
            </a:r>
            <a:endParaRPr lang="en-US" dirty="0">
              <a:solidFill>
                <a:prstClr val="black">
                  <a:tint val="75000"/>
                </a:prstClr>
              </a:solidFill>
            </a:endParaRPr>
          </a:p>
        </p:txBody>
      </p:sp>
    </p:spTree>
    <p:extLst>
      <p:ext uri="{BB962C8B-B14F-4D97-AF65-F5344CB8AC3E}">
        <p14:creationId xmlns:p14="http://schemas.microsoft.com/office/powerpoint/2010/main" val="35099022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44562"/>
          </a:xfrm>
        </p:spPr>
        <p:txBody>
          <a:bodyPr>
            <a:normAutofit/>
          </a:bodyPr>
          <a:lstStyle/>
          <a:p>
            <a:r>
              <a:rPr lang="en-US" sz="3600" b="1" dirty="0" smtClean="0"/>
              <a:t>Skill 9: </a:t>
            </a:r>
            <a:r>
              <a:rPr lang="en-US" sz="3600" b="1" dirty="0"/>
              <a:t>Use </a:t>
            </a:r>
            <a:r>
              <a:rPr lang="en-US" sz="3600" b="1" dirty="0" smtClean="0"/>
              <a:t>Gadgets, continued</a:t>
            </a:r>
            <a:endParaRPr lang="en-US" sz="3600" b="1" dirty="0"/>
          </a:p>
        </p:txBody>
      </p:sp>
      <p:sp>
        <p:nvSpPr>
          <p:cNvPr id="3" name="Content Placeholder 2"/>
          <p:cNvSpPr>
            <a:spLocks noGrp="1"/>
          </p:cNvSpPr>
          <p:nvPr>
            <p:ph idx="1"/>
          </p:nvPr>
        </p:nvSpPr>
        <p:spPr>
          <a:xfrm>
            <a:off x="228600" y="1616791"/>
            <a:ext cx="8686800" cy="4876801"/>
          </a:xfrm>
        </p:spPr>
        <p:txBody>
          <a:bodyPr>
            <a:noAutofit/>
          </a:bodyPr>
          <a:lstStyle/>
          <a:p>
            <a:pPr>
              <a:spcBef>
                <a:spcPts val="0"/>
              </a:spcBef>
              <a:spcAft>
                <a:spcPts val="0"/>
              </a:spcAft>
            </a:pPr>
            <a:r>
              <a:rPr lang="en-US" sz="2800" dirty="0" smtClean="0"/>
              <a:t>Click </a:t>
            </a:r>
            <a:r>
              <a:rPr lang="en-US" sz="2800" dirty="0"/>
              <a:t>Cancel.</a:t>
            </a:r>
          </a:p>
          <a:p>
            <a:pPr>
              <a:spcBef>
                <a:spcPts val="0"/>
              </a:spcBef>
              <a:spcAft>
                <a:spcPts val="0"/>
              </a:spcAft>
            </a:pPr>
            <a:r>
              <a:rPr lang="en-US" sz="2800" dirty="0" smtClean="0"/>
              <a:t>Double-click </a:t>
            </a:r>
            <a:r>
              <a:rPr lang="en-US" sz="2800" i="1" dirty="0"/>
              <a:t>Calendar </a:t>
            </a:r>
            <a:r>
              <a:rPr lang="en-US" sz="2800" dirty="0"/>
              <a:t>to add the Calendar gadget to your desktop.</a:t>
            </a:r>
          </a:p>
          <a:p>
            <a:pPr>
              <a:spcBef>
                <a:spcPts val="0"/>
              </a:spcBef>
              <a:spcAft>
                <a:spcPts val="0"/>
              </a:spcAft>
            </a:pPr>
            <a:r>
              <a:rPr lang="en-US" sz="2800" dirty="0" smtClean="0"/>
              <a:t>Click </a:t>
            </a:r>
            <a:r>
              <a:rPr lang="en-US" sz="2800" dirty="0"/>
              <a:t>the Larger size button to increase the size of the Calendar gadget.</a:t>
            </a:r>
          </a:p>
          <a:p>
            <a:pPr>
              <a:spcBef>
                <a:spcPts val="0"/>
              </a:spcBef>
              <a:spcAft>
                <a:spcPts val="0"/>
              </a:spcAft>
            </a:pPr>
            <a:r>
              <a:rPr lang="en-US" sz="2800" dirty="0" smtClean="0"/>
              <a:t>Click </a:t>
            </a:r>
            <a:r>
              <a:rPr lang="en-US" sz="2800" dirty="0"/>
              <a:t>the Close button in the Calendar toolbar to remove the gadget </a:t>
            </a:r>
            <a:r>
              <a:rPr lang="en-US" sz="2800" dirty="0" smtClean="0"/>
              <a:t>from the </a:t>
            </a:r>
            <a:r>
              <a:rPr lang="en-US" sz="2800" dirty="0"/>
              <a:t>desktop.</a:t>
            </a:r>
          </a:p>
          <a:p>
            <a:pPr>
              <a:spcBef>
                <a:spcPts val="0"/>
              </a:spcBef>
              <a:spcAft>
                <a:spcPts val="0"/>
              </a:spcAft>
            </a:pPr>
            <a:r>
              <a:rPr lang="en-US" sz="2800" dirty="0" smtClean="0"/>
              <a:t>Click </a:t>
            </a:r>
            <a:r>
              <a:rPr lang="en-US" sz="2800" dirty="0"/>
              <a:t>the Close button to close the Gadgets window.</a:t>
            </a:r>
            <a:endParaRPr lang="en-US" sz="2100"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r>
              <a:rPr lang="en-US" dirty="0" smtClean="0">
                <a:solidFill>
                  <a:prstClr val="black">
                    <a:tint val="75000"/>
                  </a:prstClr>
                </a:solidFill>
              </a:rPr>
              <a:t> </a:t>
            </a:r>
            <a:endParaRPr lang="en-US" dirty="0">
              <a:solidFill>
                <a:prstClr val="black">
                  <a:tint val="75000"/>
                </a:prstClr>
              </a:solidFill>
            </a:endParaRPr>
          </a:p>
        </p:txBody>
      </p:sp>
    </p:spTree>
    <p:extLst>
      <p:ext uri="{BB962C8B-B14F-4D97-AF65-F5344CB8AC3E}">
        <p14:creationId xmlns:p14="http://schemas.microsoft.com/office/powerpoint/2010/main" val="11538591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C1881F87-F1D1-4E82-B161-792A900F0BBC}" type="slidenum">
              <a:rPr lang="en-US" smtClean="0">
                <a:solidFill>
                  <a:prstClr val="black">
                    <a:tint val="75000"/>
                  </a:prstClr>
                </a:solidFill>
              </a:rPr>
              <a:pPr/>
              <a:t>38</a:t>
            </a:fld>
            <a:endParaRPr lang="en-US" dirty="0">
              <a:solidFill>
                <a:prstClr val="black">
                  <a:tint val="75000"/>
                </a:prstClr>
              </a:solidFill>
            </a:endParaRPr>
          </a:p>
        </p:txBody>
      </p:sp>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7" name="Date Placeholder 6"/>
          <p:cNvSpPr>
            <a:spLocks noGrp="1"/>
          </p:cNvSpPr>
          <p:nvPr>
            <p:ph type="dt" sz="half" idx="10"/>
          </p:nvPr>
        </p:nvSpPr>
        <p:spPr>
          <a:xfrm>
            <a:off x="457200" y="6491831"/>
            <a:ext cx="2133600" cy="365125"/>
          </a:xfrm>
        </p:spPr>
        <p:txBody>
          <a:bodyPr/>
          <a:lstStyle/>
          <a:p>
            <a:r>
              <a:rPr lang="en-US" dirty="0" smtClean="0">
                <a:solidFill>
                  <a:prstClr val="black">
                    <a:tint val="75000"/>
                  </a:prstClr>
                </a:solidFill>
              </a:rPr>
              <a:t> © Paradigm Publishing, Inc. </a:t>
            </a:r>
            <a:endParaRPr lang="en-US" dirty="0">
              <a:solidFill>
                <a:prstClr val="black">
                  <a:tint val="75000"/>
                </a:prstClr>
              </a:solidFill>
            </a:endParaRPr>
          </a:p>
        </p:txBody>
      </p:sp>
      <p:sp>
        <p:nvSpPr>
          <p:cNvPr id="6" name="Slide Number Placeholder 1"/>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81F87-F1D1-4E82-B161-792A900F0BBC}" type="slidenum">
              <a:rPr lang="en-US" smtClean="0">
                <a:solidFill>
                  <a:prstClr val="black">
                    <a:tint val="75000"/>
                  </a:prstClr>
                </a:solidFill>
              </a:rPr>
              <a:pPr/>
              <a:t>38</a:t>
            </a:fld>
            <a:endParaRPr lang="en-US" dirty="0">
              <a:solidFill>
                <a:prstClr val="black">
                  <a:tint val="75000"/>
                </a:prstClr>
              </a:solidFill>
            </a:endParaRPr>
          </a:p>
        </p:txBody>
      </p:sp>
      <p:pic>
        <p:nvPicPr>
          <p:cNvPr id="8" name="Picture 7" descr="ftp://ftp.emcp.com/GuidelinesOfc2010/ScreenCaptures-andPDFs/M2%20Windows7Basics/Ch3/M2-C3-SK9-Fig9-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508750"/>
          </a:xfrm>
          <a:prstGeom prst="rect">
            <a:avLst/>
          </a:prstGeom>
          <a:noFill/>
          <a:ln>
            <a:noFill/>
          </a:ln>
        </p:spPr>
      </p:pic>
      <p:sp>
        <p:nvSpPr>
          <p:cNvPr id="11" name="Line Callout 2 (Accent Bar) 10"/>
          <p:cNvSpPr/>
          <p:nvPr/>
        </p:nvSpPr>
        <p:spPr>
          <a:xfrm>
            <a:off x="5973411" y="76200"/>
            <a:ext cx="1464378" cy="838200"/>
          </a:xfrm>
          <a:prstGeom prst="accentCallout2">
            <a:avLst>
              <a:gd name="adj1" fmla="val 3194"/>
              <a:gd name="adj2" fmla="val 109849"/>
              <a:gd name="adj3" fmla="val 24820"/>
              <a:gd name="adj4" fmla="val 110124"/>
              <a:gd name="adj5" fmla="val 46345"/>
              <a:gd name="adj6" fmla="val 15664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Clock gadget</a:t>
            </a:r>
            <a:endParaRPr lang="en-US" dirty="0">
              <a:solidFill>
                <a:prstClr val="white"/>
              </a:solidFill>
            </a:endParaRPr>
          </a:p>
        </p:txBody>
      </p:sp>
      <p:sp>
        <p:nvSpPr>
          <p:cNvPr id="12" name="Line Callout 2 (Accent Bar) 11"/>
          <p:cNvSpPr/>
          <p:nvPr/>
        </p:nvSpPr>
        <p:spPr>
          <a:xfrm>
            <a:off x="7012685" y="1219200"/>
            <a:ext cx="1512781" cy="762000"/>
          </a:xfrm>
          <a:prstGeom prst="accentCallout2">
            <a:avLst>
              <a:gd name="adj1" fmla="val 3194"/>
              <a:gd name="adj2" fmla="val 109849"/>
              <a:gd name="adj3" fmla="val 24820"/>
              <a:gd name="adj4" fmla="val 110124"/>
              <a:gd name="adj5" fmla="val -118726"/>
              <a:gd name="adj6" fmla="val 13448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Options button</a:t>
            </a:r>
            <a:endParaRPr lang="en-US" dirty="0">
              <a:solidFill>
                <a:prstClr val="white"/>
              </a:solidFill>
            </a:endParaRPr>
          </a:p>
        </p:txBody>
      </p:sp>
      <p:sp>
        <p:nvSpPr>
          <p:cNvPr id="14" name="Line Callout 2 (Accent Bar) 13"/>
          <p:cNvSpPr/>
          <p:nvPr/>
        </p:nvSpPr>
        <p:spPr>
          <a:xfrm>
            <a:off x="5548307" y="4267635"/>
            <a:ext cx="1464378" cy="609165"/>
          </a:xfrm>
          <a:prstGeom prst="accentCallout2">
            <a:avLst>
              <a:gd name="adj1" fmla="val 3194"/>
              <a:gd name="adj2" fmla="val 109849"/>
              <a:gd name="adj3" fmla="val 24820"/>
              <a:gd name="adj4" fmla="val 110124"/>
              <a:gd name="adj5" fmla="val -550"/>
              <a:gd name="adj6" fmla="val 14474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Gadgets</a:t>
            </a:r>
            <a:endParaRPr lang="en-US" dirty="0">
              <a:solidFill>
                <a:prstClr val="white"/>
              </a:solidFill>
            </a:endParaRPr>
          </a:p>
        </p:txBody>
      </p:sp>
    </p:spTree>
    <p:extLst>
      <p:ext uri="{BB962C8B-B14F-4D97-AF65-F5344CB8AC3E}">
        <p14:creationId xmlns:p14="http://schemas.microsoft.com/office/powerpoint/2010/main" val="40482230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C1881F87-F1D1-4E82-B161-792A900F0BBC}" type="slidenum">
              <a:rPr lang="en-US" smtClean="0">
                <a:solidFill>
                  <a:prstClr val="black">
                    <a:tint val="75000"/>
                  </a:prstClr>
                </a:solidFill>
              </a:rPr>
              <a:pPr/>
              <a:t>39</a:t>
            </a:fld>
            <a:endParaRPr lang="en-US" dirty="0">
              <a:solidFill>
                <a:prstClr val="black">
                  <a:tint val="75000"/>
                </a:prstClr>
              </a:solidFill>
            </a:endParaRPr>
          </a:p>
        </p:txBody>
      </p:sp>
      <p:pic>
        <p:nvPicPr>
          <p:cNvPr id="4" name="Picture 3" descr="Word Blank.jpg"/>
          <p:cNvPicPr>
            <a:picLocks noChangeAspect="1"/>
          </p:cNvPicPr>
          <p:nvPr/>
        </p:nvPicPr>
        <p:blipFill>
          <a:blip r:embed="rId3" cstate="print"/>
          <a:stretch>
            <a:fillRect/>
          </a:stretch>
        </p:blipFill>
        <p:spPr>
          <a:xfrm>
            <a:off x="0" y="-166688"/>
            <a:ext cx="9144000" cy="6858000"/>
          </a:xfrm>
          <a:prstGeom prst="rect">
            <a:avLst/>
          </a:prstGeom>
        </p:spPr>
      </p:pic>
      <p:sp>
        <p:nvSpPr>
          <p:cNvPr id="5" name="Rounded Rectangle 4"/>
          <p:cNvSpPr/>
          <p:nvPr/>
        </p:nvSpPr>
        <p:spPr>
          <a:xfrm>
            <a:off x="838200" y="3727964"/>
            <a:ext cx="7467600" cy="2444236"/>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pPr>
            <a:r>
              <a:rPr lang="en-US" sz="3200" b="1" dirty="0" smtClean="0">
                <a:solidFill>
                  <a:srgbClr val="005FD4"/>
                </a:solidFill>
              </a:rPr>
              <a:t>Trying </a:t>
            </a:r>
            <a:r>
              <a:rPr lang="en-US" sz="3200" b="1" dirty="0">
                <a:solidFill>
                  <a:srgbClr val="005FD4"/>
                </a:solidFill>
              </a:rPr>
              <a:t>More </a:t>
            </a:r>
            <a:r>
              <a:rPr lang="en-US" sz="3200" b="1" dirty="0" smtClean="0">
                <a:solidFill>
                  <a:srgbClr val="005FD4"/>
                </a:solidFill>
              </a:rPr>
              <a:t>Gadgets  </a:t>
            </a:r>
            <a:r>
              <a:rPr lang="en-US" sz="3000" dirty="0" smtClean="0">
                <a:solidFill>
                  <a:prstClr val="black">
                    <a:tint val="75000"/>
                  </a:prstClr>
                </a:solidFill>
              </a:rPr>
              <a:t>You </a:t>
            </a:r>
            <a:r>
              <a:rPr lang="en-US" sz="3000" dirty="0">
                <a:solidFill>
                  <a:prstClr val="black">
                    <a:tint val="75000"/>
                  </a:prstClr>
                </a:solidFill>
              </a:rPr>
              <a:t>can use </a:t>
            </a:r>
            <a:r>
              <a:rPr lang="en-US" sz="3000" dirty="0" smtClean="0">
                <a:solidFill>
                  <a:prstClr val="black">
                    <a:tint val="75000"/>
                  </a:prstClr>
                </a:solidFill>
              </a:rPr>
              <a:t>the standard </a:t>
            </a:r>
            <a:r>
              <a:rPr lang="en-US" sz="3000" dirty="0">
                <a:solidFill>
                  <a:prstClr val="black">
                    <a:tint val="75000"/>
                  </a:prstClr>
                </a:solidFill>
              </a:rPr>
              <a:t>gadgets or you can </a:t>
            </a:r>
            <a:r>
              <a:rPr lang="en-US" sz="3000" dirty="0" smtClean="0">
                <a:solidFill>
                  <a:prstClr val="black">
                    <a:tint val="75000"/>
                  </a:prstClr>
                </a:solidFill>
              </a:rPr>
              <a:t>download additional </a:t>
            </a:r>
            <a:r>
              <a:rPr lang="en-US" sz="3000" dirty="0">
                <a:solidFill>
                  <a:prstClr val="black">
                    <a:tint val="75000"/>
                  </a:prstClr>
                </a:solidFill>
              </a:rPr>
              <a:t>gadgets </a:t>
            </a:r>
            <a:r>
              <a:rPr lang="en-US" sz="3000" dirty="0" smtClean="0">
                <a:solidFill>
                  <a:prstClr val="black">
                    <a:tint val="75000"/>
                  </a:prstClr>
                </a:solidFill>
              </a:rPr>
              <a:t>online. </a:t>
            </a:r>
            <a:endParaRPr lang="en-US" sz="3000" dirty="0">
              <a:solidFill>
                <a:prstClr val="black">
                  <a:tint val="75000"/>
                </a:prstClr>
              </a:solidFill>
            </a:endParaRPr>
          </a:p>
        </p:txBody>
      </p:sp>
      <p:pic>
        <p:nvPicPr>
          <p:cNvPr id="6" name="Picture 5" descr="taking-it-further.png"/>
          <p:cNvPicPr>
            <a:picLocks noChangeAspect="1"/>
          </p:cNvPicPr>
          <p:nvPr/>
        </p:nvPicPr>
        <p:blipFill>
          <a:blip r:embed="rId4" cstate="print"/>
          <a:stretch>
            <a:fillRect/>
          </a:stretch>
        </p:blipFill>
        <p:spPr>
          <a:xfrm>
            <a:off x="979699" y="3068151"/>
            <a:ext cx="2940959" cy="465652"/>
          </a:xfrm>
          <a:prstGeom prst="rect">
            <a:avLst/>
          </a:prstGeom>
        </p:spPr>
      </p:pic>
      <p:sp>
        <p:nvSpPr>
          <p:cNvPr id="7" name="Date Placeholder 6"/>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8" name="Slide Number Placeholder 1"/>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81F87-F1D1-4E82-B161-792A900F0BBC}" type="slidenum">
              <a:rPr lang="en-US" smtClean="0">
                <a:solidFill>
                  <a:prstClr val="black">
                    <a:tint val="75000"/>
                  </a:prstClr>
                </a:solidFill>
              </a:rPr>
              <a:pPr/>
              <a:t>39</a:t>
            </a:fld>
            <a:endParaRPr lang="en-US" dirty="0">
              <a:solidFill>
                <a:prstClr val="black">
                  <a:tint val="75000"/>
                </a:prstClr>
              </a:solidFill>
            </a:endParaRPr>
          </a:p>
        </p:txBody>
      </p:sp>
    </p:spTree>
    <p:extLst>
      <p:ext uri="{BB962C8B-B14F-4D97-AF65-F5344CB8AC3E}">
        <p14:creationId xmlns:p14="http://schemas.microsoft.com/office/powerpoint/2010/main" val="394504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68362"/>
          </a:xfrm>
        </p:spPr>
        <p:txBody>
          <a:bodyPr>
            <a:normAutofit/>
          </a:bodyPr>
          <a:lstStyle/>
          <a:p>
            <a:r>
              <a:rPr lang="en-US" sz="3600" b="1" dirty="0" smtClean="0"/>
              <a:t>Skill 1</a:t>
            </a:r>
            <a:r>
              <a:rPr lang="en-US" sz="3600" b="1" dirty="0"/>
              <a:t>: Explore the Control Panel</a:t>
            </a:r>
          </a:p>
        </p:txBody>
      </p:sp>
      <p:sp>
        <p:nvSpPr>
          <p:cNvPr id="3" name="Content Placeholder 2"/>
          <p:cNvSpPr>
            <a:spLocks noGrp="1"/>
          </p:cNvSpPr>
          <p:nvPr>
            <p:ph idx="1"/>
          </p:nvPr>
        </p:nvSpPr>
        <p:spPr>
          <a:xfrm>
            <a:off x="228600" y="1396595"/>
            <a:ext cx="8686800" cy="5091831"/>
          </a:xfrm>
        </p:spPr>
        <p:txBody>
          <a:bodyPr>
            <a:noAutofit/>
          </a:bodyPr>
          <a:lstStyle/>
          <a:p>
            <a:pPr>
              <a:spcBef>
                <a:spcPts val="0"/>
              </a:spcBef>
              <a:spcAft>
                <a:spcPts val="600"/>
              </a:spcAft>
            </a:pPr>
            <a:r>
              <a:rPr lang="en-US" sz="2800" dirty="0" smtClean="0"/>
              <a:t>Click </a:t>
            </a:r>
            <a:r>
              <a:rPr lang="en-US" sz="2800" dirty="0"/>
              <a:t>the Start button on the Taskbar.</a:t>
            </a:r>
          </a:p>
          <a:p>
            <a:pPr>
              <a:spcBef>
                <a:spcPts val="0"/>
              </a:spcBef>
              <a:spcAft>
                <a:spcPts val="600"/>
              </a:spcAft>
            </a:pPr>
            <a:r>
              <a:rPr lang="en-US" sz="2800" dirty="0" smtClean="0"/>
              <a:t>Click </a:t>
            </a:r>
            <a:r>
              <a:rPr lang="en-US" sz="2800" i="1" dirty="0"/>
              <a:t>Control Panel </a:t>
            </a:r>
            <a:r>
              <a:rPr lang="en-US" sz="2800" dirty="0"/>
              <a:t>to display the Control Panel window and view </a:t>
            </a:r>
            <a:r>
              <a:rPr lang="en-US" sz="2800" dirty="0" smtClean="0"/>
              <a:t>the Control </a:t>
            </a:r>
            <a:r>
              <a:rPr lang="en-US" sz="2800" dirty="0"/>
              <a:t>Panel categories.</a:t>
            </a:r>
          </a:p>
          <a:p>
            <a:pPr>
              <a:spcBef>
                <a:spcPts val="0"/>
              </a:spcBef>
              <a:spcAft>
                <a:spcPts val="600"/>
              </a:spcAft>
            </a:pPr>
            <a:r>
              <a:rPr lang="en-US" sz="2800" dirty="0" smtClean="0"/>
              <a:t>Click </a:t>
            </a:r>
            <a:r>
              <a:rPr lang="en-US" sz="2800" dirty="0"/>
              <a:t>the </a:t>
            </a:r>
            <a:r>
              <a:rPr lang="en-US" sz="2800" u="sng" dirty="0"/>
              <a:t>Review your computer’s status</a:t>
            </a:r>
            <a:r>
              <a:rPr lang="en-US" sz="2800" dirty="0"/>
              <a:t> link under the </a:t>
            </a:r>
            <a:r>
              <a:rPr lang="en-US" sz="2800" u="sng" dirty="0"/>
              <a:t>System and </a:t>
            </a:r>
            <a:r>
              <a:rPr lang="en-US" sz="2800" u="sng" dirty="0" smtClean="0"/>
              <a:t>Security</a:t>
            </a:r>
            <a:r>
              <a:rPr lang="en-US" sz="2800" dirty="0" smtClean="0"/>
              <a:t> category </a:t>
            </a:r>
            <a:r>
              <a:rPr lang="en-US" sz="2800" dirty="0"/>
              <a:t>link and review the displayed information.</a:t>
            </a:r>
          </a:p>
          <a:p>
            <a:pPr>
              <a:spcBef>
                <a:spcPts val="0"/>
              </a:spcBef>
              <a:spcAft>
                <a:spcPts val="600"/>
              </a:spcAft>
            </a:pPr>
            <a:r>
              <a:rPr lang="en-US" sz="2800" dirty="0" smtClean="0"/>
              <a:t>Click </a:t>
            </a:r>
            <a:r>
              <a:rPr lang="en-US" sz="2800" dirty="0"/>
              <a:t>the Back button to redisplay the Control Panel category links.</a:t>
            </a:r>
          </a:p>
          <a:p>
            <a:pPr>
              <a:spcBef>
                <a:spcPts val="0"/>
              </a:spcBef>
              <a:spcAft>
                <a:spcPts val="600"/>
              </a:spcAft>
            </a:pPr>
            <a:r>
              <a:rPr lang="en-US" sz="2800" dirty="0" smtClean="0"/>
              <a:t>Click </a:t>
            </a:r>
            <a:r>
              <a:rPr lang="en-US" sz="2800" dirty="0"/>
              <a:t>the </a:t>
            </a:r>
            <a:r>
              <a:rPr lang="en-US" sz="2800" u="sng" dirty="0"/>
              <a:t>Adjust screen resolution</a:t>
            </a:r>
            <a:r>
              <a:rPr lang="en-US" sz="2800" dirty="0"/>
              <a:t> link under the </a:t>
            </a:r>
            <a:r>
              <a:rPr lang="en-US" sz="2800" u="sng" dirty="0"/>
              <a:t>Appearance </a:t>
            </a:r>
            <a:r>
              <a:rPr lang="en-US" sz="2800" u="sng" dirty="0" smtClean="0"/>
              <a:t>and Personalization</a:t>
            </a:r>
            <a:r>
              <a:rPr lang="en-US" sz="2800" dirty="0" smtClean="0"/>
              <a:t> </a:t>
            </a:r>
            <a:r>
              <a:rPr lang="en-US" sz="2800" dirty="0"/>
              <a:t>category link. The computer’s current screen </a:t>
            </a:r>
            <a:r>
              <a:rPr lang="en-US" sz="2800" dirty="0" smtClean="0"/>
              <a:t>resolution settings </a:t>
            </a:r>
            <a:r>
              <a:rPr lang="en-US" sz="2800" dirty="0"/>
              <a:t>display</a:t>
            </a:r>
            <a:r>
              <a:rPr lang="en-US" sz="2800" dirty="0" smtClean="0"/>
              <a:t>.</a:t>
            </a:r>
            <a:endParaRPr lang="en-US" sz="2800"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C1881F87-F1D1-4E82-B161-792A900F0BBC}"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1434485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68362"/>
          </a:xfrm>
        </p:spPr>
        <p:txBody>
          <a:bodyPr>
            <a:normAutofit/>
          </a:bodyPr>
          <a:lstStyle/>
          <a:p>
            <a:r>
              <a:rPr lang="en-US" sz="3600" b="1" dirty="0" smtClean="0"/>
              <a:t>Skill 1</a:t>
            </a:r>
            <a:r>
              <a:rPr lang="en-US" sz="3600" b="1" dirty="0"/>
              <a:t>: Explore the Control </a:t>
            </a:r>
            <a:r>
              <a:rPr lang="en-US" sz="3600" b="1" dirty="0" smtClean="0"/>
              <a:t>Panel, continued</a:t>
            </a:r>
            <a:endParaRPr lang="en-US" sz="3600" b="1" dirty="0"/>
          </a:p>
        </p:txBody>
      </p:sp>
      <p:sp>
        <p:nvSpPr>
          <p:cNvPr id="3" name="Content Placeholder 2"/>
          <p:cNvSpPr>
            <a:spLocks noGrp="1"/>
          </p:cNvSpPr>
          <p:nvPr>
            <p:ph idx="1"/>
          </p:nvPr>
        </p:nvSpPr>
        <p:spPr>
          <a:xfrm>
            <a:off x="228600" y="1396595"/>
            <a:ext cx="8686800" cy="5091831"/>
          </a:xfrm>
        </p:spPr>
        <p:txBody>
          <a:bodyPr>
            <a:noAutofit/>
          </a:bodyPr>
          <a:lstStyle/>
          <a:p>
            <a:pPr>
              <a:spcBef>
                <a:spcPts val="0"/>
              </a:spcBef>
              <a:spcAft>
                <a:spcPts val="600"/>
              </a:spcAft>
            </a:pPr>
            <a:r>
              <a:rPr lang="en-US" sz="2800" dirty="0" smtClean="0"/>
              <a:t>Click </a:t>
            </a:r>
            <a:r>
              <a:rPr lang="en-US" sz="2800" dirty="0"/>
              <a:t>the Back button.</a:t>
            </a:r>
          </a:p>
          <a:p>
            <a:pPr>
              <a:spcBef>
                <a:spcPts val="0"/>
              </a:spcBef>
              <a:spcAft>
                <a:spcPts val="600"/>
              </a:spcAft>
            </a:pPr>
            <a:r>
              <a:rPr lang="en-US" sz="2800" dirty="0" smtClean="0"/>
              <a:t>Click </a:t>
            </a:r>
            <a:r>
              <a:rPr lang="en-US" sz="2800" dirty="0"/>
              <a:t>the </a:t>
            </a:r>
            <a:r>
              <a:rPr lang="en-US" sz="2800" u="sng" dirty="0"/>
              <a:t>Hardware and Sound</a:t>
            </a:r>
            <a:r>
              <a:rPr lang="en-US" sz="2800" dirty="0"/>
              <a:t> category link to display the </a:t>
            </a:r>
            <a:r>
              <a:rPr lang="en-US" sz="2800" dirty="0" smtClean="0"/>
              <a:t>subcategories and </a:t>
            </a:r>
            <a:r>
              <a:rPr lang="en-US" sz="2800" dirty="0"/>
              <a:t>tasks.</a:t>
            </a:r>
          </a:p>
          <a:p>
            <a:pPr>
              <a:spcBef>
                <a:spcPts val="0"/>
              </a:spcBef>
              <a:spcAft>
                <a:spcPts val="600"/>
              </a:spcAft>
            </a:pPr>
            <a:r>
              <a:rPr lang="en-US" sz="2800" dirty="0" smtClean="0"/>
              <a:t>Click </a:t>
            </a:r>
            <a:r>
              <a:rPr lang="en-US" sz="2800" dirty="0"/>
              <a:t>the Back button.</a:t>
            </a:r>
          </a:p>
          <a:p>
            <a:pPr>
              <a:spcBef>
                <a:spcPts val="0"/>
              </a:spcBef>
              <a:spcAft>
                <a:spcPts val="600"/>
              </a:spcAft>
            </a:pPr>
            <a:r>
              <a:rPr lang="en-US" sz="2800" dirty="0" smtClean="0"/>
              <a:t>Click </a:t>
            </a:r>
            <a:r>
              <a:rPr lang="en-US" sz="2800" dirty="0"/>
              <a:t>the Close button to close the Control Panel.</a:t>
            </a:r>
            <a:endParaRPr lang="en-US" sz="2400"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C1881F87-F1D1-4E82-B161-792A900F0BBC}"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921255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C1881F87-F1D1-4E82-B161-792A900F0BBC}" type="slidenum">
              <a:rPr lang="en-US" smtClean="0">
                <a:solidFill>
                  <a:prstClr val="black">
                    <a:tint val="75000"/>
                  </a:prstClr>
                </a:solidFill>
              </a:rPr>
              <a:pPr/>
              <a:t>6</a:t>
            </a:fld>
            <a:endParaRPr lang="en-US" dirty="0">
              <a:solidFill>
                <a:prstClr val="black">
                  <a:tint val="75000"/>
                </a:prstClr>
              </a:solidFill>
            </a:endParaRPr>
          </a:p>
        </p:txBody>
      </p:sp>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7" name="Date Placeholder 6"/>
          <p:cNvSpPr>
            <a:spLocks noGrp="1"/>
          </p:cNvSpPr>
          <p:nvPr>
            <p:ph type="dt" sz="half" idx="10"/>
          </p:nvPr>
        </p:nvSpPr>
        <p:spPr>
          <a:xfrm>
            <a:off x="457200" y="6479305"/>
            <a:ext cx="2133600" cy="365125"/>
          </a:xfrm>
        </p:spPr>
        <p:txBody>
          <a:bodyPr/>
          <a:lstStyle/>
          <a:p>
            <a:r>
              <a:rPr lang="en-US" dirty="0" smtClean="0">
                <a:solidFill>
                  <a:prstClr val="black">
                    <a:tint val="75000"/>
                  </a:prstClr>
                </a:solidFill>
              </a:rPr>
              <a:t> © Paradigm Publishing, Inc. </a:t>
            </a:r>
            <a:endParaRPr lang="en-US" dirty="0">
              <a:solidFill>
                <a:prstClr val="black">
                  <a:tint val="75000"/>
                </a:prstClr>
              </a:solidFill>
            </a:endParaRPr>
          </a:p>
        </p:txBody>
      </p:sp>
      <p:sp>
        <p:nvSpPr>
          <p:cNvPr id="6" name="Slide Number Placeholder 1"/>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81F87-F1D1-4E82-B161-792A900F0BBC}" type="slidenum">
              <a:rPr lang="en-US" smtClean="0">
                <a:solidFill>
                  <a:prstClr val="black">
                    <a:tint val="75000"/>
                  </a:prstClr>
                </a:solidFill>
              </a:rPr>
              <a:pPr/>
              <a:t>6</a:t>
            </a:fld>
            <a:endParaRPr lang="en-US" dirty="0">
              <a:solidFill>
                <a:prstClr val="black">
                  <a:tint val="75000"/>
                </a:prstClr>
              </a:solidFill>
            </a:endParaRPr>
          </a:p>
        </p:txBody>
      </p:sp>
      <p:pic>
        <p:nvPicPr>
          <p:cNvPr id="8" name="Picture 7" descr="ftp://ftp.emcp.com/GuidelinesOfc2010/ScreenCaptures-andPDFs/M2%20Windows7Basics/Ch3/M2-C3-SK1-Fig1-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508750"/>
          </a:xfrm>
          <a:prstGeom prst="rect">
            <a:avLst/>
          </a:prstGeom>
          <a:noFill/>
          <a:ln>
            <a:noFill/>
          </a:ln>
        </p:spPr>
      </p:pic>
      <p:sp>
        <p:nvSpPr>
          <p:cNvPr id="9" name="Line Callout 1 (Border and Accent Bar) 8"/>
          <p:cNvSpPr/>
          <p:nvPr/>
        </p:nvSpPr>
        <p:spPr>
          <a:xfrm>
            <a:off x="5923085" y="685800"/>
            <a:ext cx="1565030" cy="762000"/>
          </a:xfrm>
          <a:prstGeom prst="accentBorderCallout1">
            <a:avLst>
              <a:gd name="adj1" fmla="val 18750"/>
              <a:gd name="adj2" fmla="val -8333"/>
              <a:gd name="adj3" fmla="val 137160"/>
              <a:gd name="adj4" fmla="val -6534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 Panel window</a:t>
            </a:r>
            <a:endParaRPr lang="en-US" sz="1600" dirty="0"/>
          </a:p>
        </p:txBody>
      </p:sp>
      <p:sp>
        <p:nvSpPr>
          <p:cNvPr id="10" name="Line Callout 1 (Border and Accent Bar) 9"/>
          <p:cNvSpPr/>
          <p:nvPr/>
        </p:nvSpPr>
        <p:spPr>
          <a:xfrm>
            <a:off x="3962400" y="4267200"/>
            <a:ext cx="1565030" cy="762000"/>
          </a:xfrm>
          <a:prstGeom prst="accentBorderCallout1">
            <a:avLst>
              <a:gd name="adj1" fmla="val 18750"/>
              <a:gd name="adj2" fmla="val -8333"/>
              <a:gd name="adj3" fmla="val -2566"/>
              <a:gd name="adj4" fmla="val -9175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 Panel</a:t>
            </a:r>
            <a:r>
              <a:rPr lang="en-US" sz="1600" dirty="0"/>
              <a:t> </a:t>
            </a:r>
            <a:r>
              <a:rPr lang="en-US" dirty="0" smtClean="0"/>
              <a:t>option</a:t>
            </a:r>
            <a:endParaRPr lang="en-US" dirty="0"/>
          </a:p>
        </p:txBody>
      </p:sp>
    </p:spTree>
    <p:extLst>
      <p:ext uri="{BB962C8B-B14F-4D97-AF65-F5344CB8AC3E}">
        <p14:creationId xmlns:p14="http://schemas.microsoft.com/office/powerpoint/2010/main" val="1386668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C1881F87-F1D1-4E82-B161-792A900F0BBC}" type="slidenum">
              <a:rPr lang="en-US" smtClean="0">
                <a:solidFill>
                  <a:prstClr val="black">
                    <a:tint val="75000"/>
                  </a:prstClr>
                </a:solidFill>
              </a:rPr>
              <a:pPr/>
              <a:t>7</a:t>
            </a:fld>
            <a:endParaRPr lang="en-US" dirty="0">
              <a:solidFill>
                <a:prstClr val="black">
                  <a:tint val="75000"/>
                </a:prstClr>
              </a:solidFill>
            </a:endParaRPr>
          </a:p>
        </p:txBody>
      </p:sp>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7" name="Date Placeholder 6"/>
          <p:cNvSpPr>
            <a:spLocks noGrp="1"/>
          </p:cNvSpPr>
          <p:nvPr>
            <p:ph type="dt" sz="half" idx="10"/>
          </p:nvPr>
        </p:nvSpPr>
        <p:spPr>
          <a:xfrm>
            <a:off x="457200" y="6479305"/>
            <a:ext cx="2133600" cy="365125"/>
          </a:xfrm>
        </p:spPr>
        <p:txBody>
          <a:bodyPr/>
          <a:lstStyle/>
          <a:p>
            <a:r>
              <a:rPr lang="en-US" dirty="0" smtClean="0">
                <a:solidFill>
                  <a:prstClr val="black">
                    <a:tint val="75000"/>
                  </a:prstClr>
                </a:solidFill>
              </a:rPr>
              <a:t> © Paradigm Publishing, Inc. </a:t>
            </a:r>
            <a:endParaRPr lang="en-US" dirty="0">
              <a:solidFill>
                <a:prstClr val="black">
                  <a:tint val="75000"/>
                </a:prstClr>
              </a:solidFill>
            </a:endParaRPr>
          </a:p>
        </p:txBody>
      </p:sp>
      <p:sp>
        <p:nvSpPr>
          <p:cNvPr id="6" name="Slide Number Placeholder 1"/>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81F87-F1D1-4E82-B161-792A900F0BBC}" type="slidenum">
              <a:rPr lang="en-US" smtClean="0">
                <a:solidFill>
                  <a:prstClr val="black">
                    <a:tint val="75000"/>
                  </a:prstClr>
                </a:solidFill>
              </a:rPr>
              <a:pPr/>
              <a:t>7</a:t>
            </a:fld>
            <a:endParaRPr lang="en-US" dirty="0">
              <a:solidFill>
                <a:prstClr val="black">
                  <a:tint val="75000"/>
                </a:prstClr>
              </a:solidFill>
            </a:endParaRPr>
          </a:p>
        </p:txBody>
      </p:sp>
      <p:pic>
        <p:nvPicPr>
          <p:cNvPr id="8" name="Picture 7" descr="ftp://ftp.emcp.com/GuidelinesOfc2010/ScreenCaptures-andPDFs/M2%20Windows7Basics/Ch3/M2-C3-SK1-Fig1-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508750"/>
          </a:xfrm>
          <a:prstGeom prst="rect">
            <a:avLst/>
          </a:prstGeom>
          <a:noFill/>
          <a:ln>
            <a:noFill/>
          </a:ln>
        </p:spPr>
      </p:pic>
      <p:sp>
        <p:nvSpPr>
          <p:cNvPr id="13" name="Line Callout 1 (Border and Accent Bar) 12"/>
          <p:cNvSpPr/>
          <p:nvPr/>
        </p:nvSpPr>
        <p:spPr>
          <a:xfrm>
            <a:off x="1143000" y="609600"/>
            <a:ext cx="1565030" cy="762000"/>
          </a:xfrm>
          <a:prstGeom prst="accentBorderCallout1">
            <a:avLst>
              <a:gd name="adj1" fmla="val 18750"/>
              <a:gd name="adj2" fmla="val -8333"/>
              <a:gd name="adj3" fmla="val -22292"/>
              <a:gd name="adj4" fmla="val -5574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Back </a:t>
            </a:r>
            <a:br>
              <a:rPr lang="en-US" dirty="0" smtClean="0"/>
            </a:br>
            <a:r>
              <a:rPr lang="en-US" dirty="0" smtClean="0"/>
              <a:t>button</a:t>
            </a:r>
            <a:endParaRPr lang="en-US" sz="1600" dirty="0"/>
          </a:p>
        </p:txBody>
      </p:sp>
      <p:sp>
        <p:nvSpPr>
          <p:cNvPr id="14" name="Line Callout 1 (Border and Accent Bar) 13"/>
          <p:cNvSpPr/>
          <p:nvPr/>
        </p:nvSpPr>
        <p:spPr>
          <a:xfrm>
            <a:off x="5410200" y="4495800"/>
            <a:ext cx="1565030" cy="762000"/>
          </a:xfrm>
          <a:prstGeom prst="accentBorderCallout1">
            <a:avLst>
              <a:gd name="adj1" fmla="val 18750"/>
              <a:gd name="adj2" fmla="val -8333"/>
              <a:gd name="adj3" fmla="val -128055"/>
              <a:gd name="adj4" fmla="val -834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 Panel categories</a:t>
            </a:r>
            <a:endParaRPr lang="en-US" sz="1600" dirty="0"/>
          </a:p>
        </p:txBody>
      </p:sp>
    </p:spTree>
    <p:extLst>
      <p:ext uri="{BB962C8B-B14F-4D97-AF65-F5344CB8AC3E}">
        <p14:creationId xmlns:p14="http://schemas.microsoft.com/office/powerpoint/2010/main" val="3190739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C1881F87-F1D1-4E82-B161-792A900F0BBC}" type="slidenum">
              <a:rPr lang="en-US" smtClean="0">
                <a:solidFill>
                  <a:prstClr val="black">
                    <a:tint val="75000"/>
                  </a:prstClr>
                </a:solidFill>
              </a:rPr>
              <a:pPr/>
              <a:t>8</a:t>
            </a:fld>
            <a:endParaRPr lang="en-US" dirty="0">
              <a:solidFill>
                <a:prstClr val="black">
                  <a:tint val="75000"/>
                </a:prstClr>
              </a:solidFill>
            </a:endParaRPr>
          </a:p>
        </p:txBody>
      </p:sp>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5" name="Rounded Rectangle 4"/>
          <p:cNvSpPr/>
          <p:nvPr/>
        </p:nvSpPr>
        <p:spPr>
          <a:xfrm>
            <a:off x="462455" y="3657600"/>
            <a:ext cx="8243911" cy="2362200"/>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pPr>
            <a:r>
              <a:rPr lang="en-US" sz="3200" b="1" dirty="0" smtClean="0">
                <a:solidFill>
                  <a:srgbClr val="005FD4"/>
                </a:solidFill>
              </a:rPr>
              <a:t>Exploring </a:t>
            </a:r>
            <a:r>
              <a:rPr lang="en-US" sz="3200" b="1" dirty="0">
                <a:solidFill>
                  <a:srgbClr val="005FD4"/>
                </a:solidFill>
              </a:rPr>
              <a:t>Ease of </a:t>
            </a:r>
            <a:r>
              <a:rPr lang="en-US" sz="3200" b="1" dirty="0" smtClean="0">
                <a:solidFill>
                  <a:srgbClr val="005FD4"/>
                </a:solidFill>
              </a:rPr>
              <a:t>Access  </a:t>
            </a:r>
            <a:r>
              <a:rPr lang="en-US" sz="3000" dirty="0" smtClean="0">
                <a:solidFill>
                  <a:prstClr val="black">
                    <a:tint val="75000"/>
                  </a:prstClr>
                </a:solidFill>
              </a:rPr>
              <a:t>The Control Panel’s </a:t>
            </a:r>
            <a:r>
              <a:rPr lang="en-US" sz="3000" u="sng" dirty="0">
                <a:solidFill>
                  <a:prstClr val="black">
                    <a:tint val="75000"/>
                  </a:prstClr>
                </a:solidFill>
              </a:rPr>
              <a:t>Ease of Access</a:t>
            </a:r>
            <a:r>
              <a:rPr lang="en-US" sz="3000" dirty="0">
                <a:solidFill>
                  <a:prstClr val="black">
                    <a:tint val="75000"/>
                  </a:prstClr>
                </a:solidFill>
              </a:rPr>
              <a:t> category link </a:t>
            </a:r>
            <a:r>
              <a:rPr lang="en-US" sz="3000" dirty="0" smtClean="0">
                <a:solidFill>
                  <a:prstClr val="black">
                    <a:tint val="75000"/>
                  </a:prstClr>
                </a:solidFill>
              </a:rPr>
              <a:t>displays links </a:t>
            </a:r>
            <a:r>
              <a:rPr lang="en-US" sz="3000" dirty="0">
                <a:solidFill>
                  <a:prstClr val="black">
                    <a:tint val="75000"/>
                  </a:prstClr>
                </a:solidFill>
              </a:rPr>
              <a:t>to accessibility tools and </a:t>
            </a:r>
            <a:r>
              <a:rPr lang="en-US" sz="3000" dirty="0" smtClean="0">
                <a:solidFill>
                  <a:prstClr val="black">
                    <a:tint val="75000"/>
                  </a:prstClr>
                </a:solidFill>
              </a:rPr>
              <a:t>options.</a:t>
            </a:r>
            <a:endParaRPr lang="en-US" sz="3000" dirty="0">
              <a:solidFill>
                <a:prstClr val="black">
                  <a:tint val="75000"/>
                </a:prstClr>
              </a:solidFill>
            </a:endParaRPr>
          </a:p>
        </p:txBody>
      </p:sp>
      <p:pic>
        <p:nvPicPr>
          <p:cNvPr id="6" name="Picture 5" descr="taking-it-further.png"/>
          <p:cNvPicPr>
            <a:picLocks noChangeAspect="1"/>
          </p:cNvPicPr>
          <p:nvPr/>
        </p:nvPicPr>
        <p:blipFill>
          <a:blip r:embed="rId4" cstate="print"/>
          <a:stretch>
            <a:fillRect/>
          </a:stretch>
        </p:blipFill>
        <p:spPr>
          <a:xfrm>
            <a:off x="533400" y="2819400"/>
            <a:ext cx="2940959" cy="465652"/>
          </a:xfrm>
          <a:prstGeom prst="rect">
            <a:avLst/>
          </a:prstGeom>
        </p:spPr>
      </p:pic>
      <p:sp>
        <p:nvSpPr>
          <p:cNvPr id="7" name="Date Placeholder 6"/>
          <p:cNvSpPr>
            <a:spLocks noGrp="1"/>
          </p:cNvSpPr>
          <p:nvPr>
            <p:ph type="dt" sz="half" idx="10"/>
          </p:nvPr>
        </p:nvSpPr>
        <p:spPr/>
        <p:txBody>
          <a:bodyPr/>
          <a:lstStyle/>
          <a:p>
            <a:r>
              <a:rPr lang="en-US" smtClean="0">
                <a:solidFill>
                  <a:prstClr val="black">
                    <a:tint val="75000"/>
                  </a:prstClr>
                </a:solidFill>
              </a:rPr>
              <a:t> © Paradigm Publishing, Inc. </a:t>
            </a:r>
            <a:endParaRPr lang="en-US" dirty="0">
              <a:solidFill>
                <a:prstClr val="black">
                  <a:tint val="75000"/>
                </a:prstClr>
              </a:solidFill>
            </a:endParaRPr>
          </a:p>
        </p:txBody>
      </p:sp>
      <p:sp>
        <p:nvSpPr>
          <p:cNvPr id="8" name="Slide Number Placeholder 1"/>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81F87-F1D1-4E82-B161-792A900F0BBC}"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2276493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44562"/>
          </a:xfrm>
        </p:spPr>
        <p:txBody>
          <a:bodyPr>
            <a:normAutofit/>
          </a:bodyPr>
          <a:lstStyle/>
          <a:p>
            <a:r>
              <a:rPr lang="en-US" sz="3600" b="1" dirty="0" smtClean="0"/>
              <a:t>Skill 2</a:t>
            </a:r>
            <a:r>
              <a:rPr lang="en-US" sz="3600" b="1" dirty="0"/>
              <a:t>: Set the Date and Time</a:t>
            </a:r>
          </a:p>
        </p:txBody>
      </p:sp>
      <p:sp>
        <p:nvSpPr>
          <p:cNvPr id="3" name="Content Placeholder 2"/>
          <p:cNvSpPr>
            <a:spLocks noGrp="1"/>
          </p:cNvSpPr>
          <p:nvPr>
            <p:ph idx="1"/>
          </p:nvPr>
        </p:nvSpPr>
        <p:spPr>
          <a:xfrm>
            <a:off x="228600" y="1143000"/>
            <a:ext cx="8686800" cy="5257800"/>
          </a:xfrm>
        </p:spPr>
        <p:txBody>
          <a:bodyPr>
            <a:noAutofit/>
          </a:bodyPr>
          <a:lstStyle/>
          <a:p>
            <a:pPr>
              <a:spcBef>
                <a:spcPts val="0"/>
              </a:spcBef>
              <a:spcAft>
                <a:spcPts val="300"/>
              </a:spcAft>
            </a:pPr>
            <a:r>
              <a:rPr lang="en-US" sz="2800" dirty="0" smtClean="0"/>
              <a:t>Click </a:t>
            </a:r>
            <a:r>
              <a:rPr lang="en-US" sz="2800" dirty="0"/>
              <a:t>the Start button on the Taskbar.</a:t>
            </a:r>
          </a:p>
          <a:p>
            <a:pPr>
              <a:spcBef>
                <a:spcPts val="0"/>
              </a:spcBef>
              <a:spcAft>
                <a:spcPts val="300"/>
              </a:spcAft>
            </a:pPr>
            <a:r>
              <a:rPr lang="en-US" sz="2800" dirty="0" smtClean="0"/>
              <a:t>Click </a:t>
            </a:r>
            <a:r>
              <a:rPr lang="en-US" sz="2800" i="1" dirty="0"/>
              <a:t>Control Panel</a:t>
            </a:r>
            <a:r>
              <a:rPr lang="en-US" sz="2800" dirty="0"/>
              <a:t>.</a:t>
            </a:r>
          </a:p>
          <a:p>
            <a:pPr>
              <a:spcBef>
                <a:spcPts val="0"/>
              </a:spcBef>
              <a:spcAft>
                <a:spcPts val="300"/>
              </a:spcAft>
            </a:pPr>
            <a:r>
              <a:rPr lang="en-US" sz="2800" dirty="0" smtClean="0"/>
              <a:t>Click </a:t>
            </a:r>
            <a:r>
              <a:rPr lang="en-US" sz="2800" dirty="0"/>
              <a:t>the </a:t>
            </a:r>
            <a:r>
              <a:rPr lang="en-US" sz="2800" u="sng" dirty="0"/>
              <a:t>Clock, Language, and Region</a:t>
            </a:r>
            <a:r>
              <a:rPr lang="en-US" sz="2800" dirty="0"/>
              <a:t> category link to display tasks in </a:t>
            </a:r>
            <a:r>
              <a:rPr lang="en-US" sz="2800" dirty="0" smtClean="0"/>
              <a:t>that category</a:t>
            </a:r>
            <a:r>
              <a:rPr lang="en-US" sz="2800" dirty="0"/>
              <a:t>.</a:t>
            </a:r>
          </a:p>
          <a:p>
            <a:pPr>
              <a:spcBef>
                <a:spcPts val="0"/>
              </a:spcBef>
              <a:spcAft>
                <a:spcPts val="300"/>
              </a:spcAft>
            </a:pPr>
            <a:r>
              <a:rPr lang="en-US" sz="2800" dirty="0" smtClean="0"/>
              <a:t>Click </a:t>
            </a:r>
            <a:r>
              <a:rPr lang="en-US" sz="2800" dirty="0"/>
              <a:t>the </a:t>
            </a:r>
            <a:r>
              <a:rPr lang="en-US" sz="2800" u="sng" dirty="0"/>
              <a:t>Set the time and date</a:t>
            </a:r>
            <a:r>
              <a:rPr lang="en-US" sz="2800" dirty="0"/>
              <a:t> link under the </a:t>
            </a:r>
            <a:r>
              <a:rPr lang="en-US" sz="2800" u="sng" dirty="0"/>
              <a:t>Date and Time</a:t>
            </a:r>
            <a:r>
              <a:rPr lang="en-US" sz="2800" dirty="0"/>
              <a:t> </a:t>
            </a:r>
            <a:r>
              <a:rPr lang="en-US" sz="2800" dirty="0" smtClean="0"/>
              <a:t>subcategory link </a:t>
            </a:r>
            <a:r>
              <a:rPr lang="en-US" sz="2800" dirty="0"/>
              <a:t>to display the Date and Time dialog box.</a:t>
            </a:r>
          </a:p>
          <a:p>
            <a:pPr>
              <a:spcBef>
                <a:spcPts val="0"/>
              </a:spcBef>
              <a:spcAft>
                <a:spcPts val="300"/>
              </a:spcAft>
            </a:pPr>
            <a:r>
              <a:rPr lang="en-US" sz="2800" dirty="0" smtClean="0"/>
              <a:t>Click </a:t>
            </a:r>
            <a:r>
              <a:rPr lang="en-US" sz="2800" dirty="0"/>
              <a:t>the Change date and time button. You can change the date by </a:t>
            </a:r>
            <a:r>
              <a:rPr lang="en-US" sz="2800" dirty="0" smtClean="0"/>
              <a:t>clicking a </a:t>
            </a:r>
            <a:r>
              <a:rPr lang="en-US" sz="2800" dirty="0"/>
              <a:t>different date on the calendar and change the time by typing or </a:t>
            </a:r>
            <a:r>
              <a:rPr lang="en-US" sz="2800" dirty="0" smtClean="0"/>
              <a:t>selecting a </a:t>
            </a:r>
            <a:r>
              <a:rPr lang="en-US" sz="2800" dirty="0"/>
              <a:t>new time</a:t>
            </a:r>
            <a:r>
              <a:rPr lang="en-US" sz="2800" dirty="0" smtClean="0"/>
              <a:t>.</a:t>
            </a:r>
            <a:endParaRPr lang="en-US" sz="2800"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C1881F87-F1D1-4E82-B161-792A900F0BBC}"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5829100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9255</TotalTime>
  <Words>4233</Words>
  <Application>Microsoft Office PowerPoint</Application>
  <PresentationFormat>On-screen Show (4:3)</PresentationFormat>
  <Paragraphs>369</Paragraphs>
  <Slides>39</Slides>
  <Notes>39</Notes>
  <HiddenSlides>0</HiddenSlides>
  <MMClips>0</MMClips>
  <ScaleCrop>false</ScaleCrop>
  <HeadingPairs>
    <vt:vector size="4" baseType="variant">
      <vt:variant>
        <vt:lpstr>Theme</vt:lpstr>
      </vt:variant>
      <vt:variant>
        <vt:i4>10</vt:i4>
      </vt:variant>
      <vt:variant>
        <vt:lpstr>Slide Titles</vt:lpstr>
      </vt:variant>
      <vt:variant>
        <vt:i4>39</vt:i4>
      </vt:variant>
    </vt:vector>
  </HeadingPairs>
  <TitlesOfParts>
    <vt:vector size="49"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Microsoft® Windows 7</vt:lpstr>
      <vt:lpstr>PowerPoint Presentation</vt:lpstr>
      <vt:lpstr>Skills You Learn</vt:lpstr>
      <vt:lpstr>Skill 1: Explore the Control Panel</vt:lpstr>
      <vt:lpstr>Skill 1: Explore the Control Panel, continued</vt:lpstr>
      <vt:lpstr>PowerPoint Presentation</vt:lpstr>
      <vt:lpstr>PowerPoint Presentation</vt:lpstr>
      <vt:lpstr>PowerPoint Presentation</vt:lpstr>
      <vt:lpstr>Skill 2: Set the Date and Time</vt:lpstr>
      <vt:lpstr>Skill 2: Set the Date and Time, continued</vt:lpstr>
      <vt:lpstr>PowerPoint Presentation</vt:lpstr>
      <vt:lpstr>PowerPoint Presentation</vt:lpstr>
      <vt:lpstr>PowerPoint Presentation</vt:lpstr>
      <vt:lpstr>Skill 3: Modify the Appearance of Windows </vt:lpstr>
      <vt:lpstr>Skill 3: Modify the Appearance of Windows, cont.</vt:lpstr>
      <vt:lpstr>PowerPoint Presentation</vt:lpstr>
      <vt:lpstr>PowerPoint Presentation</vt:lpstr>
      <vt:lpstr>Skill 4: Change the Windows Theme</vt:lpstr>
      <vt:lpstr>PowerPoint Presentation</vt:lpstr>
      <vt:lpstr>PowerPoint Presentation</vt:lpstr>
      <vt:lpstr>Skill 5: Use Windows Accessories</vt:lpstr>
      <vt:lpstr>PowerPoint Presentation</vt:lpstr>
      <vt:lpstr>Skill 5: Use Windows Accessories, continued</vt:lpstr>
      <vt:lpstr>PowerPoint Presentation</vt:lpstr>
      <vt:lpstr>PowerPoint Presentation</vt:lpstr>
      <vt:lpstr>Skill 6: Review Firewall Settings</vt:lpstr>
      <vt:lpstr>PowerPoint Presentation</vt:lpstr>
      <vt:lpstr>PowerPoint Presentation</vt:lpstr>
      <vt:lpstr>PowerPoint Presentation</vt:lpstr>
      <vt:lpstr>Skill 7: Manage Windows Update Settings</vt:lpstr>
      <vt:lpstr>PowerPoint Presentation</vt:lpstr>
      <vt:lpstr>PowerPoint Presentation</vt:lpstr>
      <vt:lpstr>Skill 8: Use Windows Help</vt:lpstr>
      <vt:lpstr>PowerPoint Presentation</vt:lpstr>
      <vt:lpstr>PowerPoint Presentation</vt:lpstr>
      <vt:lpstr>Skill 9: Use Gadgets</vt:lpstr>
      <vt:lpstr>Skill 9: Use Gadgets, continued</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Bernie</dc:creator>
  <cp:lastModifiedBy>BOwens</cp:lastModifiedBy>
  <cp:revision>104</cp:revision>
  <dcterms:created xsi:type="dcterms:W3CDTF">2010-11-18T06:08:22Z</dcterms:created>
  <dcterms:modified xsi:type="dcterms:W3CDTF">2011-01-24T16:55:08Z</dcterms:modified>
</cp:coreProperties>
</file>