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sldIdLst>
    <p:sldId id="265" r:id="rId4"/>
    <p:sldId id="268" r:id="rId5"/>
    <p:sldId id="264" r:id="rId6"/>
    <p:sldId id="269" r:id="rId7"/>
    <p:sldId id="304" r:id="rId8"/>
    <p:sldId id="266" r:id="rId9"/>
    <p:sldId id="267" r:id="rId10"/>
    <p:sldId id="272" r:id="rId11"/>
    <p:sldId id="305" r:id="rId12"/>
    <p:sldId id="271" r:id="rId13"/>
    <p:sldId id="275" r:id="rId14"/>
    <p:sldId id="277" r:id="rId15"/>
    <p:sldId id="273" r:id="rId16"/>
    <p:sldId id="278" r:id="rId17"/>
    <p:sldId id="280" r:id="rId18"/>
    <p:sldId id="281" r:id="rId19"/>
    <p:sldId id="279" r:id="rId20"/>
    <p:sldId id="284" r:id="rId21"/>
    <p:sldId id="285" r:id="rId22"/>
    <p:sldId id="283" r:id="rId23"/>
    <p:sldId id="289" r:id="rId24"/>
    <p:sldId id="286" r:id="rId25"/>
    <p:sldId id="288" r:id="rId26"/>
    <p:sldId id="290" r:id="rId27"/>
    <p:sldId id="294" r:id="rId28"/>
    <p:sldId id="293" r:id="rId29"/>
    <p:sldId id="295" r:id="rId30"/>
    <p:sldId id="292" r:id="rId31"/>
    <p:sldId id="298" r:id="rId32"/>
    <p:sldId id="300" r:id="rId33"/>
    <p:sldId id="306" r:id="rId34"/>
    <p:sldId id="297" r:id="rId35"/>
    <p:sldId id="301" r:id="rId36"/>
    <p:sldId id="30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4639" autoAdjust="0"/>
  </p:normalViewPr>
  <p:slideViewPr>
    <p:cSldViewPr>
      <p:cViewPr>
        <p:scale>
          <a:sx n="76" d="100"/>
          <a:sy n="76" d="100"/>
        </p:scale>
        <p:origin x="-346" y="18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01AB1-6AA2-41EA-AEF8-335FEBFD7E83}"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D0C75-8375-4C2C-9379-C488CF754E44}" type="slidenum">
              <a:rPr lang="en-US" smtClean="0"/>
              <a:pPr/>
              <a:t>‹#›</a:t>
            </a:fld>
            <a:endParaRPr lang="en-US"/>
          </a:p>
        </p:txBody>
      </p:sp>
    </p:spTree>
    <p:extLst>
      <p:ext uri="{BB962C8B-B14F-4D97-AF65-F5344CB8AC3E}">
        <p14:creationId xmlns:p14="http://schemas.microsoft.com/office/powerpoint/2010/main" val="174785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a:t>
            </a:r>
            <a:r>
              <a:rPr lang="en-US" baseline="0" dirty="0" smtClean="0"/>
              <a:t> 2, you learn about Microsoft Windows 7. Chapter 1 covers navigating around Windows. Chapter 2 deals with managing files and folders. In Chapter 3, you work with Windows settings, gadgets, and accessories.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4273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copy and paste</a:t>
            </a:r>
            <a:r>
              <a:rPr lang="en-US" baseline="0" dirty="0" smtClean="0"/>
              <a:t> buttons displayed.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10</a:t>
            </a:fld>
            <a:endParaRPr lang="en-US"/>
          </a:p>
        </p:txBody>
      </p:sp>
    </p:spTree>
    <p:extLst>
      <p:ext uri="{BB962C8B-B14F-4D97-AF65-F5344CB8AC3E}">
        <p14:creationId xmlns:p14="http://schemas.microsoft.com/office/powerpoint/2010/main" val="303524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method will either copy or move the folder, depending on the destination location.  If you drag the folder to a different disk location, the folder will be copied. If the new folder location is on the same disk, the folder will be moved.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8270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you store printed documents that relate to each other in a single manila folder, you can store related computer files in virtual folders. For example, you might want to make a folder called Job Search to store your resume, cover letters, and portfolio documents. You can create a folder in a Windows Explorer window. Once you create the folder, you can save or move files to the folder.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Removable Disk drive listed in the Windows Explor</a:t>
            </a:r>
            <a:r>
              <a:rPr lang="en-US" baseline="0" dirty="0" smtClean="0"/>
              <a:t>er window.</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13</a:t>
            </a:fld>
            <a:endParaRPr lang="en-US"/>
          </a:p>
        </p:txBody>
      </p:sp>
    </p:spTree>
    <p:extLst>
      <p:ext uri="{BB962C8B-B14F-4D97-AF65-F5344CB8AC3E}">
        <p14:creationId xmlns:p14="http://schemas.microsoft.com/office/powerpoint/2010/main" val="2762922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new folder by clicking the New folder button on the toolbar.</a:t>
            </a:r>
          </a:p>
        </p:txBody>
      </p:sp>
      <p:sp>
        <p:nvSpPr>
          <p:cNvPr id="4" name="Slide Number Placeholder 3"/>
          <p:cNvSpPr>
            <a:spLocks noGrp="1"/>
          </p:cNvSpPr>
          <p:nvPr>
            <p:ph type="sldNum" sz="quarter" idx="10"/>
          </p:nvPr>
        </p:nvSpPr>
        <p:spPr/>
        <p:txBody>
          <a:bodyPr/>
          <a:lstStyle/>
          <a:p>
            <a:fld id="{FA2D0C75-8375-4C2C-9379-C488CF754E44}" type="slidenum">
              <a:rPr lang="en-US" smtClean="0"/>
              <a:pPr/>
              <a:t>14</a:t>
            </a:fld>
            <a:endParaRPr lang="en-US"/>
          </a:p>
        </p:txBody>
      </p:sp>
    </p:spTree>
    <p:extLst>
      <p:ext uri="{BB962C8B-B14F-4D97-AF65-F5344CB8AC3E}">
        <p14:creationId xmlns:p14="http://schemas.microsoft.com/office/powerpoint/2010/main" val="38285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library appears with its name open for editing. Type a unique name for your library. Remember, a library is different from a folder in that it is a place to compile like types of files. To set the library type, right-click the new library and in the dialog box that appears, click </a:t>
            </a:r>
            <a:r>
              <a:rPr lang="en-US" i="1" dirty="0" smtClean="0"/>
              <a:t>Optimize this Library for </a:t>
            </a:r>
            <a:r>
              <a:rPr lang="en-US" dirty="0" smtClean="0"/>
              <a:t>and choose a type from the list. For example, if you want to use the new library for podcasts, Music would be a good fit because it would include audio files. Use the Include a Folder button and choose changes.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82704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need to rename a file or folder after you create it. File and folder names can be up to 255 characters in length and can include spaces. Certain characters, including \ / : * ? ” &lt; &gt; |, cannot be used in file and folder names. File names have an extension, such as .</a:t>
            </a:r>
            <a:r>
              <a:rPr lang="en-US" dirty="0" err="1" smtClean="0"/>
              <a:t>docx</a:t>
            </a:r>
            <a:r>
              <a:rPr lang="en-US" dirty="0" smtClean="0"/>
              <a:t>, which the computer program adds automatically when the file is saved. You should not change the file extension when you rename a file because the extension tells the computer which application to use to open the file.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Right-click the folder to display the shortcut</a:t>
            </a:r>
            <a:r>
              <a:rPr lang="en-US" b="0" baseline="0" dirty="0" smtClean="0"/>
              <a:t> menu and click </a:t>
            </a:r>
            <a:r>
              <a:rPr lang="en-US" b="0" i="1" baseline="0" dirty="0" smtClean="0"/>
              <a:t>Rename</a:t>
            </a:r>
            <a:r>
              <a:rPr lang="en-US" b="0" baseline="0" dirty="0" smtClean="0"/>
              <a:t>. At this point, the folder will be available for renaming.</a:t>
            </a:r>
            <a:endParaRPr lang="en-US" b="0" dirty="0" smtClean="0"/>
          </a:p>
        </p:txBody>
      </p:sp>
      <p:sp>
        <p:nvSpPr>
          <p:cNvPr id="4" name="Slide Number Placeholder 3"/>
          <p:cNvSpPr>
            <a:spLocks noGrp="1"/>
          </p:cNvSpPr>
          <p:nvPr>
            <p:ph type="sldNum" sz="quarter" idx="10"/>
          </p:nvPr>
        </p:nvSpPr>
        <p:spPr/>
        <p:txBody>
          <a:bodyPr/>
          <a:lstStyle/>
          <a:p>
            <a:fld id="{FA2D0C75-8375-4C2C-9379-C488CF754E44}" type="slidenum">
              <a:rPr lang="en-US" smtClean="0"/>
              <a:pPr/>
              <a:t>17</a:t>
            </a:fld>
            <a:endParaRPr lang="en-US"/>
          </a:p>
        </p:txBody>
      </p:sp>
    </p:spTree>
    <p:extLst>
      <p:ext uri="{BB962C8B-B14F-4D97-AF65-F5344CB8AC3E}">
        <p14:creationId xmlns:p14="http://schemas.microsoft.com/office/powerpoint/2010/main" val="753449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you could use the prefix photo to rename a batch of files photo(1).jpg, photo(2).jpg, photo(3). jpg, photo(4).jpg, and so forth. To do so, in a Windows Explorer window, hold down the Ctrl key and click each</a:t>
            </a:r>
            <a:r>
              <a:rPr lang="en-US" baseline="0" dirty="0" smtClean="0"/>
              <a:t> </a:t>
            </a:r>
            <a:r>
              <a:rPr lang="en-US" dirty="0" smtClean="0"/>
              <a:t>file you want to rename. Press the F2 key, type the prefix you will use to rename the files, and then press Enter. The computer automatically adds the parenthetical numbers after your prefix to differentiate the files.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8270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large files that you need to email or transfer to another computer, you may want to first compress, or zip, the files. Compressed, or zipped, files take up less storage space and can be transferred to other computers more quickly than uncompressed files. Folders can also be compressed. Compressing a folder combines all of the files in the folder into a single compressed file, which is smaller in size than the total of the individual file sizes.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chapter in the Microsoft Windows 7 module deals with managing files and folders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90740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you see a shortcut menu displayed by right-clicking the selected folder. Point to </a:t>
            </a:r>
            <a:r>
              <a:rPr lang="en-US" b="0" i="1" dirty="0" smtClean="0"/>
              <a:t>Send to</a:t>
            </a:r>
            <a:r>
              <a:rPr lang="en-US" b="0" dirty="0" smtClean="0"/>
              <a:t> and click </a:t>
            </a:r>
            <a:r>
              <a:rPr lang="en-US" b="0" i="1" dirty="0" smtClean="0"/>
              <a:t>Compressed (zipped) folder</a:t>
            </a:r>
            <a:r>
              <a:rPr lang="en-US" b="0" dirty="0" smtClean="0"/>
              <a:t>.  </a:t>
            </a:r>
            <a:r>
              <a:rPr lang="en-US" dirty="0" smtClean="0"/>
              <a:t>Be aware that you will probably hear both terms, compressed and zipped, used to describe such files. </a:t>
            </a:r>
          </a:p>
          <a:p>
            <a:endParaRPr lang="en-US" dirty="0" smtClean="0"/>
          </a:p>
        </p:txBody>
      </p:sp>
      <p:sp>
        <p:nvSpPr>
          <p:cNvPr id="4" name="Slide Number Placeholder 3"/>
          <p:cNvSpPr>
            <a:spLocks noGrp="1"/>
          </p:cNvSpPr>
          <p:nvPr>
            <p:ph type="sldNum" sz="quarter" idx="10"/>
          </p:nvPr>
        </p:nvSpPr>
        <p:spPr/>
        <p:txBody>
          <a:bodyPr/>
          <a:lstStyle/>
          <a:p>
            <a:fld id="{FA2D0C75-8375-4C2C-9379-C488CF754E44}" type="slidenum">
              <a:rPr lang="en-US" smtClean="0"/>
              <a:pPr/>
              <a:t>20</a:t>
            </a:fld>
            <a:endParaRPr lang="en-US"/>
          </a:p>
        </p:txBody>
      </p:sp>
    </p:spTree>
    <p:extLst>
      <p:ext uri="{BB962C8B-B14F-4D97-AF65-F5344CB8AC3E}">
        <p14:creationId xmlns:p14="http://schemas.microsoft.com/office/powerpoint/2010/main" val="94644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edit a compressed file, you must first extract the files. Extracting essentially means to reverse the process, or to </a:t>
            </a:r>
            <a:r>
              <a:rPr lang="en-US" dirty="0" err="1" smtClean="0"/>
              <a:t>uncompress</a:t>
            </a:r>
            <a:r>
              <a:rPr lang="en-US" dirty="0" smtClean="0"/>
              <a:t> or unzip the file once you are ready to use it.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a:t>
            </a:r>
            <a:r>
              <a:rPr lang="en-US" b="0" baseline="0" dirty="0" smtClean="0"/>
              <a:t> o</a:t>
            </a:r>
            <a:r>
              <a:rPr lang="en-US" b="0" dirty="0" smtClean="0"/>
              <a:t>pen the Extract Compressed (Zipped) Folders dialog box,</a:t>
            </a:r>
            <a:r>
              <a:rPr lang="en-US" b="0" baseline="0" dirty="0" smtClean="0"/>
              <a:t> </a:t>
            </a:r>
            <a:r>
              <a:rPr lang="en-US" b="0" dirty="0" smtClean="0"/>
              <a:t>click the Extract all files button on the toolbar. Open</a:t>
            </a:r>
            <a:r>
              <a:rPr lang="en-US" b="0" baseline="0" dirty="0" smtClean="0"/>
              <a:t> the Select a destination box by c</a:t>
            </a:r>
            <a:r>
              <a:rPr lang="en-US" b="0" dirty="0" smtClean="0"/>
              <a:t>licking the Browse button. Browse to the destination folder on your USB flash drive and click it. </a:t>
            </a:r>
            <a:r>
              <a:rPr lang="en-US" dirty="0" smtClean="0"/>
              <a:t>Many compressed files have a .zip extension. Others have an .</a:t>
            </a:r>
            <a:r>
              <a:rPr lang="en-US" dirty="0" err="1" smtClean="0"/>
              <a:t>rar</a:t>
            </a:r>
            <a:r>
              <a:rPr lang="en-US" dirty="0" smtClean="0"/>
              <a:t> extension or other special extension, depending on the compression application used.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22</a:t>
            </a:fld>
            <a:endParaRPr lang="en-US"/>
          </a:p>
        </p:txBody>
      </p:sp>
    </p:spTree>
    <p:extLst>
      <p:ext uri="{BB962C8B-B14F-4D97-AF65-F5344CB8AC3E}">
        <p14:creationId xmlns:p14="http://schemas.microsoft.com/office/powerpoint/2010/main" val="829995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turn on the display of file extensions, click the Organize button in a Windows Explorer window and select </a:t>
            </a:r>
            <a:r>
              <a:rPr lang="en-US" i="1" dirty="0" smtClean="0"/>
              <a:t>Folder and search options</a:t>
            </a:r>
            <a:r>
              <a:rPr lang="en-US" dirty="0" smtClean="0"/>
              <a:t>. Click the View tab and then click the check mark in the </a:t>
            </a:r>
            <a:r>
              <a:rPr lang="en-US" i="1" dirty="0" smtClean="0"/>
              <a:t>Hide extensions for known file types </a:t>
            </a:r>
            <a:r>
              <a:rPr lang="en-US" dirty="0" smtClean="0"/>
              <a:t>check box to display extensions.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82704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the Search box in a Windows Explorer window to quickly locate a specific file or folder. When you type a file or folder name in the </a:t>
            </a:r>
            <a:r>
              <a:rPr lang="en-US" i="0" dirty="0" smtClean="0"/>
              <a:t>Search</a:t>
            </a:r>
            <a:r>
              <a:rPr lang="en-US" dirty="0" smtClean="0"/>
              <a:t> box, Windows searches the currently open Windows Explorer window for a match. If you want to search a different location, use the Navigation pane to change the search location. For example, to search your USB drive, click </a:t>
            </a:r>
            <a:r>
              <a:rPr lang="en-US" i="1" dirty="0" smtClean="0"/>
              <a:t>Removable Disk</a:t>
            </a:r>
            <a:r>
              <a:rPr lang="en-US" dirty="0" smtClean="0"/>
              <a:t> in the </a:t>
            </a:r>
            <a:r>
              <a:rPr lang="en-US" i="1" dirty="0" smtClean="0"/>
              <a:t>Computer</a:t>
            </a:r>
            <a:r>
              <a:rPr lang="en-US" dirty="0" smtClean="0"/>
              <a:t> category in the Navigation pane and then enter the file or folder name in the </a:t>
            </a:r>
            <a:r>
              <a:rPr lang="en-US" i="0" dirty="0" smtClean="0"/>
              <a:t>Search</a:t>
            </a:r>
            <a:r>
              <a:rPr lang="en-US" dirty="0" smtClean="0"/>
              <a:t> box.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asterisk (*) is a wildcard that can be used to specify any combination of characters. In this case, you are searching for all files with a .zip file extension because * tells the computer to retrieve files with any name appearing to the left of the .zip extension.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25</a:t>
            </a:fld>
            <a:endParaRPr lang="en-US"/>
          </a:p>
        </p:txBody>
      </p:sp>
    </p:spTree>
    <p:extLst>
      <p:ext uri="{BB962C8B-B14F-4D97-AF65-F5344CB8AC3E}">
        <p14:creationId xmlns:p14="http://schemas.microsoft.com/office/powerpoint/2010/main" val="266551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drop-down list also contains filter categories, such as Date modified, that you can use to refine your search. For example, if you know that you updated a particular file last Tuesday or Wednesday, you can click the Date modified filter category and then click a date or date range to narrow the search for files or folders that were saved on a specific date or within a specific date range.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82704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files that you no longer need on your computer, you should delete them. Regularly deleting such files will help keep your files organized and free up disk space. You can also delete a folder. When you delete a folder, all of the files and folders within that folder are deleted. Be sure to look within all subfolders to remind yourself of the complete contents before deleting the outer folder.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you see a shortcut menu displayed </a:t>
            </a:r>
            <a:r>
              <a:rPr lang="en-US" b="0" baseline="0" dirty="0" smtClean="0"/>
              <a:t>by </a:t>
            </a:r>
            <a:r>
              <a:rPr lang="en-US" b="0" dirty="0" smtClean="0"/>
              <a:t>right-clicking the selected folder. To delete the folder, click </a:t>
            </a:r>
            <a:r>
              <a:rPr lang="en-US" b="0" i="1" dirty="0" smtClean="0"/>
              <a:t>Delete</a:t>
            </a:r>
            <a:r>
              <a:rPr lang="en-US" b="0" dirty="0" smtClean="0"/>
              <a:t>.</a:t>
            </a:r>
            <a:r>
              <a:rPr lang="en-US" b="0" baseline="0" dirty="0" smtClean="0"/>
              <a:t> </a:t>
            </a:r>
            <a:r>
              <a:rPr lang="en-US" b="0" dirty="0" smtClean="0"/>
              <a:t>At the warning dialog box, click Yes. The folder is deleted.</a:t>
            </a:r>
            <a:r>
              <a:rPr lang="en-US" b="0" baseline="0" dirty="0" smtClean="0"/>
              <a:t> You can also use the Delete key on your keyboard to delete a folder or file.</a:t>
            </a:r>
            <a:endParaRPr lang="en-US" b="0" dirty="0" smtClean="0"/>
          </a:p>
        </p:txBody>
      </p:sp>
      <p:sp>
        <p:nvSpPr>
          <p:cNvPr id="4" name="Slide Number Placeholder 3"/>
          <p:cNvSpPr>
            <a:spLocks noGrp="1"/>
          </p:cNvSpPr>
          <p:nvPr>
            <p:ph type="sldNum" sz="quarter" idx="10"/>
          </p:nvPr>
        </p:nvSpPr>
        <p:spPr/>
        <p:txBody>
          <a:bodyPr/>
          <a:lstStyle/>
          <a:p>
            <a:fld id="{FA2D0C75-8375-4C2C-9379-C488CF754E44}" type="slidenum">
              <a:rPr lang="en-US" smtClean="0"/>
              <a:pPr/>
              <a:t>28</a:t>
            </a:fld>
            <a:endParaRPr lang="en-US"/>
          </a:p>
        </p:txBody>
      </p:sp>
    </p:spTree>
    <p:extLst>
      <p:ext uri="{BB962C8B-B14F-4D97-AF65-F5344CB8AC3E}">
        <p14:creationId xmlns:p14="http://schemas.microsoft.com/office/powerpoint/2010/main" val="2814803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to delete a series of files listed one after the other, select those adjacent files by clicking the first file and then holding down the Shift key while clicking the last file. Select nonadjacent files by clicking the first file and then holding down the Ctrl key while clicking the other files. Once you’ve selected several files, click the Organize button and then click </a:t>
            </a:r>
            <a:r>
              <a:rPr lang="en-US" i="1" dirty="0" smtClean="0"/>
              <a:t>Delete</a:t>
            </a:r>
            <a:r>
              <a:rPr lang="en-US" dirty="0" smtClean="0"/>
              <a:t> in the drop-down menu. Alternatively, once you have selected the files, you can press the Delete key to delete those multiple files.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8270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chapter, you learn to manage the files and folders on your computer. You start to create a folder structure on </a:t>
            </a:r>
          </a:p>
          <a:p>
            <a:r>
              <a:rPr lang="en-US" dirty="0" smtClean="0"/>
              <a:t>your removable USB flash drive that reflects the modules in this textbook by copying a folder from the Student Resources CD. As you work through this module and the other modules in the textbook, you will use this folder structure to organize your files.</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89761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Windows 7, when you delete a file from the hard drive, it does not, in fact, get deleted. It is instead moved to the Recycle Bin. The Recycle Bin is a temporary holding area for deleted files and folders. The Recycle Bin protects you from accidental loss of files because, if you change your mind about deleting the file that was stored on your hard drive, you can restore it back to its original location. When you are absolutely sure the file is no longer needed, you can empty the Recycle Bin. The Recycle Bin stores deleted files until it runs out of storage space. Then it will start deleting files, beginning with the files that have been in the bin the longest.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delete a file or folder that is saved on a removable disk, it is not sent to the Recycle Bin. It is permanently deleted. </a:t>
            </a:r>
          </a:p>
          <a:p>
            <a:endParaRPr lang="en-US" dirty="0" smtClean="0"/>
          </a:p>
        </p:txBody>
      </p:sp>
      <p:sp>
        <p:nvSpPr>
          <p:cNvPr id="4" name="Slide Number Placeholder 3"/>
          <p:cNvSpPr>
            <a:spLocks noGrp="1"/>
          </p:cNvSpPr>
          <p:nvPr>
            <p:ph type="sldNum" sz="quarter" idx="10"/>
          </p:nvPr>
        </p:nvSpPr>
        <p:spPr/>
        <p:txBody>
          <a:bodyPr/>
          <a:lstStyle/>
          <a:p>
            <a:fld id="{FA2D0C75-8375-4C2C-9379-C488CF754E44}" type="slidenum">
              <a:rPr lang="en-US" smtClean="0"/>
              <a:pPr/>
              <a:t>32</a:t>
            </a:fld>
            <a:endParaRPr lang="en-US"/>
          </a:p>
        </p:txBody>
      </p:sp>
    </p:spTree>
    <p:extLst>
      <p:ext uri="{BB962C8B-B14F-4D97-AF65-F5344CB8AC3E}">
        <p14:creationId xmlns:p14="http://schemas.microsoft.com/office/powerpoint/2010/main" val="3991421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Recycle Bin displays on the desktop by default. If the icon is not on your desktop, right-click the desktop, click </a:t>
            </a:r>
            <a:r>
              <a:rPr lang="en-US" i="1" dirty="0" smtClean="0"/>
              <a:t>Personalize</a:t>
            </a:r>
            <a:r>
              <a:rPr lang="en-US" dirty="0" smtClean="0"/>
              <a:t>, click </a:t>
            </a:r>
            <a:r>
              <a:rPr lang="en-US" i="1" dirty="0" smtClean="0"/>
              <a:t>Change desktop icons</a:t>
            </a:r>
            <a:r>
              <a:rPr lang="en-US" dirty="0" smtClean="0"/>
              <a:t>, and then click the </a:t>
            </a:r>
            <a:r>
              <a:rPr lang="en-US" i="1" dirty="0" smtClean="0"/>
              <a:t>Recycle Bin</a:t>
            </a:r>
            <a:r>
              <a:rPr lang="en-US" dirty="0" smtClean="0"/>
              <a:t> check box. You may not be able to personalize the desktop in a public lab. </a:t>
            </a:r>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33</a:t>
            </a:fld>
            <a:endParaRPr lang="en-US"/>
          </a:p>
        </p:txBody>
      </p:sp>
    </p:spTree>
    <p:extLst>
      <p:ext uri="{BB962C8B-B14F-4D97-AF65-F5344CB8AC3E}">
        <p14:creationId xmlns:p14="http://schemas.microsoft.com/office/powerpoint/2010/main" val="3760446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turn the Recycle Bin off (although doing so is not recommended) by selecting the option </a:t>
            </a:r>
            <a:r>
              <a:rPr lang="en-US" i="1" dirty="0" smtClean="0"/>
              <a:t>Don’t move files to the Recycle Bin</a:t>
            </a:r>
            <a:r>
              <a:rPr lang="en-US" dirty="0" smtClean="0"/>
              <a:t>. Remove files immediately when deleted.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88270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Explorer is the file management interface in Windows 7. A Windows Explorer window lets you view the folders and files in a selected storage location, such as your hard drive, DVD drive, server, or removable USB drive. Features of a Windows Explorer window include a Navigation pane, an Address bar, a toolbar, a Search box, and a Details pane.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Notice the path in the Address bar shows that you are viewing the Pictures library. The Details pane shows how many items are in the Pictures library. T</a:t>
            </a:r>
            <a:r>
              <a:rPr lang="en-US" dirty="0" smtClean="0"/>
              <a:t>he Pictures library on your computer will contain different files from those shown. </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Libraries are a structure for organizing and managing your files in Windows 7.  They are similar to folders, but different in that a library gathers together files that may be stored in several locations on your computer.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Return your computer to its original setting by clicking the View button in the Windows Explorer window.</a:t>
            </a:r>
          </a:p>
        </p:txBody>
      </p:sp>
      <p:sp>
        <p:nvSpPr>
          <p:cNvPr id="4" name="Slide Number Placeholder 3"/>
          <p:cNvSpPr>
            <a:spLocks noGrp="1"/>
          </p:cNvSpPr>
          <p:nvPr>
            <p:ph type="sldNum" sz="quarter" idx="10"/>
          </p:nvPr>
        </p:nvSpPr>
        <p:spPr/>
        <p:txBody>
          <a:bodyPr/>
          <a:lstStyle/>
          <a:p>
            <a:fld id="{FA2D0C75-8375-4C2C-9379-C488CF754E44}" type="slidenum">
              <a:rPr lang="en-US" smtClean="0"/>
              <a:pPr/>
              <a:t>6</a:t>
            </a:fld>
            <a:endParaRPr lang="en-US"/>
          </a:p>
        </p:txBody>
      </p:sp>
    </p:spTree>
    <p:extLst>
      <p:ext uri="{BB962C8B-B14F-4D97-AF65-F5344CB8AC3E}">
        <p14:creationId xmlns:p14="http://schemas.microsoft.com/office/powerpoint/2010/main" val="268960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 to reach the current location is shown on the Address bar as links with arrows between them, for example, Libraries → Pictures. You can jump to a location by clicking its name in the Address bar or you can jump to other locations in the path by clicking the arrow to the right of a link. For example, clicking the arrow to the right of Libraries displays a menu that lists all of the available libraries. Click a library in the displayed menu to jump to that location.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7</a:t>
            </a:fld>
            <a:endParaRPr lang="en-US"/>
          </a:p>
        </p:txBody>
      </p:sp>
    </p:spTree>
    <p:extLst>
      <p:ext uri="{BB962C8B-B14F-4D97-AF65-F5344CB8AC3E}">
        <p14:creationId xmlns:p14="http://schemas.microsoft.com/office/powerpoint/2010/main" val="388270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work you do in this course involves opening student data files. These files are organized by module in folders on the Student Resources CD. The first page of each module in this book, provides (when necessary) instructions for copying the folder you need from the CD to your storage medium. In this skill, you practice this procedure using a USB flash drive. </a:t>
            </a:r>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85FD8-C9B5-4502-9998-D9C5E3F492E5}" type="datetime1">
              <a:rPr lang="en-US" smtClean="0"/>
              <a:pPr/>
              <a:t>1/24/2011</a:t>
            </a:fld>
            <a:endParaRPr lang="en-US"/>
          </a:p>
        </p:txBody>
      </p:sp>
      <p:sp>
        <p:nvSpPr>
          <p:cNvPr id="5" name="Footer Placeholder 4"/>
          <p:cNvSpPr>
            <a:spLocks noGrp="1"/>
          </p:cNvSpPr>
          <p:nvPr>
            <p:ph type="ftr" sz="quarter" idx="11"/>
          </p:nvPr>
        </p:nvSpPr>
        <p:spPr/>
        <p:txBody>
          <a:bodyPr/>
          <a:lstStyle/>
          <a:p>
            <a:r>
              <a:rPr lang="en-US" smtClean="0"/>
              <a:t>Paradigm Publishing, Inc. </a:t>
            </a:r>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68513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A0B55-405C-4BA2-9E3D-FEFB1BE087C0}" type="datetime1">
              <a:rPr lang="en-US" smtClean="0"/>
              <a:pPr/>
              <a:t>1/24/2011</a:t>
            </a:fld>
            <a:endParaRPr lang="en-US"/>
          </a:p>
        </p:txBody>
      </p:sp>
      <p:sp>
        <p:nvSpPr>
          <p:cNvPr id="5" name="Footer Placeholder 4"/>
          <p:cNvSpPr>
            <a:spLocks noGrp="1"/>
          </p:cNvSpPr>
          <p:nvPr>
            <p:ph type="ftr" sz="quarter" idx="11"/>
          </p:nvPr>
        </p:nvSpPr>
        <p:spPr/>
        <p:txBody>
          <a:bodyPr/>
          <a:lstStyle/>
          <a:p>
            <a:r>
              <a:rPr lang="en-US" smtClean="0"/>
              <a:t>Paradigm Publishing, Inc. </a:t>
            </a:r>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46405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33411-AD62-469D-AA30-E4A025C002E3}" type="datetime1">
              <a:rPr lang="en-US" smtClean="0"/>
              <a:pPr/>
              <a:t>1/24/2011</a:t>
            </a:fld>
            <a:endParaRPr lang="en-US"/>
          </a:p>
        </p:txBody>
      </p:sp>
      <p:sp>
        <p:nvSpPr>
          <p:cNvPr id="5" name="Footer Placeholder 4"/>
          <p:cNvSpPr>
            <a:spLocks noGrp="1"/>
          </p:cNvSpPr>
          <p:nvPr>
            <p:ph type="ftr" sz="quarter" idx="11"/>
          </p:nvPr>
        </p:nvSpPr>
        <p:spPr/>
        <p:txBody>
          <a:bodyPr/>
          <a:lstStyle/>
          <a:p>
            <a:r>
              <a:rPr lang="en-US" smtClean="0"/>
              <a:t>Paradigm Publishing, Inc. </a:t>
            </a:r>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3471621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34C5D1-395F-4327-BB31-478FCE5D8D3E}"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721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5FCDEA1-E033-4713-B29F-FD7738AA8990}"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3815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5BB5D-B5B7-44BF-9BFA-5381EC413355}"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8700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546AE-18AB-44C0-AF84-6809226B44E9}"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257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5DB4B-2571-4AD6-9008-B03A5E1A5B97}" type="datetime1">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5244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05F426-A5BF-4358-9F3D-AABCCF49A46C}" type="datetime1">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9172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36814-7874-4A5D-90BE-CD4B01AD539C}" type="datetime1">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6417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CDF28-8E99-4BC3-BB49-4BE10E2BF04E}"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28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8D4A31-48F5-45D1-8B8B-0B8D29144A30}" type="datetime1">
              <a:rPr lang="en-US" smtClean="0"/>
              <a:pPr/>
              <a:t>1/24/2011</a:t>
            </a:fld>
            <a:endParaRPr lang="en-US"/>
          </a:p>
        </p:txBody>
      </p:sp>
      <p:sp>
        <p:nvSpPr>
          <p:cNvPr id="5" name="Footer Placeholder 4"/>
          <p:cNvSpPr>
            <a:spLocks noGrp="1"/>
          </p:cNvSpPr>
          <p:nvPr>
            <p:ph type="ftr" sz="quarter" idx="11"/>
          </p:nvPr>
        </p:nvSpPr>
        <p:spPr/>
        <p:txBody>
          <a:bodyPr/>
          <a:lstStyle/>
          <a:p>
            <a:r>
              <a:rPr lang="en-US" smtClean="0"/>
              <a:t>Paradigm Publishing, Inc. </a:t>
            </a:r>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429699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9B450-5260-43C0-BAB9-0EBC2FB726E3}"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364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C2CC-6FE9-4C32-87B1-2E95699E02E1}"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366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B5F9-2E09-410A-ABBF-D3CA2B3E3503}"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0734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4861DB-5AE8-43DA-934F-BA67F28D29E0}"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3552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3502908-2734-409C-853E-A07DE7CBC4E7}"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80329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FFFC1-1499-4445-82A6-6795B1C54002}"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99454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98C6D-3740-43B4-A14B-B1F4707F7DB4}"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745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D9C5A-795D-4316-9006-5EAFA5C4D1BE}" type="datetime1">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4639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BBF175-16A3-43B4-A480-BA7AC8C96D87}" type="datetime1">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6519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21266-6A0C-40F3-A379-71FED9D0AC4B}" type="datetime1">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41751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CF5FDF-1009-45BE-90E4-9F6AF334C089}" type="datetime1">
              <a:rPr lang="en-US" smtClean="0"/>
              <a:pPr/>
              <a:t>1/24/2011</a:t>
            </a:fld>
            <a:endParaRPr lang="en-US"/>
          </a:p>
        </p:txBody>
      </p:sp>
      <p:sp>
        <p:nvSpPr>
          <p:cNvPr id="5" name="Footer Placeholder 4"/>
          <p:cNvSpPr>
            <a:spLocks noGrp="1"/>
          </p:cNvSpPr>
          <p:nvPr>
            <p:ph type="ftr" sz="quarter" idx="11"/>
          </p:nvPr>
        </p:nvSpPr>
        <p:spPr/>
        <p:txBody>
          <a:bodyPr/>
          <a:lstStyle/>
          <a:p>
            <a:r>
              <a:rPr lang="en-US" smtClean="0"/>
              <a:t>Paradigm Publishing, Inc. </a:t>
            </a:r>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3483850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F4839-008D-430B-9DD1-15D209CFA63C}"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7385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3D4BD-6494-461F-9AAC-2584D49E4EEC}"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1219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6DFAA-6377-4481-8EE3-465A6A0DBBF5}"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791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8CB31-0E43-4988-AA02-6817FB3CF5FB}"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174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ADB57-5FC2-42E8-BBB4-35769C0B8533}" type="datetime1">
              <a:rPr lang="en-US" smtClean="0"/>
              <a:pPr/>
              <a:t>1/24/2011</a:t>
            </a:fld>
            <a:endParaRPr lang="en-US"/>
          </a:p>
        </p:txBody>
      </p:sp>
      <p:sp>
        <p:nvSpPr>
          <p:cNvPr id="6" name="Footer Placeholder 5"/>
          <p:cNvSpPr>
            <a:spLocks noGrp="1"/>
          </p:cNvSpPr>
          <p:nvPr>
            <p:ph type="ftr" sz="quarter" idx="11"/>
          </p:nvPr>
        </p:nvSpPr>
        <p:spPr/>
        <p:txBody>
          <a:bodyPr/>
          <a:lstStyle/>
          <a:p>
            <a:r>
              <a:rPr lang="en-US" smtClean="0"/>
              <a:t>Paradigm Publishing, Inc. </a:t>
            </a:r>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21437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6ABE47-E315-4893-BDEC-AA18DF008587}" type="datetime1">
              <a:rPr lang="en-US" smtClean="0"/>
              <a:pPr/>
              <a:t>1/24/2011</a:t>
            </a:fld>
            <a:endParaRPr lang="en-US"/>
          </a:p>
        </p:txBody>
      </p:sp>
      <p:sp>
        <p:nvSpPr>
          <p:cNvPr id="8" name="Footer Placeholder 7"/>
          <p:cNvSpPr>
            <a:spLocks noGrp="1"/>
          </p:cNvSpPr>
          <p:nvPr>
            <p:ph type="ftr" sz="quarter" idx="11"/>
          </p:nvPr>
        </p:nvSpPr>
        <p:spPr/>
        <p:txBody>
          <a:bodyPr/>
          <a:lstStyle/>
          <a:p>
            <a:r>
              <a:rPr lang="en-US" smtClean="0"/>
              <a:t>Paradigm Publishing, Inc. </a:t>
            </a:r>
            <a:endParaRPr lang="en-US"/>
          </a:p>
        </p:txBody>
      </p:sp>
      <p:sp>
        <p:nvSpPr>
          <p:cNvPr id="9" name="Slide Number Placeholder 8"/>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14695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15EE4-962E-49FA-BFE6-FDB156EEE951}" type="datetime1">
              <a:rPr lang="en-US" smtClean="0"/>
              <a:pPr/>
              <a:t>1/24/2011</a:t>
            </a:fld>
            <a:endParaRPr lang="en-US"/>
          </a:p>
        </p:txBody>
      </p:sp>
      <p:sp>
        <p:nvSpPr>
          <p:cNvPr id="4" name="Footer Placeholder 3"/>
          <p:cNvSpPr>
            <a:spLocks noGrp="1"/>
          </p:cNvSpPr>
          <p:nvPr>
            <p:ph type="ftr" sz="quarter" idx="11"/>
          </p:nvPr>
        </p:nvSpPr>
        <p:spPr/>
        <p:txBody>
          <a:bodyPr/>
          <a:lstStyle/>
          <a:p>
            <a:r>
              <a:rPr lang="en-US" smtClean="0"/>
              <a:t>Paradigm Publishing, Inc. </a:t>
            </a:r>
            <a:endParaRPr lang="en-US"/>
          </a:p>
        </p:txBody>
      </p:sp>
      <p:sp>
        <p:nvSpPr>
          <p:cNvPr id="5" name="Slide Number Placeholder 4"/>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42152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B1EA2-4710-4EAB-A7E1-147EAD7F3161}" type="datetime1">
              <a:rPr lang="en-US" smtClean="0"/>
              <a:pPr/>
              <a:t>1/24/2011</a:t>
            </a:fld>
            <a:endParaRPr lang="en-US"/>
          </a:p>
        </p:txBody>
      </p:sp>
      <p:sp>
        <p:nvSpPr>
          <p:cNvPr id="3" name="Footer Placeholder 2"/>
          <p:cNvSpPr>
            <a:spLocks noGrp="1"/>
          </p:cNvSpPr>
          <p:nvPr>
            <p:ph type="ftr" sz="quarter" idx="11"/>
          </p:nvPr>
        </p:nvSpPr>
        <p:spPr/>
        <p:txBody>
          <a:bodyPr/>
          <a:lstStyle/>
          <a:p>
            <a:r>
              <a:rPr lang="en-US" smtClean="0"/>
              <a:t>Paradigm Publishing, Inc. </a:t>
            </a:r>
            <a:endParaRPr lang="en-US"/>
          </a:p>
        </p:txBody>
      </p:sp>
      <p:sp>
        <p:nvSpPr>
          <p:cNvPr id="4" name="Slide Number Placeholder 3"/>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54061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E5977-AB0A-498F-B410-2DC5E9FE1EEE}" type="datetime1">
              <a:rPr lang="en-US" smtClean="0"/>
              <a:pPr/>
              <a:t>1/24/2011</a:t>
            </a:fld>
            <a:endParaRPr lang="en-US"/>
          </a:p>
        </p:txBody>
      </p:sp>
      <p:sp>
        <p:nvSpPr>
          <p:cNvPr id="6" name="Footer Placeholder 5"/>
          <p:cNvSpPr>
            <a:spLocks noGrp="1"/>
          </p:cNvSpPr>
          <p:nvPr>
            <p:ph type="ftr" sz="quarter" idx="11"/>
          </p:nvPr>
        </p:nvSpPr>
        <p:spPr/>
        <p:txBody>
          <a:bodyPr/>
          <a:lstStyle/>
          <a:p>
            <a:r>
              <a:rPr lang="en-US" smtClean="0"/>
              <a:t>Paradigm Publishing, Inc. </a:t>
            </a:r>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07204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CA3D8-2413-49E1-A9B9-A69A91F206E3}" type="datetime1">
              <a:rPr lang="en-US" smtClean="0"/>
              <a:pPr/>
              <a:t>1/24/2011</a:t>
            </a:fld>
            <a:endParaRPr lang="en-US"/>
          </a:p>
        </p:txBody>
      </p:sp>
      <p:sp>
        <p:nvSpPr>
          <p:cNvPr id="6" name="Footer Placeholder 5"/>
          <p:cNvSpPr>
            <a:spLocks noGrp="1"/>
          </p:cNvSpPr>
          <p:nvPr>
            <p:ph type="ftr" sz="quarter" idx="11"/>
          </p:nvPr>
        </p:nvSpPr>
        <p:spPr/>
        <p:txBody>
          <a:bodyPr/>
          <a:lstStyle/>
          <a:p>
            <a:r>
              <a:rPr lang="en-US" smtClean="0"/>
              <a:t>Paradigm Publishing, Inc. </a:t>
            </a:r>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7153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E685C-0CD5-4024-B067-6566891B71EF}" type="datetime1">
              <a:rPr lang="en-US" smtClean="0"/>
              <a:pPr/>
              <a:t>1/24/2011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Paradigm Publishing, Inc.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pPr/>
              <a:t>‹#›</a:t>
            </a:fld>
            <a:endParaRPr lang="en-US"/>
          </a:p>
        </p:txBody>
      </p:sp>
    </p:spTree>
    <p:extLst>
      <p:ext uri="{BB962C8B-B14F-4D97-AF65-F5344CB8AC3E}">
        <p14:creationId xmlns:p14="http://schemas.microsoft.com/office/powerpoint/2010/main" val="83179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F35D684-3844-4279-96A1-4FAEACFFD1C4}" type="datetime1">
              <a:rPr lang="en-US" smtClean="0">
                <a:solidFill>
                  <a:prstClr val="black">
                    <a:tint val="75000"/>
                  </a:prstClr>
                </a:solidFill>
              </a:rPr>
              <a:pPr defTabSz="457200"/>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1881F87-F1D1-4E82-B161-792A900F0BB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433381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54FAB62-6C40-4738-9B6D-949610B7E7D7}" type="datetime1">
              <a:rPr lang="en-US" smtClean="0">
                <a:solidFill>
                  <a:prstClr val="black">
                    <a:tint val="75000"/>
                  </a:prstClr>
                </a:solidFill>
              </a:rPr>
              <a:pPr defTabSz="457200"/>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1881F87-F1D1-4E82-B161-792A900F0BB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8671714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prstClr val="white"/>
                </a:solidFill>
                <a:latin typeface="Arial Narrow"/>
                <a:cs typeface="Arial Narrow"/>
              </a:rPr>
              <a:t>MODULE 2</a:t>
            </a:r>
            <a:endParaRPr lang="en-US" sz="4500" b="1" dirty="0">
              <a:solidFill>
                <a:prstClr val="white"/>
              </a:solidFill>
              <a:latin typeface="Arial Narrow"/>
              <a:cs typeface="Arial Narrow"/>
            </a:endParaRPr>
          </a:p>
        </p:txBody>
      </p:sp>
      <p:sp>
        <p:nvSpPr>
          <p:cNvPr id="2" name="Title 1"/>
          <p:cNvSpPr>
            <a:spLocks noGrp="1"/>
          </p:cNvSpPr>
          <p:nvPr>
            <p:ph type="title"/>
          </p:nvPr>
        </p:nvSpPr>
        <p:spPr>
          <a:xfrm>
            <a:off x="2868817" y="274638"/>
            <a:ext cx="5817982" cy="1143000"/>
          </a:xfrm>
        </p:spPr>
        <p:txBody>
          <a:bodyPr/>
          <a:lstStyle/>
          <a:p>
            <a:r>
              <a:rPr lang="en-US" dirty="0"/>
              <a:t>Microsoft® Windows 7</a:t>
            </a:r>
          </a:p>
        </p:txBody>
      </p:sp>
      <p:sp>
        <p:nvSpPr>
          <p:cNvPr id="3" name="Content Placeholder 2"/>
          <p:cNvSpPr>
            <a:spLocks noGrp="1"/>
          </p:cNvSpPr>
          <p:nvPr>
            <p:ph idx="1"/>
          </p:nvPr>
        </p:nvSpPr>
        <p:spPr>
          <a:xfrm>
            <a:off x="685800" y="2362200"/>
            <a:ext cx="7961585" cy="3132084"/>
          </a:xfrm>
        </p:spPr>
        <p:txBody>
          <a:bodyPr>
            <a:noAutofit/>
          </a:bodyPr>
          <a:lstStyle/>
          <a:p>
            <a:pPr marL="0" indent="0">
              <a:buNone/>
            </a:pPr>
            <a:r>
              <a:rPr lang="en-US" sz="3600" dirty="0" smtClean="0"/>
              <a:t>Chapter 1: Navigating </a:t>
            </a:r>
            <a:r>
              <a:rPr lang="en-US" sz="3600" dirty="0"/>
              <a:t>around Windows</a:t>
            </a:r>
          </a:p>
          <a:p>
            <a:pPr marL="0" indent="0">
              <a:buNone/>
            </a:pPr>
            <a:r>
              <a:rPr lang="en-US" sz="3600" dirty="0"/>
              <a:t>Chapter </a:t>
            </a:r>
            <a:r>
              <a:rPr lang="en-US" sz="3600" dirty="0" smtClean="0"/>
              <a:t>2: </a:t>
            </a:r>
            <a:r>
              <a:rPr lang="en-US" sz="3600" dirty="0"/>
              <a:t>Managing Files and Folders</a:t>
            </a:r>
          </a:p>
          <a:p>
            <a:pPr marL="2057400" indent="-2057400">
              <a:buNone/>
            </a:pPr>
            <a:r>
              <a:rPr lang="en-US" sz="3600" dirty="0"/>
              <a:t>Chapter </a:t>
            </a:r>
            <a:r>
              <a:rPr lang="en-US" sz="3600" dirty="0" smtClean="0"/>
              <a:t>3: </a:t>
            </a:r>
            <a:r>
              <a:rPr lang="en-US" sz="3600" dirty="0"/>
              <a:t>Working with Windows </a:t>
            </a:r>
            <a:r>
              <a:rPr lang="en-US" sz="3600" dirty="0" smtClean="0"/>
              <a:t>Settings, Gadgets</a:t>
            </a:r>
            <a:r>
              <a:rPr lang="en-US" sz="3600" dirty="0"/>
              <a:t>, and Accessories</a:t>
            </a:r>
          </a:p>
        </p:txBody>
      </p:sp>
      <p:sp>
        <p:nvSpPr>
          <p:cNvPr id="4" name="Slide Number Placeholder 3"/>
          <p:cNvSpPr>
            <a:spLocks noGrp="1"/>
          </p:cNvSpPr>
          <p:nvPr>
            <p:ph type="sldNum" sz="quarter" idx="12"/>
          </p:nvPr>
        </p:nvSpPr>
        <p:spPr/>
        <p:txBody>
          <a:bodyPr/>
          <a:lstStyle/>
          <a:p>
            <a:fld id="{A88F97AF-8AD4-4039-87D8-59F2FFECCC04}" type="slidenum">
              <a:rPr lang="en-US" smtClean="0"/>
              <a:pPr/>
              <a:t>1</a:t>
            </a:fld>
            <a:endParaRPr lang="en-US"/>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804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88F97AF-8AD4-4039-87D8-59F2FFECCC04}" type="slidenum">
              <a:rPr lang="en-US" smtClean="0"/>
              <a:pPr/>
              <a:t>10</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tp://ftp.emcp.com/GuidelinesOfc2010/ScreenCaptures-andPDFs/M2%20Windows7Basics/Ch2/M2-C2-S2-Fig2-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18" y="0"/>
            <a:ext cx="9161417" cy="6311030"/>
          </a:xfrm>
          <a:prstGeom prst="rect">
            <a:avLst/>
          </a:prstGeom>
          <a:noFill/>
          <a:ln>
            <a:noFill/>
          </a:ln>
        </p:spPr>
      </p:pic>
      <p:sp>
        <p:nvSpPr>
          <p:cNvPr id="8" name="Line Callout 1 (Border and Accent Bar) 7"/>
          <p:cNvSpPr/>
          <p:nvPr/>
        </p:nvSpPr>
        <p:spPr>
          <a:xfrm>
            <a:off x="1262500" y="1722119"/>
            <a:ext cx="1357618" cy="609600"/>
          </a:xfrm>
          <a:prstGeom prst="accentBorderCallout1">
            <a:avLst>
              <a:gd name="adj1" fmla="val 18750"/>
              <a:gd name="adj2" fmla="val -8333"/>
              <a:gd name="adj3" fmla="val -100943"/>
              <a:gd name="adj4" fmla="val -498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Copy</a:t>
            </a:r>
            <a:endParaRPr lang="en-US" sz="1600" dirty="0"/>
          </a:p>
        </p:txBody>
      </p:sp>
      <p:sp>
        <p:nvSpPr>
          <p:cNvPr id="10" name="Line Callout 1 (Border and Accent Bar) 9"/>
          <p:cNvSpPr/>
          <p:nvPr/>
        </p:nvSpPr>
        <p:spPr>
          <a:xfrm>
            <a:off x="1254034" y="651831"/>
            <a:ext cx="1565030" cy="643569"/>
          </a:xfrm>
          <a:prstGeom prst="accentBorderCallout1">
            <a:avLst>
              <a:gd name="adj1" fmla="val 18750"/>
              <a:gd name="adj2" fmla="val -8333"/>
              <a:gd name="adj3" fmla="val -37768"/>
              <a:gd name="adj4" fmla="val -656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button</a:t>
            </a:r>
            <a:endParaRPr lang="en-US" dirty="0"/>
          </a:p>
        </p:txBody>
      </p:sp>
      <p:sp>
        <p:nvSpPr>
          <p:cNvPr id="13" name="Line Callout 1 (Border and Accent Bar) 12"/>
          <p:cNvSpPr/>
          <p:nvPr/>
        </p:nvSpPr>
        <p:spPr>
          <a:xfrm>
            <a:off x="759240" y="2655935"/>
            <a:ext cx="1431399" cy="583833"/>
          </a:xfrm>
          <a:prstGeom prst="accentBorderCallout1">
            <a:avLst>
              <a:gd name="adj1" fmla="val 18750"/>
              <a:gd name="adj2" fmla="val -8333"/>
              <a:gd name="adj3" fmla="val -226104"/>
              <a:gd name="adj4" fmla="val -164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Paste</a:t>
            </a:r>
            <a:endParaRPr lang="en-US" sz="1600" dirty="0"/>
          </a:p>
        </p:txBody>
      </p:sp>
    </p:spTree>
    <p:extLst>
      <p:ext uri="{BB962C8B-B14F-4D97-AF65-F5344CB8AC3E}">
        <p14:creationId xmlns:p14="http://schemas.microsoft.com/office/powerpoint/2010/main" val="3582774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810000"/>
            <a:ext cx="8243911" cy="22098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Copying </a:t>
            </a:r>
            <a:r>
              <a:rPr lang="en-US" sz="3200" b="1" dirty="0">
                <a:solidFill>
                  <a:srgbClr val="005FD4"/>
                </a:solidFill>
              </a:rPr>
              <a:t>Folders Another Way </a:t>
            </a:r>
            <a:r>
              <a:rPr lang="en-US" sz="3200" b="1" dirty="0" smtClean="0">
                <a:solidFill>
                  <a:srgbClr val="005FD4"/>
                </a:solidFill>
              </a:rPr>
              <a:t> </a:t>
            </a:r>
            <a:r>
              <a:rPr lang="en-US" sz="3000" dirty="0" smtClean="0">
                <a:solidFill>
                  <a:prstClr val="black">
                    <a:tint val="75000"/>
                  </a:prstClr>
                </a:solidFill>
              </a:rPr>
              <a:t>Folders can also </a:t>
            </a:r>
            <a:r>
              <a:rPr lang="en-US" sz="3000" dirty="0">
                <a:solidFill>
                  <a:prstClr val="black">
                    <a:tint val="75000"/>
                  </a:prstClr>
                </a:solidFill>
              </a:rPr>
              <a:t>be moved and copied by using </a:t>
            </a:r>
            <a:r>
              <a:rPr lang="en-US" sz="3000" dirty="0" smtClean="0">
                <a:solidFill>
                  <a:prstClr val="black">
                    <a:tint val="75000"/>
                  </a:prstClr>
                </a:solidFill>
              </a:rPr>
              <a:t>the drag-and-drop </a:t>
            </a:r>
            <a:r>
              <a:rPr lang="en-US" sz="3000" dirty="0">
                <a:solidFill>
                  <a:prstClr val="black">
                    <a:tint val="75000"/>
                  </a:prstClr>
                </a:solidFill>
              </a:rPr>
              <a:t>method. </a:t>
            </a:r>
            <a:r>
              <a:rPr lang="en-US" sz="3000" dirty="0" smtClean="0">
                <a:solidFill>
                  <a:prstClr val="black">
                    <a:tint val="75000"/>
                  </a:prstClr>
                </a:solidFill>
              </a:rPr>
              <a:t>With both folders visible on the screen, you can drag a folder from one window to another.</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33398" y="2963348"/>
            <a:ext cx="2940959" cy="465652"/>
          </a:xfrm>
          <a:prstGeom prst="rect">
            <a:avLst/>
          </a:prstGeom>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11</a:t>
            </a:fld>
            <a:endParaRPr lang="en-US">
              <a:solidFill>
                <a:prstClr val="black">
                  <a:tint val="75000"/>
                </a:prstClr>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0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Autofit/>
          </a:bodyPr>
          <a:lstStyle/>
          <a:p>
            <a:r>
              <a:rPr lang="en-US" sz="3600" b="1" dirty="0" smtClean="0"/>
              <a:t>Skill </a:t>
            </a:r>
            <a:r>
              <a:rPr lang="en-US" sz="3600" b="1" dirty="0"/>
              <a:t>3</a:t>
            </a:r>
            <a:r>
              <a:rPr lang="en-US" sz="3600" b="1" dirty="0" smtClean="0"/>
              <a:t>: </a:t>
            </a:r>
            <a:r>
              <a:rPr lang="en-US" sz="3600" b="1" dirty="0"/>
              <a:t>Create a Folder</a:t>
            </a:r>
          </a:p>
        </p:txBody>
      </p:sp>
      <p:sp>
        <p:nvSpPr>
          <p:cNvPr id="3" name="Content Placeholder 2"/>
          <p:cNvSpPr>
            <a:spLocks noGrp="1"/>
          </p:cNvSpPr>
          <p:nvPr>
            <p:ph idx="1"/>
          </p:nvPr>
        </p:nvSpPr>
        <p:spPr>
          <a:xfrm>
            <a:off x="408140" y="1584324"/>
            <a:ext cx="8077200" cy="5091831"/>
          </a:xfrm>
        </p:spPr>
        <p:txBody>
          <a:bodyPr>
            <a:noAutofit/>
          </a:bodyPr>
          <a:lstStyle/>
          <a:p>
            <a:pPr>
              <a:spcBef>
                <a:spcPts val="0"/>
              </a:spcBef>
              <a:spcAft>
                <a:spcPts val="600"/>
              </a:spcAft>
            </a:pPr>
            <a:r>
              <a:rPr lang="en-US" sz="2400" dirty="0" smtClean="0"/>
              <a:t>With </a:t>
            </a:r>
            <a:r>
              <a:rPr lang="en-US" sz="2400" dirty="0"/>
              <a:t>your USB flash drive inserted and the desktop displayed, click the </a:t>
            </a:r>
            <a:r>
              <a:rPr lang="en-US" sz="2400" dirty="0" smtClean="0"/>
              <a:t>Start button </a:t>
            </a:r>
            <a:r>
              <a:rPr lang="en-US" sz="2400" dirty="0"/>
              <a:t>to display the Start menu.</a:t>
            </a:r>
          </a:p>
          <a:p>
            <a:pPr>
              <a:spcBef>
                <a:spcPts val="0"/>
              </a:spcBef>
              <a:spcAft>
                <a:spcPts val="600"/>
              </a:spcAft>
            </a:pPr>
            <a:r>
              <a:rPr lang="en-US" sz="2400" dirty="0" smtClean="0"/>
              <a:t>Click </a:t>
            </a:r>
            <a:r>
              <a:rPr lang="en-US" sz="2400" i="1" dirty="0"/>
              <a:t>Computer </a:t>
            </a:r>
            <a:r>
              <a:rPr lang="en-US" sz="2400" dirty="0"/>
              <a:t>to display the Windows Explorer window.</a:t>
            </a:r>
          </a:p>
          <a:p>
            <a:pPr>
              <a:spcBef>
                <a:spcPts val="0"/>
              </a:spcBef>
              <a:spcAft>
                <a:spcPts val="600"/>
              </a:spcAft>
            </a:pPr>
            <a:r>
              <a:rPr lang="en-US" sz="2400" dirty="0" smtClean="0"/>
              <a:t>Double-click </a:t>
            </a:r>
            <a:r>
              <a:rPr lang="en-US" sz="2400" dirty="0"/>
              <a:t>the removable disk drive to see the list of files or </a:t>
            </a:r>
            <a:r>
              <a:rPr lang="en-US" sz="2400" dirty="0" smtClean="0"/>
              <a:t>folders saved </a:t>
            </a:r>
            <a:r>
              <a:rPr lang="en-US" sz="2400" dirty="0"/>
              <a:t>there.</a:t>
            </a:r>
          </a:p>
          <a:p>
            <a:pPr>
              <a:spcBef>
                <a:spcPts val="0"/>
              </a:spcBef>
              <a:spcAft>
                <a:spcPts val="600"/>
              </a:spcAft>
            </a:pPr>
            <a:r>
              <a:rPr lang="en-US" sz="2400" dirty="0" smtClean="0"/>
              <a:t>Click </a:t>
            </a:r>
            <a:r>
              <a:rPr lang="en-US" sz="2400" dirty="0"/>
              <a:t>the New folder button on the toolbar to create a new folder.</a:t>
            </a:r>
          </a:p>
          <a:p>
            <a:pPr>
              <a:spcBef>
                <a:spcPts val="0"/>
              </a:spcBef>
              <a:spcAft>
                <a:spcPts val="600"/>
              </a:spcAft>
            </a:pPr>
            <a:r>
              <a:rPr lang="en-US" sz="2400" dirty="0" smtClean="0"/>
              <a:t>Type a folder name </a:t>
            </a:r>
            <a:r>
              <a:rPr lang="en-US" sz="2400" dirty="0"/>
              <a:t>and press Enter.</a:t>
            </a:r>
          </a:p>
          <a:p>
            <a:pPr>
              <a:spcBef>
                <a:spcPts val="0"/>
              </a:spcBef>
              <a:spcAft>
                <a:spcPts val="600"/>
              </a:spcAft>
            </a:pPr>
            <a:r>
              <a:rPr lang="en-US" sz="2400" dirty="0" smtClean="0"/>
              <a:t>Double-click </a:t>
            </a:r>
            <a:r>
              <a:rPr lang="en-US" sz="2400" dirty="0"/>
              <a:t>the </a:t>
            </a:r>
            <a:r>
              <a:rPr lang="en-US" sz="2400" dirty="0" smtClean="0"/>
              <a:t>new folder</a:t>
            </a:r>
            <a:r>
              <a:rPr lang="en-US" sz="2400" dirty="0"/>
              <a:t>, which is currently empty.</a:t>
            </a:r>
          </a:p>
          <a:p>
            <a:pPr>
              <a:spcBef>
                <a:spcPts val="0"/>
              </a:spcBef>
              <a:spcAft>
                <a:spcPts val="600"/>
              </a:spcAft>
            </a:pPr>
            <a:r>
              <a:rPr lang="en-US" sz="2400" dirty="0" smtClean="0"/>
              <a:t>Click </a:t>
            </a:r>
            <a:r>
              <a:rPr lang="en-US" sz="2400" dirty="0"/>
              <a:t>the Back button.</a:t>
            </a:r>
          </a:p>
          <a:p>
            <a:pPr>
              <a:spcBef>
                <a:spcPts val="0"/>
              </a:spcBef>
              <a:spcAft>
                <a:spcPts val="600"/>
              </a:spcAft>
            </a:pPr>
            <a:r>
              <a:rPr lang="en-US" sz="2400" dirty="0" smtClean="0"/>
              <a:t>Close </a:t>
            </a:r>
            <a:r>
              <a:rPr lang="en-US" sz="2400" dirty="0"/>
              <a:t>the Windows Explorer window.</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447113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88F97AF-8AD4-4039-87D8-59F2FFECCC04}" type="slidenum">
              <a:rPr lang="en-US" smtClean="0"/>
              <a:pPr/>
              <a:t>13</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tp://ftp.emcp.com/GuidelinesOfc2010/ScreenCaptures-andPDFs/M2%20Windows7Basics/Ch2/M2-C2-S3-Fig3-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311030"/>
          </a:xfrm>
          <a:prstGeom prst="rect">
            <a:avLst/>
          </a:prstGeom>
          <a:noFill/>
          <a:ln>
            <a:noFill/>
          </a:ln>
        </p:spPr>
      </p:pic>
      <p:sp>
        <p:nvSpPr>
          <p:cNvPr id="8" name="Line Callout 1 (Border and Accent Bar) 7"/>
          <p:cNvSpPr/>
          <p:nvPr/>
        </p:nvSpPr>
        <p:spPr>
          <a:xfrm>
            <a:off x="3171938" y="4038600"/>
            <a:ext cx="1565030" cy="533400"/>
          </a:xfrm>
          <a:prstGeom prst="accentBorderCallout1">
            <a:avLst>
              <a:gd name="adj1" fmla="val 18750"/>
              <a:gd name="adj2" fmla="val -8333"/>
              <a:gd name="adj3" fmla="val -26512"/>
              <a:gd name="adj4" fmla="val -433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Computer</a:t>
            </a:r>
            <a:endParaRPr lang="en-US" sz="1600" dirty="0"/>
          </a:p>
        </p:txBody>
      </p:sp>
      <p:sp>
        <p:nvSpPr>
          <p:cNvPr id="10" name="Line Callout 2 (Accent Bar) 9"/>
          <p:cNvSpPr/>
          <p:nvPr/>
        </p:nvSpPr>
        <p:spPr>
          <a:xfrm>
            <a:off x="3657600" y="2203269"/>
            <a:ext cx="1532390" cy="768531"/>
          </a:xfrm>
          <a:prstGeom prst="accentCallout2">
            <a:avLst>
              <a:gd name="adj1" fmla="val 3194"/>
              <a:gd name="adj2" fmla="val 109849"/>
              <a:gd name="adj3" fmla="val 24820"/>
              <a:gd name="adj4" fmla="val 110124"/>
              <a:gd name="adj5" fmla="val -8769"/>
              <a:gd name="adj6" fmla="val 1387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Removable </a:t>
            </a:r>
            <a:r>
              <a:rPr lang="en-US" dirty="0"/>
              <a:t>D</a:t>
            </a:r>
            <a:r>
              <a:rPr lang="en-US" dirty="0" smtClean="0"/>
              <a:t>isk drive</a:t>
            </a:r>
            <a:endParaRPr lang="en-US" dirty="0">
              <a:solidFill>
                <a:prstClr val="white"/>
              </a:solidFill>
            </a:endParaRPr>
          </a:p>
        </p:txBody>
      </p:sp>
    </p:spTree>
    <p:extLst>
      <p:ext uri="{BB962C8B-B14F-4D97-AF65-F5344CB8AC3E}">
        <p14:creationId xmlns:p14="http://schemas.microsoft.com/office/powerpoint/2010/main" val="3551205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88F97AF-8AD4-4039-87D8-59F2FFECCC04}" type="slidenum">
              <a:rPr lang="en-US" smtClean="0"/>
              <a:pPr/>
              <a:t>14</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tp://ftp.emcp.com/GuidelinesOfc2010/ScreenCaptures-andPDFs/M2%20Windows7Basics/Ch2/M2-C2-S3-Fig3-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240"/>
            <a:ext cx="9144000" cy="6326270"/>
          </a:xfrm>
          <a:prstGeom prst="rect">
            <a:avLst/>
          </a:prstGeom>
          <a:noFill/>
          <a:ln>
            <a:noFill/>
          </a:ln>
        </p:spPr>
      </p:pic>
      <p:sp>
        <p:nvSpPr>
          <p:cNvPr id="10" name="Line Callout 1 (Border and Accent Bar) 9"/>
          <p:cNvSpPr/>
          <p:nvPr/>
        </p:nvSpPr>
        <p:spPr>
          <a:xfrm>
            <a:off x="4905120" y="76200"/>
            <a:ext cx="1565030" cy="685800"/>
          </a:xfrm>
          <a:prstGeom prst="accentBorderCallout1">
            <a:avLst>
              <a:gd name="adj1" fmla="val 18750"/>
              <a:gd name="adj2" fmla="val -8333"/>
              <a:gd name="adj3" fmla="val 114404"/>
              <a:gd name="adj4" fmla="val -631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 </a:t>
            </a:r>
            <a:r>
              <a:rPr lang="en-US" dirty="0"/>
              <a:t>folder </a:t>
            </a:r>
            <a:r>
              <a:rPr lang="en-US" dirty="0" smtClean="0"/>
              <a:t>button</a:t>
            </a:r>
            <a:endParaRPr lang="en-US" sz="1600" dirty="0"/>
          </a:p>
        </p:txBody>
      </p:sp>
    </p:spTree>
    <p:extLst>
      <p:ext uri="{BB962C8B-B14F-4D97-AF65-F5344CB8AC3E}">
        <p14:creationId xmlns:p14="http://schemas.microsoft.com/office/powerpoint/2010/main" val="2688012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048000"/>
            <a:ext cx="8243911" cy="29718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Creating </a:t>
            </a:r>
            <a:r>
              <a:rPr lang="en-US" sz="3200" b="1" dirty="0">
                <a:solidFill>
                  <a:srgbClr val="005FD4"/>
                </a:solidFill>
              </a:rPr>
              <a:t>a New </a:t>
            </a:r>
            <a:r>
              <a:rPr lang="en-US" sz="3200" b="1" dirty="0" smtClean="0">
                <a:solidFill>
                  <a:srgbClr val="005FD4"/>
                </a:solidFill>
              </a:rPr>
              <a:t>Library  </a:t>
            </a:r>
            <a:r>
              <a:rPr lang="en-US" sz="3000" dirty="0" smtClean="0">
                <a:solidFill>
                  <a:prstClr val="black">
                    <a:tint val="75000"/>
                  </a:prstClr>
                </a:solidFill>
              </a:rPr>
              <a:t>By </a:t>
            </a:r>
            <a:r>
              <a:rPr lang="en-US" sz="3000" dirty="0">
                <a:solidFill>
                  <a:prstClr val="black">
                    <a:tint val="75000"/>
                  </a:prstClr>
                </a:solidFill>
              </a:rPr>
              <a:t>default</a:t>
            </a:r>
            <a:r>
              <a:rPr lang="en-US" sz="3000" dirty="0" smtClean="0">
                <a:solidFill>
                  <a:prstClr val="black">
                    <a:tint val="75000"/>
                  </a:prstClr>
                </a:solidFill>
              </a:rPr>
              <a:t>, Windows </a:t>
            </a:r>
            <a:r>
              <a:rPr lang="en-US" sz="3000" dirty="0">
                <a:solidFill>
                  <a:prstClr val="black">
                    <a:tint val="75000"/>
                  </a:prstClr>
                </a:solidFill>
              </a:rPr>
              <a:t>has four pre-defined </a:t>
            </a:r>
            <a:r>
              <a:rPr lang="en-US" sz="3000" dirty="0" smtClean="0">
                <a:solidFill>
                  <a:prstClr val="black">
                    <a:tint val="75000"/>
                  </a:prstClr>
                </a:solidFill>
              </a:rPr>
              <a:t>libraries (</a:t>
            </a:r>
            <a:r>
              <a:rPr lang="en-US" sz="3000" dirty="0">
                <a:solidFill>
                  <a:prstClr val="black">
                    <a:tint val="75000"/>
                  </a:prstClr>
                </a:solidFill>
              </a:rPr>
              <a:t>Music</a:t>
            </a:r>
            <a:r>
              <a:rPr lang="en-US" sz="3000" dirty="0" smtClean="0">
                <a:solidFill>
                  <a:prstClr val="black">
                    <a:tint val="75000"/>
                  </a:prstClr>
                </a:solidFill>
              </a:rPr>
              <a:t>, Pictures</a:t>
            </a:r>
            <a:r>
              <a:rPr lang="en-US" sz="3000" dirty="0">
                <a:solidFill>
                  <a:prstClr val="black">
                    <a:tint val="75000"/>
                  </a:prstClr>
                </a:solidFill>
              </a:rPr>
              <a:t>, Documents, and Video</a:t>
            </a:r>
            <a:r>
              <a:rPr lang="en-US" sz="3000" dirty="0" smtClean="0">
                <a:solidFill>
                  <a:prstClr val="black">
                    <a:tint val="75000"/>
                  </a:prstClr>
                </a:solidFill>
              </a:rPr>
              <a:t>). You can create additional </a:t>
            </a:r>
            <a:r>
              <a:rPr lang="en-US" sz="3000" dirty="0">
                <a:solidFill>
                  <a:prstClr val="black">
                    <a:tint val="75000"/>
                  </a:prstClr>
                </a:solidFill>
              </a:rPr>
              <a:t>libraries from </a:t>
            </a:r>
            <a:r>
              <a:rPr lang="en-US" sz="3000" dirty="0" smtClean="0">
                <a:solidFill>
                  <a:prstClr val="black">
                    <a:tint val="75000"/>
                  </a:prstClr>
                </a:solidFill>
              </a:rPr>
              <a:t>the Windows Explorer window </a:t>
            </a:r>
            <a:r>
              <a:rPr lang="en-US" sz="3000" dirty="0">
                <a:solidFill>
                  <a:prstClr val="black">
                    <a:tint val="75000"/>
                  </a:prstClr>
                </a:solidFill>
              </a:rPr>
              <a:t>by clicking </a:t>
            </a:r>
            <a:r>
              <a:rPr lang="en-US" sz="3000" dirty="0" smtClean="0">
                <a:solidFill>
                  <a:prstClr val="black">
                    <a:tint val="75000"/>
                  </a:prstClr>
                </a:solidFill>
              </a:rPr>
              <a:t>the New Library button.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19967" y="2378980"/>
            <a:ext cx="2940959" cy="465652"/>
          </a:xfrm>
          <a:prstGeom prst="rect">
            <a:avLst/>
          </a:prstGeom>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15</a:t>
            </a:fld>
            <a:endParaRPr lang="en-US">
              <a:solidFill>
                <a:prstClr val="black">
                  <a:tint val="75000"/>
                </a:prstClr>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52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Autofit/>
          </a:bodyPr>
          <a:lstStyle/>
          <a:p>
            <a:r>
              <a:rPr lang="en-US" sz="3600" b="1" dirty="0" smtClean="0"/>
              <a:t>Skill </a:t>
            </a:r>
            <a:r>
              <a:rPr lang="en-US" sz="3600" b="1" dirty="0"/>
              <a:t>4: Rename Files and Folders</a:t>
            </a:r>
          </a:p>
        </p:txBody>
      </p:sp>
      <p:sp>
        <p:nvSpPr>
          <p:cNvPr id="3" name="Content Placeholder 2"/>
          <p:cNvSpPr>
            <a:spLocks noGrp="1"/>
          </p:cNvSpPr>
          <p:nvPr>
            <p:ph idx="1"/>
          </p:nvPr>
        </p:nvSpPr>
        <p:spPr>
          <a:xfrm>
            <a:off x="609600" y="1401761"/>
            <a:ext cx="7924800" cy="5091831"/>
          </a:xfrm>
        </p:spPr>
        <p:txBody>
          <a:bodyPr>
            <a:noAutofit/>
          </a:bodyPr>
          <a:lstStyle/>
          <a:p>
            <a:pPr>
              <a:spcBef>
                <a:spcPts val="0"/>
              </a:spcBef>
              <a:spcAft>
                <a:spcPts val="400"/>
              </a:spcAft>
            </a:pPr>
            <a:r>
              <a:rPr lang="en-US" sz="2200" dirty="0" smtClean="0"/>
              <a:t>With </a:t>
            </a:r>
            <a:r>
              <a:rPr lang="en-US" sz="2200" dirty="0"/>
              <a:t>your USB flash drive inserted and the </a:t>
            </a:r>
            <a:r>
              <a:rPr lang="en-US" sz="2200" dirty="0" smtClean="0"/>
              <a:t>desktop displayed</a:t>
            </a:r>
            <a:r>
              <a:rPr lang="en-US" sz="2200" dirty="0"/>
              <a:t>, click the </a:t>
            </a:r>
            <a:r>
              <a:rPr lang="en-US" sz="2200" dirty="0" smtClean="0"/>
              <a:t>Start button </a:t>
            </a:r>
            <a:r>
              <a:rPr lang="en-US" sz="2200" dirty="0"/>
              <a:t>and then click </a:t>
            </a:r>
            <a:r>
              <a:rPr lang="en-US" sz="2200" i="1" dirty="0"/>
              <a:t>Computer</a:t>
            </a:r>
            <a:r>
              <a:rPr lang="en-US" sz="2200" dirty="0"/>
              <a:t>.</a:t>
            </a:r>
          </a:p>
          <a:p>
            <a:pPr>
              <a:spcBef>
                <a:spcPts val="0"/>
              </a:spcBef>
              <a:spcAft>
                <a:spcPts val="400"/>
              </a:spcAft>
            </a:pPr>
            <a:r>
              <a:rPr lang="en-US" sz="2200" dirty="0" smtClean="0"/>
              <a:t>Double-click </a:t>
            </a:r>
            <a:r>
              <a:rPr lang="en-US" sz="2200" dirty="0"/>
              <a:t>the removable disk drive to see the list of files or </a:t>
            </a:r>
            <a:r>
              <a:rPr lang="en-US" sz="2200" dirty="0" smtClean="0"/>
              <a:t>folders already </a:t>
            </a:r>
            <a:r>
              <a:rPr lang="en-US" sz="2200" dirty="0"/>
              <a:t>saved to your USB flash drive.</a:t>
            </a:r>
          </a:p>
          <a:p>
            <a:pPr>
              <a:spcBef>
                <a:spcPts val="0"/>
              </a:spcBef>
              <a:spcAft>
                <a:spcPts val="400"/>
              </a:spcAft>
            </a:pPr>
            <a:r>
              <a:rPr lang="en-US" sz="2200" dirty="0" smtClean="0"/>
              <a:t>Right-click a folder </a:t>
            </a:r>
            <a:r>
              <a:rPr lang="en-US" sz="2200" dirty="0"/>
              <a:t>to display the Shortcut menu.</a:t>
            </a:r>
          </a:p>
          <a:p>
            <a:pPr>
              <a:spcBef>
                <a:spcPts val="0"/>
              </a:spcBef>
              <a:spcAft>
                <a:spcPts val="400"/>
              </a:spcAft>
            </a:pPr>
            <a:r>
              <a:rPr lang="en-US" sz="2200" dirty="0" smtClean="0"/>
              <a:t>Click </a:t>
            </a:r>
            <a:r>
              <a:rPr lang="en-US" sz="2200" i="1" dirty="0"/>
              <a:t>Rename</a:t>
            </a:r>
            <a:r>
              <a:rPr lang="en-US" sz="2200" dirty="0"/>
              <a:t>. </a:t>
            </a:r>
            <a:r>
              <a:rPr lang="en-US" sz="2200" dirty="0" smtClean="0"/>
              <a:t>At </a:t>
            </a:r>
            <a:r>
              <a:rPr lang="en-US" sz="2200" dirty="0"/>
              <a:t>this point the folder name becomes available for editing.</a:t>
            </a:r>
          </a:p>
          <a:p>
            <a:pPr>
              <a:spcBef>
                <a:spcPts val="0"/>
              </a:spcBef>
              <a:spcAft>
                <a:spcPts val="400"/>
              </a:spcAft>
            </a:pPr>
            <a:r>
              <a:rPr lang="en-US" sz="2200" dirty="0" smtClean="0"/>
              <a:t>Type a new folder name </a:t>
            </a:r>
            <a:r>
              <a:rPr lang="en-US" sz="2200" dirty="0"/>
              <a:t>and press Enter. </a:t>
            </a:r>
            <a:r>
              <a:rPr lang="en-US" sz="2200" dirty="0" smtClean="0"/>
              <a:t>The folder </a:t>
            </a:r>
            <a:r>
              <a:rPr lang="en-US" sz="2200" dirty="0"/>
              <a:t>is </a:t>
            </a:r>
            <a:r>
              <a:rPr lang="en-US" sz="2200" dirty="0" smtClean="0"/>
              <a:t>renamed.</a:t>
            </a:r>
          </a:p>
          <a:p>
            <a:pPr>
              <a:spcBef>
                <a:spcPts val="0"/>
              </a:spcBef>
              <a:spcAft>
                <a:spcPts val="400"/>
              </a:spcAft>
            </a:pPr>
            <a:r>
              <a:rPr lang="en-US" sz="2200" dirty="0" smtClean="0"/>
              <a:t>Make </a:t>
            </a:r>
            <a:r>
              <a:rPr lang="en-US" sz="2200" dirty="0"/>
              <a:t>sure </a:t>
            </a:r>
            <a:r>
              <a:rPr lang="en-US" sz="2200" dirty="0" smtClean="0"/>
              <a:t>the new folder is </a:t>
            </a:r>
            <a:r>
              <a:rPr lang="en-US" sz="2200" dirty="0"/>
              <a:t>selected and then click the </a:t>
            </a:r>
            <a:r>
              <a:rPr lang="en-US" sz="2200" dirty="0" smtClean="0"/>
              <a:t>Organize button </a:t>
            </a:r>
            <a:r>
              <a:rPr lang="en-US" sz="2200" dirty="0"/>
              <a:t>on the toolbar to display the menu.</a:t>
            </a:r>
          </a:p>
          <a:p>
            <a:pPr>
              <a:spcBef>
                <a:spcPts val="0"/>
              </a:spcBef>
              <a:spcAft>
                <a:spcPts val="400"/>
              </a:spcAft>
            </a:pPr>
            <a:r>
              <a:rPr lang="en-US" sz="2200" dirty="0" smtClean="0"/>
              <a:t>Click </a:t>
            </a:r>
            <a:r>
              <a:rPr lang="en-US" sz="2200" i="1" dirty="0"/>
              <a:t>Rename </a:t>
            </a:r>
            <a:r>
              <a:rPr lang="en-US" sz="2200" dirty="0"/>
              <a:t>to make the folder name available for editing.</a:t>
            </a:r>
          </a:p>
          <a:p>
            <a:pPr>
              <a:spcBef>
                <a:spcPts val="0"/>
              </a:spcBef>
              <a:spcAft>
                <a:spcPts val="400"/>
              </a:spcAft>
            </a:pPr>
            <a:r>
              <a:rPr lang="en-US" sz="2200" dirty="0" smtClean="0"/>
              <a:t>Type a new name </a:t>
            </a:r>
            <a:r>
              <a:rPr lang="en-US" sz="2200" dirty="0"/>
              <a:t>and press Enter. </a:t>
            </a:r>
            <a:r>
              <a:rPr lang="en-US" sz="2200" dirty="0" smtClean="0"/>
              <a:t>The folder is renamed.</a:t>
            </a:r>
            <a:endParaRPr lang="en-US" sz="2200" dirty="0"/>
          </a:p>
          <a:p>
            <a:pPr>
              <a:spcBef>
                <a:spcPts val="0"/>
              </a:spcBef>
              <a:spcAft>
                <a:spcPts val="400"/>
              </a:spcAft>
            </a:pPr>
            <a:r>
              <a:rPr lang="en-US" sz="2200" dirty="0" smtClean="0"/>
              <a:t>Close </a:t>
            </a:r>
            <a:r>
              <a:rPr lang="en-US" sz="2200" dirty="0"/>
              <a:t>the Windows Explorer window.</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563510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88F97AF-8AD4-4039-87D8-59F2FFECCC04}" type="slidenum">
              <a:rPr lang="en-US" smtClean="0"/>
              <a:pPr/>
              <a:t>17</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tp://ftp.emcp.com/GuidelinesOfc2010/ScreenCaptures-andPDFs/M2%20Windows7Basics/Ch2/M2-C2-S4-Fig4-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311030"/>
          </a:xfrm>
          <a:prstGeom prst="rect">
            <a:avLst/>
          </a:prstGeom>
          <a:noFill/>
          <a:ln>
            <a:noFill/>
          </a:ln>
        </p:spPr>
      </p:pic>
      <p:sp>
        <p:nvSpPr>
          <p:cNvPr id="7" name="Line Callout 1 (Border and Accent Bar) 6"/>
          <p:cNvSpPr/>
          <p:nvPr/>
        </p:nvSpPr>
        <p:spPr>
          <a:xfrm>
            <a:off x="3962400" y="1143000"/>
            <a:ext cx="1752600" cy="685800"/>
          </a:xfrm>
          <a:prstGeom prst="accentBorderCallout1">
            <a:avLst>
              <a:gd name="adj1" fmla="val 18750"/>
              <a:gd name="adj2" fmla="val -8333"/>
              <a:gd name="adj3" fmla="val 86609"/>
              <a:gd name="adj4" fmla="val -556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folder</a:t>
            </a:r>
            <a:endParaRPr lang="en-US" sz="1600" dirty="0"/>
          </a:p>
        </p:txBody>
      </p:sp>
      <p:sp>
        <p:nvSpPr>
          <p:cNvPr id="8" name="Line Callout 2 (Accent Bar) 7"/>
          <p:cNvSpPr/>
          <p:nvPr/>
        </p:nvSpPr>
        <p:spPr>
          <a:xfrm>
            <a:off x="708745" y="4495800"/>
            <a:ext cx="1532390" cy="914400"/>
          </a:xfrm>
          <a:prstGeom prst="accentCallout2">
            <a:avLst>
              <a:gd name="adj1" fmla="val 3194"/>
              <a:gd name="adj2" fmla="val 109849"/>
              <a:gd name="adj3" fmla="val 24820"/>
              <a:gd name="adj4" fmla="val 110124"/>
              <a:gd name="adj5" fmla="val 90160"/>
              <a:gd name="adj6" fmla="val 1455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Shortcut menu</a:t>
            </a:r>
            <a:endParaRPr lang="en-US" dirty="0">
              <a:solidFill>
                <a:prstClr val="white"/>
              </a:solidFill>
            </a:endParaRPr>
          </a:p>
        </p:txBody>
      </p:sp>
    </p:spTree>
    <p:extLst>
      <p:ext uri="{BB962C8B-B14F-4D97-AF65-F5344CB8AC3E}">
        <p14:creationId xmlns:p14="http://schemas.microsoft.com/office/powerpoint/2010/main" val="3782803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429000"/>
            <a:ext cx="8243911" cy="25908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Renaming </a:t>
            </a:r>
            <a:r>
              <a:rPr lang="en-US" sz="3200" b="1" dirty="0">
                <a:solidFill>
                  <a:srgbClr val="005FD4"/>
                </a:solidFill>
              </a:rPr>
              <a:t>Multiple </a:t>
            </a:r>
            <a:r>
              <a:rPr lang="en-US" sz="3200" b="1" dirty="0" smtClean="0">
                <a:solidFill>
                  <a:srgbClr val="005FD4"/>
                </a:solidFill>
              </a:rPr>
              <a:t>Files   </a:t>
            </a:r>
            <a:r>
              <a:rPr lang="en-US" sz="3000" dirty="0" smtClean="0">
                <a:solidFill>
                  <a:prstClr val="black">
                    <a:tint val="75000"/>
                  </a:prstClr>
                </a:solidFill>
              </a:rPr>
              <a:t>If </a:t>
            </a:r>
            <a:r>
              <a:rPr lang="en-US" sz="3000" dirty="0">
                <a:solidFill>
                  <a:prstClr val="black">
                    <a:tint val="75000"/>
                  </a:prstClr>
                </a:solidFill>
              </a:rPr>
              <a:t>you want </a:t>
            </a:r>
            <a:r>
              <a:rPr lang="en-US" sz="3000" dirty="0" smtClean="0">
                <a:solidFill>
                  <a:prstClr val="black">
                    <a:tint val="75000"/>
                  </a:prstClr>
                </a:solidFill>
              </a:rPr>
              <a:t>to rename </a:t>
            </a:r>
            <a:r>
              <a:rPr lang="en-US" sz="3000" dirty="0">
                <a:solidFill>
                  <a:prstClr val="black">
                    <a:tint val="75000"/>
                  </a:prstClr>
                </a:solidFill>
              </a:rPr>
              <a:t>a series of files, such as photo </a:t>
            </a:r>
            <a:r>
              <a:rPr lang="en-US" sz="3000" dirty="0" smtClean="0">
                <a:solidFill>
                  <a:prstClr val="black">
                    <a:tint val="75000"/>
                  </a:prstClr>
                </a:solidFill>
              </a:rPr>
              <a:t>files (.</a:t>
            </a:r>
            <a:r>
              <a:rPr lang="en-US" sz="3000" dirty="0">
                <a:solidFill>
                  <a:prstClr val="black">
                    <a:tint val="75000"/>
                  </a:prstClr>
                </a:solidFill>
              </a:rPr>
              <a:t>jpg) from a digital camera, you can do </a:t>
            </a:r>
            <a:r>
              <a:rPr lang="en-US" sz="3000" dirty="0" smtClean="0">
                <a:solidFill>
                  <a:prstClr val="black">
                    <a:tint val="75000"/>
                  </a:prstClr>
                </a:solidFill>
              </a:rPr>
              <a:t>so quickly </a:t>
            </a:r>
            <a:r>
              <a:rPr lang="en-US" sz="3000" dirty="0">
                <a:solidFill>
                  <a:prstClr val="black">
                    <a:tint val="75000"/>
                  </a:prstClr>
                </a:solidFill>
              </a:rPr>
              <a:t>if you use a specific prefix to </a:t>
            </a:r>
            <a:r>
              <a:rPr lang="en-US" sz="3000" dirty="0" smtClean="0">
                <a:solidFill>
                  <a:prstClr val="black">
                    <a:tint val="75000"/>
                  </a:prstClr>
                </a:solidFill>
              </a:rPr>
              <a:t>name each of </a:t>
            </a:r>
            <a:r>
              <a:rPr lang="en-US" sz="3000" dirty="0">
                <a:solidFill>
                  <a:prstClr val="black">
                    <a:tint val="75000"/>
                  </a:prstClr>
                </a:solidFill>
              </a:rPr>
              <a:t>the </a:t>
            </a:r>
            <a:r>
              <a:rPr lang="en-US" sz="3000" dirty="0" smtClean="0">
                <a:solidFill>
                  <a:prstClr val="black">
                    <a:tint val="75000"/>
                  </a:prstClr>
                </a:solidFill>
              </a:rPr>
              <a:t>files.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478784" y="2742625"/>
            <a:ext cx="2940959" cy="465652"/>
          </a:xfrm>
          <a:prstGeom prst="rect">
            <a:avLst/>
          </a:prstGeom>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18</a:t>
            </a:fld>
            <a:endParaRPr lang="en-US">
              <a:solidFill>
                <a:prstClr val="black">
                  <a:tint val="75000"/>
                </a:prstClr>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285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Autofit/>
          </a:bodyPr>
          <a:lstStyle/>
          <a:p>
            <a:r>
              <a:rPr lang="en-US" sz="3600" b="1" dirty="0" smtClean="0"/>
              <a:t>Skill 5</a:t>
            </a:r>
            <a:r>
              <a:rPr lang="en-US" sz="3600" b="1" dirty="0"/>
              <a:t>: Compress and Extract Files</a:t>
            </a:r>
          </a:p>
        </p:txBody>
      </p:sp>
      <p:sp>
        <p:nvSpPr>
          <p:cNvPr id="3" name="Content Placeholder 2"/>
          <p:cNvSpPr>
            <a:spLocks noGrp="1"/>
          </p:cNvSpPr>
          <p:nvPr>
            <p:ph idx="1"/>
          </p:nvPr>
        </p:nvSpPr>
        <p:spPr>
          <a:xfrm>
            <a:off x="516923" y="1676400"/>
            <a:ext cx="7696200" cy="4419600"/>
          </a:xfrm>
        </p:spPr>
        <p:txBody>
          <a:bodyPr>
            <a:noAutofit/>
          </a:bodyPr>
          <a:lstStyle/>
          <a:p>
            <a:pPr>
              <a:spcBef>
                <a:spcPts val="0"/>
              </a:spcBef>
              <a:spcAft>
                <a:spcPts val="600"/>
              </a:spcAft>
            </a:pPr>
            <a:r>
              <a:rPr lang="en-US" sz="2400" dirty="0" smtClean="0"/>
              <a:t>With </a:t>
            </a:r>
            <a:r>
              <a:rPr lang="en-US" sz="2400" dirty="0"/>
              <a:t>your USB flash drive inserted, click the Start button and then </a:t>
            </a:r>
            <a:r>
              <a:rPr lang="en-US" sz="2400" dirty="0" smtClean="0"/>
              <a:t>click </a:t>
            </a:r>
            <a:r>
              <a:rPr lang="en-US" sz="2400" i="1" dirty="0" smtClean="0"/>
              <a:t>Computer</a:t>
            </a:r>
            <a:r>
              <a:rPr lang="en-US" sz="2400" dirty="0"/>
              <a:t>.</a:t>
            </a:r>
          </a:p>
          <a:p>
            <a:pPr>
              <a:spcBef>
                <a:spcPts val="0"/>
              </a:spcBef>
              <a:spcAft>
                <a:spcPts val="600"/>
              </a:spcAft>
            </a:pPr>
            <a:r>
              <a:rPr lang="en-US" sz="2400" dirty="0" smtClean="0"/>
              <a:t>Double-click </a:t>
            </a:r>
            <a:r>
              <a:rPr lang="en-US" sz="2400" dirty="0"/>
              <a:t>the removable disk drive to see the list of files or </a:t>
            </a:r>
            <a:r>
              <a:rPr lang="en-US" sz="2400" dirty="0" smtClean="0"/>
              <a:t>folders already </a:t>
            </a:r>
            <a:r>
              <a:rPr lang="en-US" sz="2400" dirty="0"/>
              <a:t>saved there.</a:t>
            </a:r>
          </a:p>
          <a:p>
            <a:pPr>
              <a:spcBef>
                <a:spcPts val="0"/>
              </a:spcBef>
              <a:spcAft>
                <a:spcPts val="600"/>
              </a:spcAft>
            </a:pPr>
            <a:r>
              <a:rPr lang="en-US" sz="2400" dirty="0" smtClean="0"/>
              <a:t>Right-click the </a:t>
            </a:r>
            <a:r>
              <a:rPr lang="en-US" sz="2400" i="1" dirty="0" smtClean="0"/>
              <a:t>Module2-Windows </a:t>
            </a:r>
            <a:r>
              <a:rPr lang="en-US" sz="2400" dirty="0" smtClean="0"/>
              <a:t>folder </a:t>
            </a:r>
            <a:r>
              <a:rPr lang="en-US" sz="2400" dirty="0"/>
              <a:t>to display a shortcut menu.</a:t>
            </a:r>
          </a:p>
          <a:p>
            <a:pPr>
              <a:spcBef>
                <a:spcPts val="0"/>
              </a:spcBef>
              <a:spcAft>
                <a:spcPts val="600"/>
              </a:spcAft>
            </a:pPr>
            <a:r>
              <a:rPr lang="en-US" sz="2400" dirty="0" smtClean="0"/>
              <a:t>Point </a:t>
            </a:r>
            <a:r>
              <a:rPr lang="en-US" sz="2400" dirty="0"/>
              <a:t>to </a:t>
            </a:r>
            <a:r>
              <a:rPr lang="en-US" sz="2400" i="1" dirty="0"/>
              <a:t>Send to </a:t>
            </a:r>
            <a:r>
              <a:rPr lang="en-US" sz="2400" dirty="0"/>
              <a:t>and click </a:t>
            </a:r>
            <a:r>
              <a:rPr lang="en-US" sz="2400" i="1" dirty="0"/>
              <a:t>Compressed (zipped) folder</a:t>
            </a:r>
            <a:r>
              <a:rPr lang="en-US" sz="2400" dirty="0"/>
              <a:t>. The zipped </a:t>
            </a:r>
            <a:r>
              <a:rPr lang="en-US" sz="2400" dirty="0" smtClean="0"/>
              <a:t>folder appears </a:t>
            </a:r>
            <a:r>
              <a:rPr lang="en-US" sz="2400" dirty="0"/>
              <a:t>with a folder icon with a zipper image on it.</a:t>
            </a:r>
          </a:p>
          <a:p>
            <a:pPr>
              <a:spcBef>
                <a:spcPts val="0"/>
              </a:spcBef>
              <a:spcAft>
                <a:spcPts val="600"/>
              </a:spcAft>
            </a:pPr>
            <a:r>
              <a:rPr lang="en-US" sz="2400" dirty="0" smtClean="0"/>
              <a:t>Double-click </a:t>
            </a:r>
            <a:r>
              <a:rPr lang="en-US" sz="2400" dirty="0"/>
              <a:t>the zipped </a:t>
            </a:r>
            <a:r>
              <a:rPr lang="en-US" sz="2400" i="1" dirty="0" smtClean="0"/>
              <a:t>Module2-Windows </a:t>
            </a:r>
            <a:r>
              <a:rPr lang="en-US" sz="2400" dirty="0" smtClean="0"/>
              <a:t>folder.</a:t>
            </a:r>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919704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4" y="0"/>
            <a:ext cx="9144000" cy="688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ftp://ftp.emcp.com/GuidelinesOfc2010/ScreenCaptures-andPDFs/M2%20Windows7Basics/Ch2/M2-C2-S1-Fig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095818"/>
            <a:ext cx="5181600" cy="2694940"/>
          </a:xfrm>
          <a:prstGeom prst="rect">
            <a:avLst/>
          </a:prstGeom>
          <a:noFill/>
          <a:ln>
            <a:noFill/>
          </a:ln>
        </p:spPr>
      </p:pic>
      <p:sp>
        <p:nvSpPr>
          <p:cNvPr id="11" name="Text Placeholder 4"/>
          <p:cNvSpPr>
            <a:spLocks noGrp="1"/>
          </p:cNvSpPr>
          <p:nvPr>
            <p:ph type="body" idx="1"/>
          </p:nvPr>
        </p:nvSpPr>
        <p:spPr>
          <a:xfrm>
            <a:off x="457200" y="4800600"/>
            <a:ext cx="7772400" cy="638948"/>
          </a:xfrm>
        </p:spPr>
        <p:txBody>
          <a:bodyPr>
            <a:normAutofit/>
          </a:bodyPr>
          <a:lstStyle/>
          <a:p>
            <a:r>
              <a:rPr lang="en-US" sz="2800" b="1" dirty="0" smtClean="0">
                <a:solidFill>
                  <a:schemeClr val="tx1"/>
                </a:solidFill>
              </a:rPr>
              <a:t>Chapter 2</a:t>
            </a:r>
            <a:endParaRPr lang="en-US" sz="2800" b="1" dirty="0">
              <a:solidFill>
                <a:schemeClr val="tx1"/>
              </a:solidFill>
            </a:endParaRPr>
          </a:p>
        </p:txBody>
      </p:sp>
      <p:sp>
        <p:nvSpPr>
          <p:cNvPr id="12" name="Title 3"/>
          <p:cNvSpPr>
            <a:spLocks noGrp="1"/>
          </p:cNvSpPr>
          <p:nvPr>
            <p:ph type="title"/>
          </p:nvPr>
        </p:nvSpPr>
        <p:spPr>
          <a:xfrm>
            <a:off x="457200" y="5562600"/>
            <a:ext cx="8305800" cy="783920"/>
          </a:xfrm>
        </p:spPr>
        <p:txBody>
          <a:bodyPr/>
          <a:lstStyle/>
          <a:p>
            <a:r>
              <a:rPr lang="en-US" dirty="0"/>
              <a:t>Managing Files </a:t>
            </a:r>
            <a:r>
              <a:rPr lang="en-US" dirty="0" smtClean="0"/>
              <a:t>and Folders</a:t>
            </a:r>
            <a:endParaRPr lang="en-US" dirty="0"/>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634652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1"/>
          <p:cNvSpPr>
            <a:spLocks noGrp="1"/>
          </p:cNvSpPr>
          <p:nvPr>
            <p:ph type="sldNum" sz="quarter" idx="12"/>
          </p:nvPr>
        </p:nvSpPr>
        <p:spPr>
          <a:xfrm>
            <a:off x="6553200" y="6356350"/>
            <a:ext cx="2133600" cy="365125"/>
          </a:xfrm>
        </p:spPr>
        <p:txBody>
          <a:bodyPr/>
          <a:lstStyle/>
          <a:p>
            <a:fld id="{C1881F87-F1D1-4E82-B161-792A900F0BB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201216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88F97AF-8AD4-4039-87D8-59F2FFECCC04}" type="slidenum">
              <a:rPr lang="en-US" smtClean="0"/>
              <a:pPr/>
              <a:t>20</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tp://ftp.emcp.com/GuidelinesOfc2010/ScreenCaptures-andPDFs/M2%20Windows7Basics/Ch2/M2-C2-S5-Fig5-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311030"/>
          </a:xfrm>
          <a:prstGeom prst="rect">
            <a:avLst/>
          </a:prstGeom>
          <a:noFill/>
          <a:ln>
            <a:noFill/>
          </a:ln>
        </p:spPr>
      </p:pic>
      <p:sp>
        <p:nvSpPr>
          <p:cNvPr id="7" name="Line Callout 1 (Border and Accent Bar) 6"/>
          <p:cNvSpPr/>
          <p:nvPr/>
        </p:nvSpPr>
        <p:spPr>
          <a:xfrm>
            <a:off x="7159534" y="2755465"/>
            <a:ext cx="1752600" cy="800099"/>
          </a:xfrm>
          <a:prstGeom prst="accentBorderCallout1">
            <a:avLst>
              <a:gd name="adj1" fmla="val 18750"/>
              <a:gd name="adj2" fmla="val -8333"/>
              <a:gd name="adj3" fmla="val 106047"/>
              <a:gd name="adj4" fmla="val -108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Send to option</a:t>
            </a:r>
            <a:endParaRPr lang="en-US" sz="1600" dirty="0"/>
          </a:p>
        </p:txBody>
      </p:sp>
      <p:sp>
        <p:nvSpPr>
          <p:cNvPr id="8" name="Line Callout 2 (Accent Bar) 7"/>
          <p:cNvSpPr/>
          <p:nvPr/>
        </p:nvSpPr>
        <p:spPr>
          <a:xfrm>
            <a:off x="533400" y="2102286"/>
            <a:ext cx="1532390" cy="1053230"/>
          </a:xfrm>
          <a:prstGeom prst="accentCallout2">
            <a:avLst>
              <a:gd name="adj1" fmla="val 3194"/>
              <a:gd name="adj2" fmla="val 109849"/>
              <a:gd name="adj3" fmla="val 24820"/>
              <a:gd name="adj4" fmla="val 110124"/>
              <a:gd name="adj5" fmla="val -8769"/>
              <a:gd name="adj6" fmla="val 1387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Selected </a:t>
            </a:r>
            <a:r>
              <a:rPr lang="en-US" dirty="0" smtClean="0"/>
              <a:t>folder</a:t>
            </a:r>
            <a:endParaRPr lang="en-US" dirty="0">
              <a:solidFill>
                <a:prstClr val="white"/>
              </a:solidFill>
            </a:endParaRPr>
          </a:p>
        </p:txBody>
      </p:sp>
    </p:spTree>
    <p:extLst>
      <p:ext uri="{BB962C8B-B14F-4D97-AF65-F5344CB8AC3E}">
        <p14:creationId xmlns:p14="http://schemas.microsoft.com/office/powerpoint/2010/main" val="226523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Autofit/>
          </a:bodyPr>
          <a:lstStyle/>
          <a:p>
            <a:r>
              <a:rPr lang="en-US" sz="3300" b="1" dirty="0" smtClean="0"/>
              <a:t>Skill 5</a:t>
            </a:r>
            <a:r>
              <a:rPr lang="en-US" sz="3300" b="1" dirty="0"/>
              <a:t>: Compress and Extract </a:t>
            </a:r>
            <a:r>
              <a:rPr lang="en-US" sz="3300" b="1" dirty="0" smtClean="0"/>
              <a:t>Files, continued</a:t>
            </a:r>
            <a:endParaRPr lang="en-US" sz="3300" b="1" dirty="0"/>
          </a:p>
        </p:txBody>
      </p:sp>
      <p:sp>
        <p:nvSpPr>
          <p:cNvPr id="3" name="Content Placeholder 2"/>
          <p:cNvSpPr>
            <a:spLocks noGrp="1"/>
          </p:cNvSpPr>
          <p:nvPr>
            <p:ph idx="1"/>
          </p:nvPr>
        </p:nvSpPr>
        <p:spPr>
          <a:xfrm>
            <a:off x="685800" y="1667953"/>
            <a:ext cx="7467600" cy="4626748"/>
          </a:xfrm>
        </p:spPr>
        <p:txBody>
          <a:bodyPr>
            <a:noAutofit/>
          </a:bodyPr>
          <a:lstStyle/>
          <a:p>
            <a:pPr>
              <a:spcBef>
                <a:spcPts val="0"/>
              </a:spcBef>
              <a:spcAft>
                <a:spcPts val="600"/>
              </a:spcAft>
            </a:pPr>
            <a:r>
              <a:rPr lang="en-US" sz="2400" dirty="0" smtClean="0"/>
              <a:t>Click </a:t>
            </a:r>
            <a:r>
              <a:rPr lang="en-US" sz="2400" dirty="0"/>
              <a:t>the Extract all files button on the toolbar to open the </a:t>
            </a:r>
            <a:r>
              <a:rPr lang="en-US" sz="2400" dirty="0" smtClean="0"/>
              <a:t>Extract Compressed </a:t>
            </a:r>
            <a:r>
              <a:rPr lang="en-US" sz="2400" dirty="0"/>
              <a:t>(Zipped) Folders dialog box.</a:t>
            </a:r>
          </a:p>
          <a:p>
            <a:pPr>
              <a:spcBef>
                <a:spcPts val="0"/>
              </a:spcBef>
              <a:spcAft>
                <a:spcPts val="600"/>
              </a:spcAft>
            </a:pPr>
            <a:r>
              <a:rPr lang="en-US" sz="2400" dirty="0" smtClean="0"/>
              <a:t>Click </a:t>
            </a:r>
            <a:r>
              <a:rPr lang="en-US" sz="2400" dirty="0"/>
              <a:t>the Browse button.</a:t>
            </a:r>
          </a:p>
          <a:p>
            <a:pPr>
              <a:spcBef>
                <a:spcPts val="0"/>
              </a:spcBef>
              <a:spcAft>
                <a:spcPts val="600"/>
              </a:spcAft>
            </a:pPr>
            <a:r>
              <a:rPr lang="en-US" sz="2400" dirty="0" smtClean="0"/>
              <a:t>Browse </a:t>
            </a:r>
            <a:r>
              <a:rPr lang="en-US" sz="2400" dirty="0"/>
              <a:t>to the </a:t>
            </a:r>
            <a:r>
              <a:rPr lang="en-US" sz="2400" i="1" dirty="0"/>
              <a:t>Module2-CompletedSkills </a:t>
            </a:r>
            <a:r>
              <a:rPr lang="en-US" sz="2400" dirty="0"/>
              <a:t>folder on your USB flash drive </a:t>
            </a:r>
            <a:r>
              <a:rPr lang="en-US" sz="2400" dirty="0" smtClean="0"/>
              <a:t>and click </a:t>
            </a:r>
            <a:r>
              <a:rPr lang="en-US" sz="2400" dirty="0"/>
              <a:t>it.</a:t>
            </a:r>
          </a:p>
          <a:p>
            <a:pPr>
              <a:spcBef>
                <a:spcPts val="0"/>
              </a:spcBef>
              <a:spcAft>
                <a:spcPts val="600"/>
              </a:spcAft>
            </a:pPr>
            <a:r>
              <a:rPr lang="en-US" sz="2400" dirty="0" smtClean="0"/>
              <a:t>Click the OK button.</a:t>
            </a:r>
            <a:endParaRPr lang="en-US" sz="2400" dirty="0"/>
          </a:p>
          <a:p>
            <a:pPr>
              <a:spcBef>
                <a:spcPts val="0"/>
              </a:spcBef>
              <a:spcAft>
                <a:spcPts val="600"/>
              </a:spcAft>
            </a:pPr>
            <a:r>
              <a:rPr lang="en-US" sz="2400" dirty="0" smtClean="0"/>
              <a:t>Click </a:t>
            </a:r>
            <a:r>
              <a:rPr lang="en-US" sz="2400" dirty="0"/>
              <a:t>the Extract button. When the Module2-CompletedSkills folder </a:t>
            </a:r>
            <a:r>
              <a:rPr lang="en-US" sz="2400" dirty="0" smtClean="0"/>
              <a:t>window opens</a:t>
            </a:r>
            <a:r>
              <a:rPr lang="en-US" sz="2400" dirty="0"/>
              <a:t>, the compressed folder has been extracted and is located within </a:t>
            </a:r>
            <a:r>
              <a:rPr lang="en-US" sz="2400" dirty="0" smtClean="0"/>
              <a:t>the Module2-CompletedSkills </a:t>
            </a:r>
            <a:r>
              <a:rPr lang="en-US" sz="2400" dirty="0"/>
              <a:t>folder.</a:t>
            </a:r>
          </a:p>
          <a:p>
            <a:pPr>
              <a:spcBef>
                <a:spcPts val="0"/>
              </a:spcBef>
              <a:spcAft>
                <a:spcPts val="600"/>
              </a:spcAft>
            </a:pPr>
            <a:r>
              <a:rPr lang="en-US" sz="2400" dirty="0" smtClean="0"/>
              <a:t>Close </a:t>
            </a:r>
            <a:r>
              <a:rPr lang="en-US" sz="2400" dirty="0"/>
              <a:t>the two open windows.</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614094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88F97AF-8AD4-4039-87D8-59F2FFECCC04}" type="slidenum">
              <a:rPr lang="en-US" smtClean="0"/>
              <a:pPr/>
              <a:t>22</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tp://ftp.emcp.com/GuidelinesOfc2010/ScreenCaptures-andPDFs/M2%20Windows7Basics/Ch2/M2-C2-S5-Fig5-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311030"/>
          </a:xfrm>
          <a:prstGeom prst="rect">
            <a:avLst/>
          </a:prstGeom>
          <a:noFill/>
          <a:ln>
            <a:noFill/>
          </a:ln>
        </p:spPr>
      </p:pic>
      <p:sp>
        <p:nvSpPr>
          <p:cNvPr id="7" name="Line Callout 1 (Border and Accent Bar) 6"/>
          <p:cNvSpPr/>
          <p:nvPr/>
        </p:nvSpPr>
        <p:spPr>
          <a:xfrm>
            <a:off x="6726115" y="4648200"/>
            <a:ext cx="1565030" cy="762000"/>
          </a:xfrm>
          <a:prstGeom prst="accentBorderCallout1">
            <a:avLst>
              <a:gd name="adj1" fmla="val 18750"/>
              <a:gd name="adj2" fmla="val -8333"/>
              <a:gd name="adj3" fmla="val -6981"/>
              <a:gd name="adj4" fmla="val -452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Extract </a:t>
            </a:r>
            <a:r>
              <a:rPr lang="en-US" dirty="0"/>
              <a:t>button</a:t>
            </a:r>
            <a:r>
              <a:rPr lang="en-US" sz="1600" dirty="0"/>
              <a:t>.</a:t>
            </a:r>
          </a:p>
        </p:txBody>
      </p:sp>
      <p:sp>
        <p:nvSpPr>
          <p:cNvPr id="8" name="Line Callout 1 (Border and Accent Bar) 7"/>
          <p:cNvSpPr/>
          <p:nvPr/>
        </p:nvSpPr>
        <p:spPr>
          <a:xfrm>
            <a:off x="5943600" y="3155515"/>
            <a:ext cx="1676400" cy="959285"/>
          </a:xfrm>
          <a:prstGeom prst="accentBorderCallout1">
            <a:avLst>
              <a:gd name="adj1" fmla="val 18750"/>
              <a:gd name="adj2" fmla="val -8333"/>
              <a:gd name="adj3" fmla="val -5266"/>
              <a:gd name="adj4" fmla="val -848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 a destination box</a:t>
            </a:r>
            <a:endParaRPr lang="en-US" dirty="0"/>
          </a:p>
        </p:txBody>
      </p:sp>
      <p:sp>
        <p:nvSpPr>
          <p:cNvPr id="10" name="Line Callout 1 (Border and Accent Bar) 9"/>
          <p:cNvSpPr/>
          <p:nvPr/>
        </p:nvSpPr>
        <p:spPr>
          <a:xfrm>
            <a:off x="2667000" y="685800"/>
            <a:ext cx="1752600" cy="685800"/>
          </a:xfrm>
          <a:prstGeom prst="accentBorderCallout1">
            <a:avLst>
              <a:gd name="adj1" fmla="val 18750"/>
              <a:gd name="adj2" fmla="val -8333"/>
              <a:gd name="adj3" fmla="val 2526"/>
              <a:gd name="adj4" fmla="val -5216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Extract </a:t>
            </a:r>
            <a:r>
              <a:rPr lang="en-US" dirty="0"/>
              <a:t>all files </a:t>
            </a:r>
            <a:r>
              <a:rPr lang="en-US" dirty="0" smtClean="0"/>
              <a:t>button</a:t>
            </a:r>
            <a:endParaRPr lang="en-US" dirty="0"/>
          </a:p>
        </p:txBody>
      </p:sp>
    </p:spTree>
    <p:extLst>
      <p:ext uri="{BB962C8B-B14F-4D97-AF65-F5344CB8AC3E}">
        <p14:creationId xmlns:p14="http://schemas.microsoft.com/office/powerpoint/2010/main" val="3610137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052226"/>
            <a:ext cx="8243911" cy="296757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Displaying </a:t>
            </a:r>
            <a:r>
              <a:rPr lang="en-US" sz="3200" b="1" dirty="0">
                <a:solidFill>
                  <a:srgbClr val="005FD4"/>
                </a:solidFill>
              </a:rPr>
              <a:t>File </a:t>
            </a:r>
            <a:r>
              <a:rPr lang="en-US" sz="3200" b="1" dirty="0" smtClean="0">
                <a:solidFill>
                  <a:srgbClr val="005FD4"/>
                </a:solidFill>
              </a:rPr>
              <a:t>Extensions  </a:t>
            </a:r>
            <a:r>
              <a:rPr lang="en-US" sz="3000" dirty="0" smtClean="0">
                <a:solidFill>
                  <a:prstClr val="black">
                    <a:tint val="75000"/>
                  </a:prstClr>
                </a:solidFill>
              </a:rPr>
              <a:t>In </a:t>
            </a:r>
            <a:r>
              <a:rPr lang="en-US" sz="3000" dirty="0">
                <a:solidFill>
                  <a:prstClr val="black">
                    <a:tint val="75000"/>
                  </a:prstClr>
                </a:solidFill>
              </a:rPr>
              <a:t>a </a:t>
            </a:r>
            <a:r>
              <a:rPr lang="en-US" sz="3000" dirty="0" smtClean="0">
                <a:solidFill>
                  <a:prstClr val="black">
                    <a:tint val="75000"/>
                  </a:prstClr>
                </a:solidFill>
              </a:rPr>
              <a:t>default Windows </a:t>
            </a:r>
            <a:r>
              <a:rPr lang="en-US" sz="3000" dirty="0">
                <a:solidFill>
                  <a:prstClr val="black">
                    <a:tint val="75000"/>
                  </a:prstClr>
                </a:solidFill>
              </a:rPr>
              <a:t>Explorer window, file </a:t>
            </a:r>
            <a:r>
              <a:rPr lang="en-US" sz="3000" dirty="0" smtClean="0">
                <a:solidFill>
                  <a:prstClr val="black">
                    <a:tint val="75000"/>
                  </a:prstClr>
                </a:solidFill>
              </a:rPr>
              <a:t>extensions are </a:t>
            </a:r>
            <a:r>
              <a:rPr lang="en-US" sz="3000" dirty="0">
                <a:solidFill>
                  <a:prstClr val="black">
                    <a:tint val="75000"/>
                  </a:prstClr>
                </a:solidFill>
              </a:rPr>
              <a:t>not displayed. However, some </a:t>
            </a:r>
            <a:r>
              <a:rPr lang="en-US" sz="3000" dirty="0" smtClean="0">
                <a:solidFill>
                  <a:prstClr val="black">
                    <a:tint val="75000"/>
                  </a:prstClr>
                </a:solidFill>
              </a:rPr>
              <a:t>users prefer </a:t>
            </a:r>
            <a:r>
              <a:rPr lang="en-US" sz="3000" dirty="0">
                <a:solidFill>
                  <a:prstClr val="black">
                    <a:tint val="75000"/>
                  </a:prstClr>
                </a:solidFill>
              </a:rPr>
              <a:t>to have Windows display </a:t>
            </a:r>
            <a:r>
              <a:rPr lang="en-US" sz="3000" dirty="0" smtClean="0">
                <a:solidFill>
                  <a:prstClr val="black">
                    <a:tint val="75000"/>
                  </a:prstClr>
                </a:solidFill>
              </a:rPr>
              <a:t>file extensions.</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25599" y="2360408"/>
            <a:ext cx="2940959" cy="465652"/>
          </a:xfrm>
          <a:prstGeom prst="rect">
            <a:avLst/>
          </a:prstGeom>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23</a:t>
            </a:fld>
            <a:endParaRPr lang="en-US">
              <a:solidFill>
                <a:prstClr val="black">
                  <a:tint val="75000"/>
                </a:prstClr>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767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Autofit/>
          </a:bodyPr>
          <a:lstStyle/>
          <a:p>
            <a:r>
              <a:rPr lang="en-US" sz="3600" b="1" dirty="0" smtClean="0"/>
              <a:t>Skill </a:t>
            </a:r>
            <a:r>
              <a:rPr lang="en-US" sz="3600" b="1" dirty="0"/>
              <a:t>6</a:t>
            </a:r>
            <a:r>
              <a:rPr lang="en-US" sz="3600" b="1" dirty="0" smtClean="0"/>
              <a:t>: Search </a:t>
            </a:r>
            <a:r>
              <a:rPr lang="en-US" sz="3600" b="1" dirty="0"/>
              <a:t>for Files  </a:t>
            </a:r>
          </a:p>
        </p:txBody>
      </p:sp>
      <p:sp>
        <p:nvSpPr>
          <p:cNvPr id="3" name="Content Placeholder 2"/>
          <p:cNvSpPr>
            <a:spLocks noGrp="1"/>
          </p:cNvSpPr>
          <p:nvPr>
            <p:ph idx="1"/>
          </p:nvPr>
        </p:nvSpPr>
        <p:spPr>
          <a:xfrm>
            <a:off x="408140" y="1660525"/>
            <a:ext cx="8534399" cy="5015630"/>
          </a:xfrm>
        </p:spPr>
        <p:txBody>
          <a:bodyPr>
            <a:noAutofit/>
          </a:bodyPr>
          <a:lstStyle/>
          <a:p>
            <a:pPr>
              <a:spcBef>
                <a:spcPts val="0"/>
              </a:spcBef>
              <a:spcAft>
                <a:spcPts val="300"/>
              </a:spcAft>
            </a:pPr>
            <a:r>
              <a:rPr lang="en-US" sz="2600" dirty="0" smtClean="0"/>
              <a:t>With your USB flash drive inserted and the desktop displayed, click the Start button and then click </a:t>
            </a:r>
            <a:r>
              <a:rPr lang="en-US" sz="2600" i="1" dirty="0" smtClean="0"/>
              <a:t>Computer</a:t>
            </a:r>
            <a:r>
              <a:rPr lang="en-US" sz="2600" dirty="0" smtClean="0"/>
              <a:t>.</a:t>
            </a:r>
          </a:p>
          <a:p>
            <a:pPr>
              <a:spcBef>
                <a:spcPts val="0"/>
              </a:spcBef>
              <a:spcAft>
                <a:spcPts val="300"/>
              </a:spcAft>
            </a:pPr>
            <a:r>
              <a:rPr lang="en-US" sz="2600" dirty="0" smtClean="0"/>
              <a:t>Double-click the removable disk drive name in the Navigation pane</a:t>
            </a:r>
            <a:r>
              <a:rPr lang="en-US" sz="2600" i="1" dirty="0" smtClean="0"/>
              <a:t>.</a:t>
            </a:r>
          </a:p>
          <a:p>
            <a:pPr>
              <a:spcBef>
                <a:spcPts val="0"/>
              </a:spcBef>
              <a:spcAft>
                <a:spcPts val="300"/>
              </a:spcAft>
            </a:pPr>
            <a:r>
              <a:rPr lang="en-US" sz="2600" dirty="0" smtClean="0"/>
              <a:t>Click the </a:t>
            </a:r>
            <a:r>
              <a:rPr lang="en-US" sz="2600" i="1" dirty="0" smtClean="0"/>
              <a:t>Search Removable Disk </a:t>
            </a:r>
            <a:r>
              <a:rPr lang="en-US" sz="2600" dirty="0" smtClean="0"/>
              <a:t>box and type your search criteria. Search results display in the window.</a:t>
            </a:r>
          </a:p>
          <a:p>
            <a:pPr>
              <a:spcBef>
                <a:spcPts val="0"/>
              </a:spcBef>
              <a:spcAft>
                <a:spcPts val="300"/>
              </a:spcAft>
            </a:pPr>
            <a:r>
              <a:rPr lang="en-US" sz="2600" dirty="0" smtClean="0"/>
              <a:t>Click the Clear button next to the Search box.</a:t>
            </a:r>
          </a:p>
          <a:p>
            <a:pPr>
              <a:spcBef>
                <a:spcPts val="0"/>
              </a:spcBef>
              <a:spcAft>
                <a:spcPts val="300"/>
              </a:spcAft>
            </a:pPr>
            <a:r>
              <a:rPr lang="en-US" sz="2600" dirty="0" smtClean="0"/>
              <a:t>You can also search for file extensions in the </a:t>
            </a:r>
            <a:r>
              <a:rPr lang="en-US" sz="2600" i="1" dirty="0" smtClean="0"/>
              <a:t>Search Removable Disk</a:t>
            </a:r>
            <a:r>
              <a:rPr lang="en-US" sz="2600" dirty="0" smtClean="0"/>
              <a:t> box.</a:t>
            </a:r>
          </a:p>
          <a:p>
            <a:pPr>
              <a:spcBef>
                <a:spcPts val="0"/>
              </a:spcBef>
              <a:spcAft>
                <a:spcPts val="300"/>
              </a:spcAft>
            </a:pPr>
            <a:r>
              <a:rPr lang="en-US" sz="2600" dirty="0" smtClean="0"/>
              <a:t>Click the Clear button next to the Search box.</a:t>
            </a:r>
          </a:p>
          <a:p>
            <a:pPr>
              <a:spcBef>
                <a:spcPts val="0"/>
              </a:spcBef>
              <a:spcAft>
                <a:spcPts val="300"/>
              </a:spcAft>
            </a:pPr>
            <a:r>
              <a:rPr lang="en-US" sz="2600" dirty="0" smtClean="0"/>
              <a:t>Close the Windows Explorer window.</a:t>
            </a:r>
            <a:endParaRPr lang="en-US" sz="26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799992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88F97AF-8AD4-4039-87D8-59F2FFECCC04}" type="slidenum">
              <a:rPr lang="en-US" smtClean="0"/>
              <a:pPr/>
              <a:t>25</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ftp://ftp.emcp.com/GuidelinesOfc2010/ScreenCaptures-andPDFs/M2%20Windows7Basics/Ch2/New%20Captures%2010-1-10/M2-C2-S6-1-1%20NEW.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94" y="6531"/>
            <a:ext cx="9163594" cy="6304499"/>
          </a:xfrm>
          <a:prstGeom prst="rect">
            <a:avLst/>
          </a:prstGeom>
          <a:noFill/>
          <a:ln>
            <a:noFill/>
          </a:ln>
        </p:spPr>
      </p:pic>
      <p:sp>
        <p:nvSpPr>
          <p:cNvPr id="12" name="Line Callout 1 (Border and Accent Bar) 11"/>
          <p:cNvSpPr/>
          <p:nvPr/>
        </p:nvSpPr>
        <p:spPr>
          <a:xfrm>
            <a:off x="2286000" y="3618411"/>
            <a:ext cx="2057400" cy="877389"/>
          </a:xfrm>
          <a:prstGeom prst="accentBorderCallout1">
            <a:avLst>
              <a:gd name="adj1" fmla="val 18750"/>
              <a:gd name="adj2" fmla="val -8333"/>
              <a:gd name="adj3" fmla="val 25020"/>
              <a:gd name="adj4" fmla="val -476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Navigation pane</a:t>
            </a:r>
            <a:endParaRPr lang="en-US" dirty="0">
              <a:solidFill>
                <a:prstClr val="white"/>
              </a:solidFill>
            </a:endParaRPr>
          </a:p>
        </p:txBody>
      </p:sp>
      <p:sp>
        <p:nvSpPr>
          <p:cNvPr id="13" name="Line Callout 2 (Accent Bar) 12"/>
          <p:cNvSpPr/>
          <p:nvPr/>
        </p:nvSpPr>
        <p:spPr>
          <a:xfrm>
            <a:off x="4343400" y="533400"/>
            <a:ext cx="1913390" cy="762000"/>
          </a:xfrm>
          <a:prstGeom prst="accentCallout2">
            <a:avLst>
              <a:gd name="adj1" fmla="val 3194"/>
              <a:gd name="adj2" fmla="val 109849"/>
              <a:gd name="adj3" fmla="val 24820"/>
              <a:gd name="adj4" fmla="val 110124"/>
              <a:gd name="adj5" fmla="val -8769"/>
              <a:gd name="adj6" fmla="val 1344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Search </a:t>
            </a:r>
            <a:r>
              <a:rPr lang="en-US" dirty="0"/>
              <a:t>Removable Disk </a:t>
            </a:r>
            <a:r>
              <a:rPr lang="en-US" dirty="0" smtClean="0"/>
              <a:t>box</a:t>
            </a:r>
            <a:endParaRPr lang="en-US" dirty="0">
              <a:solidFill>
                <a:prstClr val="white"/>
              </a:solidFill>
            </a:endParaRPr>
          </a:p>
        </p:txBody>
      </p:sp>
      <p:sp>
        <p:nvSpPr>
          <p:cNvPr id="14" name="Line Callout 2 (Accent Bar) 13"/>
          <p:cNvSpPr/>
          <p:nvPr/>
        </p:nvSpPr>
        <p:spPr>
          <a:xfrm>
            <a:off x="6781800" y="1295400"/>
            <a:ext cx="1532390" cy="685800"/>
          </a:xfrm>
          <a:prstGeom prst="accentCallout2">
            <a:avLst>
              <a:gd name="adj1" fmla="val 3194"/>
              <a:gd name="adj2" fmla="val 109849"/>
              <a:gd name="adj3" fmla="val 24820"/>
              <a:gd name="adj4" fmla="val 110124"/>
              <a:gd name="adj5" fmla="val -124483"/>
              <a:gd name="adj6" fmla="val 1389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Clear button</a:t>
            </a:r>
            <a:endParaRPr lang="en-US" dirty="0">
              <a:solidFill>
                <a:prstClr val="white"/>
              </a:solidFill>
            </a:endParaRPr>
          </a:p>
        </p:txBody>
      </p:sp>
    </p:spTree>
    <p:extLst>
      <p:ext uri="{BB962C8B-B14F-4D97-AF65-F5344CB8AC3E}">
        <p14:creationId xmlns:p14="http://schemas.microsoft.com/office/powerpoint/2010/main" val="1511132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13509" y="2930691"/>
            <a:ext cx="8243911" cy="3056452"/>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Repeating </a:t>
            </a:r>
            <a:r>
              <a:rPr lang="en-US" sz="3200" b="1" dirty="0">
                <a:solidFill>
                  <a:srgbClr val="005FD4"/>
                </a:solidFill>
              </a:rPr>
              <a:t>a Search and Using Search</a:t>
            </a:r>
          </a:p>
          <a:p>
            <a:pPr algn="ctr">
              <a:spcBef>
                <a:spcPts val="568"/>
              </a:spcBef>
            </a:pPr>
            <a:r>
              <a:rPr lang="en-US" sz="3200" b="1" dirty="0" smtClean="0">
                <a:solidFill>
                  <a:srgbClr val="005FD4"/>
                </a:solidFill>
              </a:rPr>
              <a:t>Filters  </a:t>
            </a:r>
            <a:r>
              <a:rPr lang="en-US" sz="3200" dirty="0" smtClean="0">
                <a:solidFill>
                  <a:prstClr val="black">
                    <a:tint val="75000"/>
                  </a:prstClr>
                </a:solidFill>
              </a:rPr>
              <a:t>When </a:t>
            </a:r>
            <a:r>
              <a:rPr lang="en-US" sz="3200" dirty="0">
                <a:solidFill>
                  <a:prstClr val="black">
                    <a:tint val="75000"/>
                  </a:prstClr>
                </a:solidFill>
              </a:rPr>
              <a:t>you click in a Search </a:t>
            </a:r>
            <a:r>
              <a:rPr lang="en-US" sz="3200" dirty="0" smtClean="0">
                <a:solidFill>
                  <a:prstClr val="black">
                    <a:tint val="75000"/>
                  </a:prstClr>
                </a:solidFill>
              </a:rPr>
              <a:t>box in </a:t>
            </a:r>
            <a:r>
              <a:rPr lang="en-US" sz="3200" dirty="0">
                <a:solidFill>
                  <a:prstClr val="black">
                    <a:tint val="75000"/>
                  </a:prstClr>
                </a:solidFill>
              </a:rPr>
              <a:t>a Windows Explorer window, </a:t>
            </a:r>
            <a:r>
              <a:rPr lang="en-US" sz="3200" dirty="0" smtClean="0">
                <a:solidFill>
                  <a:prstClr val="black">
                    <a:tint val="75000"/>
                  </a:prstClr>
                </a:solidFill>
              </a:rPr>
              <a:t>previous searches </a:t>
            </a:r>
            <a:r>
              <a:rPr lang="en-US" sz="3200" dirty="0">
                <a:solidFill>
                  <a:prstClr val="black">
                    <a:tint val="75000"/>
                  </a:prstClr>
                </a:solidFill>
              </a:rPr>
              <a:t>are displayed in a drop-down list</a:t>
            </a:r>
            <a:r>
              <a:rPr lang="en-US" sz="3200" dirty="0" smtClean="0">
                <a:solidFill>
                  <a:prstClr val="black">
                    <a:tint val="75000"/>
                  </a:prstClr>
                </a:solidFill>
              </a:rPr>
              <a:t>. You can click a previous search to repeat it.</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63698" y="2264870"/>
            <a:ext cx="2940959" cy="465652"/>
          </a:xfrm>
          <a:prstGeom prst="rect">
            <a:avLst/>
          </a:prstGeom>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26</a:t>
            </a:fld>
            <a:endParaRPr lang="en-US">
              <a:solidFill>
                <a:prstClr val="black">
                  <a:tint val="75000"/>
                </a:prstClr>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87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Autofit/>
          </a:bodyPr>
          <a:lstStyle/>
          <a:p>
            <a:r>
              <a:rPr lang="en-US" sz="3600" b="1" dirty="0" smtClean="0"/>
              <a:t>Skill 7</a:t>
            </a:r>
            <a:r>
              <a:rPr lang="en-US" sz="3600" b="1" dirty="0"/>
              <a:t>: Delete Files and Folders</a:t>
            </a:r>
          </a:p>
        </p:txBody>
      </p:sp>
      <p:sp>
        <p:nvSpPr>
          <p:cNvPr id="3" name="Content Placeholder 2"/>
          <p:cNvSpPr>
            <a:spLocks noGrp="1"/>
          </p:cNvSpPr>
          <p:nvPr>
            <p:ph idx="1"/>
          </p:nvPr>
        </p:nvSpPr>
        <p:spPr>
          <a:xfrm>
            <a:off x="408140" y="2073729"/>
            <a:ext cx="8278660" cy="4800600"/>
          </a:xfrm>
        </p:spPr>
        <p:txBody>
          <a:bodyPr>
            <a:noAutofit/>
          </a:bodyPr>
          <a:lstStyle/>
          <a:p>
            <a:pPr>
              <a:spcBef>
                <a:spcPts val="0"/>
              </a:spcBef>
              <a:spcAft>
                <a:spcPts val="400"/>
              </a:spcAft>
            </a:pPr>
            <a:r>
              <a:rPr lang="en-US" sz="2800" dirty="0" smtClean="0"/>
              <a:t>With </a:t>
            </a:r>
            <a:r>
              <a:rPr lang="en-US" sz="2800" dirty="0"/>
              <a:t>your USB flash drive inserted, click the Start button and then </a:t>
            </a:r>
            <a:r>
              <a:rPr lang="en-US" sz="2800" dirty="0" smtClean="0"/>
              <a:t>click </a:t>
            </a:r>
            <a:r>
              <a:rPr lang="en-US" sz="2800" i="1" dirty="0" smtClean="0"/>
              <a:t>Computer</a:t>
            </a:r>
            <a:r>
              <a:rPr lang="en-US" sz="2800" dirty="0"/>
              <a:t>.</a:t>
            </a:r>
          </a:p>
          <a:p>
            <a:pPr>
              <a:spcBef>
                <a:spcPts val="0"/>
              </a:spcBef>
              <a:spcAft>
                <a:spcPts val="400"/>
              </a:spcAft>
            </a:pPr>
            <a:r>
              <a:rPr lang="en-US" sz="2800" dirty="0" smtClean="0"/>
              <a:t>Double-click </a:t>
            </a:r>
            <a:r>
              <a:rPr lang="en-US" sz="2800" dirty="0"/>
              <a:t>the removable disk drive name in the Navigation bar.</a:t>
            </a:r>
          </a:p>
          <a:p>
            <a:pPr>
              <a:spcBef>
                <a:spcPts val="0"/>
              </a:spcBef>
              <a:spcAft>
                <a:spcPts val="400"/>
              </a:spcAft>
            </a:pPr>
            <a:r>
              <a:rPr lang="en-US" sz="2800" dirty="0" smtClean="0"/>
              <a:t>Right-click </a:t>
            </a:r>
            <a:r>
              <a:rPr lang="en-US" sz="2800" dirty="0"/>
              <a:t>the zipped </a:t>
            </a:r>
            <a:r>
              <a:rPr lang="en-US" sz="2800" i="1" dirty="0"/>
              <a:t>Module2-Windows </a:t>
            </a:r>
            <a:r>
              <a:rPr lang="en-US" sz="2800" dirty="0"/>
              <a:t>folder to display a shortcut menu.</a:t>
            </a:r>
          </a:p>
          <a:p>
            <a:pPr>
              <a:spcBef>
                <a:spcPts val="0"/>
              </a:spcBef>
              <a:spcAft>
                <a:spcPts val="400"/>
              </a:spcAft>
            </a:pPr>
            <a:r>
              <a:rPr lang="en-US" sz="2800" dirty="0" smtClean="0"/>
              <a:t>Click </a:t>
            </a:r>
            <a:r>
              <a:rPr lang="en-US" sz="2800" i="1" dirty="0"/>
              <a:t>Delete</a:t>
            </a:r>
            <a:r>
              <a:rPr lang="en-US" sz="2800" dirty="0"/>
              <a:t>.</a:t>
            </a:r>
          </a:p>
          <a:p>
            <a:pPr>
              <a:spcBef>
                <a:spcPts val="0"/>
              </a:spcBef>
              <a:spcAft>
                <a:spcPts val="400"/>
              </a:spcAft>
            </a:pPr>
            <a:r>
              <a:rPr lang="en-US" sz="2800" dirty="0" smtClean="0"/>
              <a:t>At </a:t>
            </a:r>
            <a:r>
              <a:rPr lang="en-US" sz="2800" dirty="0"/>
              <a:t>the warning dialog box, click Yes. The Module2-Windows.zip file is deleted.</a:t>
            </a:r>
          </a:p>
          <a:p>
            <a:pPr marL="0" indent="0">
              <a:spcBef>
                <a:spcPts val="0"/>
              </a:spcBef>
              <a:spcAft>
                <a:spcPts val="400"/>
              </a:spcAft>
              <a:buNone/>
            </a:pPr>
            <a:endParaRPr lang="en-US" sz="2000" dirty="0" smtClean="0"/>
          </a:p>
          <a:p>
            <a:pPr marL="457200" indent="-457200">
              <a:spcBef>
                <a:spcPts val="0"/>
              </a:spcBef>
              <a:spcAft>
                <a:spcPts val="400"/>
              </a:spcAft>
              <a:buFont typeface="+mj-lt"/>
              <a:buAutoNum type="arabicPeriod"/>
            </a:pPr>
            <a:endParaRPr lang="en-US" sz="22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717943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88F97AF-8AD4-4039-87D8-59F2FFECCC04}" type="slidenum">
              <a:rPr lang="en-US" smtClean="0"/>
              <a:pPr/>
              <a:t>28</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tp://ftp.emcp.com/GuidelinesOfc2010/ScreenCaptures-andPDFs/M2%20Windows7Basics/Ch2/New%20Captures%2010-1-10/M2-C2-S7-1-1%20NEW.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1771"/>
            <a:ext cx="9144000" cy="6311030"/>
          </a:xfrm>
          <a:prstGeom prst="rect">
            <a:avLst/>
          </a:prstGeom>
          <a:noFill/>
          <a:ln>
            <a:noFill/>
          </a:ln>
        </p:spPr>
      </p:pic>
      <p:sp>
        <p:nvSpPr>
          <p:cNvPr id="8" name="Line Callout 1 (Border and Accent Bar) 7"/>
          <p:cNvSpPr/>
          <p:nvPr/>
        </p:nvSpPr>
        <p:spPr>
          <a:xfrm>
            <a:off x="4665952" y="3048000"/>
            <a:ext cx="1565030" cy="762000"/>
          </a:xfrm>
          <a:prstGeom prst="accentBorderCallout1">
            <a:avLst>
              <a:gd name="adj1" fmla="val 18750"/>
              <a:gd name="adj2" fmla="val -8333"/>
              <a:gd name="adj3" fmla="val 91590"/>
              <a:gd name="adj4" fmla="val -375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Delete option</a:t>
            </a:r>
            <a:endParaRPr lang="en-US" sz="1600" dirty="0"/>
          </a:p>
        </p:txBody>
      </p:sp>
      <p:sp>
        <p:nvSpPr>
          <p:cNvPr id="10" name="Line Callout 1 (Border and Accent Bar) 9"/>
          <p:cNvSpPr/>
          <p:nvPr/>
        </p:nvSpPr>
        <p:spPr>
          <a:xfrm>
            <a:off x="4328159" y="685800"/>
            <a:ext cx="1902823" cy="914400"/>
          </a:xfrm>
          <a:prstGeom prst="accentBorderCallout1">
            <a:avLst>
              <a:gd name="adj1" fmla="val 18750"/>
              <a:gd name="adj2" fmla="val -8333"/>
              <a:gd name="adj3" fmla="val 71909"/>
              <a:gd name="adj4" fmla="val -722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folder</a:t>
            </a:r>
            <a:endParaRPr lang="en-US" sz="1600" dirty="0"/>
          </a:p>
        </p:txBody>
      </p:sp>
    </p:spTree>
    <p:extLst>
      <p:ext uri="{BB962C8B-B14F-4D97-AF65-F5344CB8AC3E}">
        <p14:creationId xmlns:p14="http://schemas.microsoft.com/office/powerpoint/2010/main" val="3173591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661826"/>
            <a:ext cx="8243911" cy="235797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600" b="1" dirty="0" smtClean="0">
                <a:solidFill>
                  <a:srgbClr val="005FD4"/>
                </a:solidFill>
              </a:rPr>
              <a:t>Deleting </a:t>
            </a:r>
            <a:r>
              <a:rPr lang="en-US" sz="3600" b="1" dirty="0">
                <a:solidFill>
                  <a:srgbClr val="005FD4"/>
                </a:solidFill>
              </a:rPr>
              <a:t>Multiple </a:t>
            </a:r>
            <a:r>
              <a:rPr lang="en-US" sz="3600" b="1" dirty="0" smtClean="0">
                <a:solidFill>
                  <a:srgbClr val="005FD4"/>
                </a:solidFill>
              </a:rPr>
              <a:t>Files  </a:t>
            </a:r>
            <a:r>
              <a:rPr lang="en-US" sz="3600" dirty="0" smtClean="0">
                <a:solidFill>
                  <a:prstClr val="black">
                    <a:tint val="75000"/>
                  </a:prstClr>
                </a:solidFill>
              </a:rPr>
              <a:t>You </a:t>
            </a:r>
            <a:r>
              <a:rPr lang="en-US" sz="3600" dirty="0">
                <a:solidFill>
                  <a:prstClr val="black">
                    <a:tint val="75000"/>
                  </a:prstClr>
                </a:solidFill>
              </a:rPr>
              <a:t>can delete</a:t>
            </a:r>
          </a:p>
          <a:p>
            <a:pPr algn="ctr">
              <a:spcBef>
                <a:spcPct val="20000"/>
              </a:spcBef>
            </a:pPr>
            <a:r>
              <a:rPr lang="en-US" sz="3600" dirty="0">
                <a:solidFill>
                  <a:prstClr val="black">
                    <a:tint val="75000"/>
                  </a:prstClr>
                </a:solidFill>
              </a:rPr>
              <a:t>multiple files by first selecting them</a:t>
            </a:r>
            <a:r>
              <a:rPr lang="en-US" sz="3600" dirty="0" smtClean="0">
                <a:solidFill>
                  <a:prstClr val="black">
                    <a:tint val="75000"/>
                  </a:prstClr>
                </a:solidFill>
              </a:rPr>
              <a:t>. </a:t>
            </a:r>
            <a:endParaRPr lang="en-US" sz="36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478784" y="2991779"/>
            <a:ext cx="2940959" cy="465652"/>
          </a:xfrm>
          <a:prstGeom prst="rect">
            <a:avLst/>
          </a:prstGeom>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29</a:t>
            </a:fld>
            <a:endParaRPr lang="en-US">
              <a:solidFill>
                <a:prstClr val="black">
                  <a:tint val="75000"/>
                </a:prstClr>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33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06462"/>
          </a:xfrm>
        </p:spPr>
        <p:txBody>
          <a:bodyPr/>
          <a:lstStyle/>
          <a:p>
            <a:r>
              <a:rPr lang="en-US" b="1" dirty="0" smtClean="0"/>
              <a:t>Skills You Learn</a:t>
            </a:r>
            <a:endParaRPr lang="en-US" b="1" dirty="0"/>
          </a:p>
        </p:txBody>
      </p:sp>
      <p:sp>
        <p:nvSpPr>
          <p:cNvPr id="5" name="Content Placeholder 4"/>
          <p:cNvSpPr>
            <a:spLocks noGrp="1"/>
          </p:cNvSpPr>
          <p:nvPr>
            <p:ph idx="1"/>
          </p:nvPr>
        </p:nvSpPr>
        <p:spPr>
          <a:xfrm>
            <a:off x="914400" y="1785067"/>
            <a:ext cx="7239000" cy="4387133"/>
          </a:xfrm>
        </p:spPr>
        <p:txBody>
          <a:bodyPr>
            <a:noAutofit/>
          </a:bodyPr>
          <a:lstStyle/>
          <a:p>
            <a:pPr>
              <a:spcAft>
                <a:spcPts val="0"/>
              </a:spcAft>
            </a:pPr>
            <a:r>
              <a:rPr lang="en-US" sz="2800" dirty="0"/>
              <a:t>Use Windows Explorer</a:t>
            </a:r>
          </a:p>
          <a:p>
            <a:pPr>
              <a:spcAft>
                <a:spcPts val="0"/>
              </a:spcAft>
            </a:pPr>
            <a:r>
              <a:rPr lang="en-US" sz="2800" dirty="0" smtClean="0"/>
              <a:t>Copy </a:t>
            </a:r>
            <a:r>
              <a:rPr lang="en-US" sz="2800" dirty="0"/>
              <a:t>a folder from the Student Resources CD</a:t>
            </a:r>
          </a:p>
          <a:p>
            <a:pPr>
              <a:spcAft>
                <a:spcPts val="0"/>
              </a:spcAft>
            </a:pPr>
            <a:r>
              <a:rPr lang="en-US" sz="2800" dirty="0" smtClean="0"/>
              <a:t>Create </a:t>
            </a:r>
            <a:r>
              <a:rPr lang="en-US" sz="2800" dirty="0"/>
              <a:t>a folder</a:t>
            </a:r>
          </a:p>
          <a:p>
            <a:pPr>
              <a:spcAft>
                <a:spcPts val="0"/>
              </a:spcAft>
            </a:pPr>
            <a:r>
              <a:rPr lang="en-US" sz="2800" dirty="0" smtClean="0"/>
              <a:t>Rename files </a:t>
            </a:r>
            <a:r>
              <a:rPr lang="en-US" sz="2800" dirty="0"/>
              <a:t>and folders</a:t>
            </a:r>
          </a:p>
          <a:p>
            <a:pPr>
              <a:spcAft>
                <a:spcPts val="0"/>
              </a:spcAft>
            </a:pPr>
            <a:r>
              <a:rPr lang="en-US" sz="2800" dirty="0" smtClean="0"/>
              <a:t>Compress </a:t>
            </a:r>
            <a:r>
              <a:rPr lang="en-US" sz="2800" dirty="0"/>
              <a:t>and extract  </a:t>
            </a:r>
            <a:r>
              <a:rPr lang="en-US" sz="2800" dirty="0" smtClean="0"/>
              <a:t>files</a:t>
            </a:r>
            <a:endParaRPr lang="en-US" sz="2800" dirty="0"/>
          </a:p>
          <a:p>
            <a:pPr>
              <a:spcAft>
                <a:spcPts val="0"/>
              </a:spcAft>
            </a:pPr>
            <a:r>
              <a:rPr lang="en-US" sz="2800" dirty="0" smtClean="0"/>
              <a:t>Search for files</a:t>
            </a:r>
            <a:endParaRPr lang="en-US" sz="2800" dirty="0"/>
          </a:p>
          <a:p>
            <a:pPr>
              <a:spcAft>
                <a:spcPts val="0"/>
              </a:spcAft>
            </a:pPr>
            <a:r>
              <a:rPr lang="en-US" sz="2800" dirty="0" smtClean="0"/>
              <a:t>Delete files </a:t>
            </a:r>
            <a:r>
              <a:rPr lang="en-US" sz="2800" dirty="0"/>
              <a:t>and folders</a:t>
            </a:r>
          </a:p>
          <a:p>
            <a:pPr>
              <a:spcAft>
                <a:spcPts val="0"/>
              </a:spcAft>
            </a:pPr>
            <a:r>
              <a:rPr lang="en-US" sz="2800" dirty="0" smtClean="0"/>
              <a:t>Use </a:t>
            </a:r>
            <a:r>
              <a:rPr lang="en-US" sz="2800" dirty="0"/>
              <a:t>the Recycle Bin</a:t>
            </a:r>
          </a:p>
        </p:txBody>
      </p:sp>
      <p:sp>
        <p:nvSpPr>
          <p:cNvPr id="2" name="Slide Number Placeholder 1"/>
          <p:cNvSpPr>
            <a:spLocks noGrp="1"/>
          </p:cNvSpPr>
          <p:nvPr>
            <p:ph type="sldNum" sz="quarter" idx="12"/>
          </p:nvPr>
        </p:nvSpPr>
        <p:spPr/>
        <p:txBody>
          <a:bodyPr/>
          <a:lstStyle/>
          <a:p>
            <a:fld id="{C1881F87-F1D1-4E82-B161-792A900F0BBC}" type="slidenum">
              <a:rPr lang="en-US" smtClean="0">
                <a:solidFill>
                  <a:prstClr val="black">
                    <a:tint val="75000"/>
                  </a:prstClr>
                </a:solidFill>
              </a:rPr>
              <a:pPr/>
              <a:t>3</a:t>
            </a:fld>
            <a:endParaRPr lang="en-US" dirty="0">
              <a:solidFill>
                <a:prstClr val="black">
                  <a:tint val="75000"/>
                </a:prst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55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Autofit/>
          </a:bodyPr>
          <a:lstStyle/>
          <a:p>
            <a:r>
              <a:rPr lang="en-US" sz="3600" b="1" dirty="0" smtClean="0"/>
              <a:t>Skill </a:t>
            </a:r>
            <a:r>
              <a:rPr lang="en-US" sz="3600" b="1" dirty="0"/>
              <a:t>8: Use the Recycle Bin</a:t>
            </a:r>
          </a:p>
        </p:txBody>
      </p:sp>
      <p:sp>
        <p:nvSpPr>
          <p:cNvPr id="3" name="Content Placeholder 2"/>
          <p:cNvSpPr>
            <a:spLocks noGrp="1"/>
          </p:cNvSpPr>
          <p:nvPr>
            <p:ph idx="1"/>
          </p:nvPr>
        </p:nvSpPr>
        <p:spPr>
          <a:xfrm>
            <a:off x="193766" y="1295400"/>
            <a:ext cx="8915400" cy="4939430"/>
          </a:xfrm>
        </p:spPr>
        <p:txBody>
          <a:bodyPr>
            <a:noAutofit/>
          </a:bodyPr>
          <a:lstStyle/>
          <a:p>
            <a:pPr>
              <a:spcBef>
                <a:spcPts val="0"/>
              </a:spcBef>
              <a:spcAft>
                <a:spcPts val="600"/>
              </a:spcAft>
            </a:pPr>
            <a:r>
              <a:rPr lang="en-US" sz="2800" dirty="0" smtClean="0"/>
              <a:t>With </a:t>
            </a:r>
            <a:r>
              <a:rPr lang="en-US" sz="2800" dirty="0"/>
              <a:t>your USB flash drive inserted, click the Start button and then </a:t>
            </a:r>
            <a:r>
              <a:rPr lang="en-US" sz="2800" i="1" dirty="0"/>
              <a:t>Computer</a:t>
            </a:r>
            <a:r>
              <a:rPr lang="en-US" sz="2800" dirty="0"/>
              <a:t>.</a:t>
            </a:r>
          </a:p>
          <a:p>
            <a:pPr>
              <a:spcBef>
                <a:spcPts val="0"/>
              </a:spcBef>
              <a:spcAft>
                <a:spcPts val="600"/>
              </a:spcAft>
            </a:pPr>
            <a:r>
              <a:rPr lang="en-US" sz="2800" dirty="0" smtClean="0"/>
              <a:t>Double-click </a:t>
            </a:r>
            <a:r>
              <a:rPr lang="en-US" sz="2800" dirty="0"/>
              <a:t>the removable disk drive.</a:t>
            </a:r>
          </a:p>
          <a:p>
            <a:pPr>
              <a:spcBef>
                <a:spcPts val="0"/>
              </a:spcBef>
              <a:spcAft>
                <a:spcPts val="600"/>
              </a:spcAft>
            </a:pPr>
            <a:r>
              <a:rPr lang="en-US" sz="2800" dirty="0" smtClean="0"/>
              <a:t>Double-click </a:t>
            </a:r>
            <a:r>
              <a:rPr lang="en-US" sz="2800" dirty="0"/>
              <a:t>the </a:t>
            </a:r>
            <a:r>
              <a:rPr lang="en-US" sz="2800" dirty="0" smtClean="0"/>
              <a:t>file you wish to delete </a:t>
            </a:r>
            <a:r>
              <a:rPr lang="en-US" sz="2800" dirty="0"/>
              <a:t>in the Content pane.</a:t>
            </a:r>
          </a:p>
          <a:p>
            <a:pPr>
              <a:spcBef>
                <a:spcPts val="0"/>
              </a:spcBef>
              <a:spcAft>
                <a:spcPts val="600"/>
              </a:spcAft>
            </a:pPr>
            <a:r>
              <a:rPr lang="en-US" sz="2800" dirty="0" smtClean="0"/>
              <a:t>Drag </a:t>
            </a:r>
            <a:r>
              <a:rPr lang="en-US" sz="2800" dirty="0"/>
              <a:t>the </a:t>
            </a:r>
            <a:r>
              <a:rPr lang="en-US" sz="2800" dirty="0" smtClean="0"/>
              <a:t>file </a:t>
            </a:r>
            <a:r>
              <a:rPr lang="en-US" sz="2800" dirty="0"/>
              <a:t>onto your desktop.</a:t>
            </a:r>
          </a:p>
          <a:p>
            <a:pPr>
              <a:spcBef>
                <a:spcPts val="0"/>
              </a:spcBef>
              <a:spcAft>
                <a:spcPts val="600"/>
              </a:spcAft>
            </a:pPr>
            <a:r>
              <a:rPr lang="en-US" sz="2800" dirty="0" smtClean="0"/>
              <a:t>Right-click </a:t>
            </a:r>
            <a:r>
              <a:rPr lang="en-US" sz="2800" dirty="0"/>
              <a:t>the </a:t>
            </a:r>
            <a:r>
              <a:rPr lang="en-US" sz="2800" dirty="0" smtClean="0"/>
              <a:t>file </a:t>
            </a:r>
            <a:r>
              <a:rPr lang="en-US" sz="2800" dirty="0"/>
              <a:t>on the desktop and </a:t>
            </a:r>
            <a:r>
              <a:rPr lang="en-US" sz="2800" dirty="0" smtClean="0"/>
              <a:t>click </a:t>
            </a:r>
            <a:r>
              <a:rPr lang="en-US" sz="2800" i="1" dirty="0" smtClean="0"/>
              <a:t>Delete</a:t>
            </a:r>
            <a:r>
              <a:rPr lang="en-US" sz="2800" dirty="0"/>
              <a:t>. A warning dialog box displays</a:t>
            </a:r>
            <a:r>
              <a:rPr lang="en-US" sz="2800" dirty="0" smtClean="0"/>
              <a:t>.</a:t>
            </a:r>
            <a:endParaRPr lang="en-US" sz="28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196632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Autofit/>
          </a:bodyPr>
          <a:lstStyle/>
          <a:p>
            <a:r>
              <a:rPr lang="en-US" sz="3600" b="1" dirty="0" smtClean="0"/>
              <a:t>Skill </a:t>
            </a:r>
            <a:r>
              <a:rPr lang="en-US" sz="3600" b="1" dirty="0"/>
              <a:t>8: Use the Recycle </a:t>
            </a:r>
            <a:r>
              <a:rPr lang="en-US" sz="3600" b="1" dirty="0" smtClean="0"/>
              <a:t>Bin, continued</a:t>
            </a:r>
            <a:endParaRPr lang="en-US" sz="3600" b="1" dirty="0"/>
          </a:p>
        </p:txBody>
      </p:sp>
      <p:sp>
        <p:nvSpPr>
          <p:cNvPr id="3" name="Content Placeholder 2"/>
          <p:cNvSpPr>
            <a:spLocks noGrp="1"/>
          </p:cNvSpPr>
          <p:nvPr>
            <p:ph idx="1"/>
          </p:nvPr>
        </p:nvSpPr>
        <p:spPr>
          <a:xfrm>
            <a:off x="193766" y="1295400"/>
            <a:ext cx="8915400" cy="4939430"/>
          </a:xfrm>
        </p:spPr>
        <p:txBody>
          <a:bodyPr>
            <a:noAutofit/>
          </a:bodyPr>
          <a:lstStyle/>
          <a:p>
            <a:pPr>
              <a:spcBef>
                <a:spcPts val="0"/>
              </a:spcBef>
              <a:spcAft>
                <a:spcPts val="600"/>
              </a:spcAft>
            </a:pPr>
            <a:r>
              <a:rPr lang="en-US" sz="2800" dirty="0" smtClean="0"/>
              <a:t>At </a:t>
            </a:r>
            <a:r>
              <a:rPr lang="en-US" sz="2800" dirty="0"/>
              <a:t>the warning dialog box, click Yes to send the file to the Recycle Bin.</a:t>
            </a:r>
          </a:p>
          <a:p>
            <a:pPr>
              <a:spcBef>
                <a:spcPts val="0"/>
              </a:spcBef>
              <a:spcAft>
                <a:spcPts val="600"/>
              </a:spcAft>
            </a:pPr>
            <a:r>
              <a:rPr lang="en-US" sz="2800" dirty="0" smtClean="0"/>
              <a:t>Click </a:t>
            </a:r>
            <a:r>
              <a:rPr lang="en-US" sz="2800" dirty="0"/>
              <a:t>the Show desktop </a:t>
            </a:r>
            <a:r>
              <a:rPr lang="en-US" sz="2800" dirty="0" smtClean="0"/>
              <a:t>button.</a:t>
            </a:r>
            <a:endParaRPr lang="en-US" sz="2800" dirty="0"/>
          </a:p>
          <a:p>
            <a:pPr>
              <a:spcBef>
                <a:spcPts val="0"/>
              </a:spcBef>
              <a:spcAft>
                <a:spcPts val="600"/>
              </a:spcAft>
            </a:pPr>
            <a:r>
              <a:rPr lang="en-US" sz="2800" dirty="0" smtClean="0"/>
              <a:t>Double-click </a:t>
            </a:r>
            <a:r>
              <a:rPr lang="en-US" sz="2800" dirty="0"/>
              <a:t>the Recycle Bin icon to open the Recycle Bin window</a:t>
            </a:r>
            <a:r>
              <a:rPr lang="en-US" sz="2800" dirty="0" smtClean="0"/>
              <a:t>.</a:t>
            </a:r>
          </a:p>
          <a:p>
            <a:pPr>
              <a:spcBef>
                <a:spcPts val="0"/>
              </a:spcBef>
              <a:spcAft>
                <a:spcPts val="600"/>
              </a:spcAft>
            </a:pPr>
            <a:r>
              <a:rPr lang="en-US" sz="2800" dirty="0"/>
              <a:t>Locate and then click </a:t>
            </a:r>
            <a:r>
              <a:rPr lang="en-US" sz="2800" dirty="0" smtClean="0"/>
              <a:t>the file you just deleted in </a:t>
            </a:r>
            <a:r>
              <a:rPr lang="en-US" sz="2800" dirty="0"/>
              <a:t>the Recycle Bin window.</a:t>
            </a:r>
          </a:p>
          <a:p>
            <a:pPr>
              <a:spcBef>
                <a:spcPts val="0"/>
              </a:spcBef>
              <a:spcAft>
                <a:spcPts val="600"/>
              </a:spcAft>
            </a:pPr>
            <a:r>
              <a:rPr lang="en-US" sz="2800" dirty="0"/>
              <a:t>Click the Restore this item button on the toolbar. </a:t>
            </a:r>
            <a:r>
              <a:rPr lang="en-US" sz="2800" dirty="0" smtClean="0"/>
              <a:t>Notice </a:t>
            </a:r>
            <a:r>
              <a:rPr lang="en-US" sz="2800" dirty="0"/>
              <a:t>that the file is restored to its previous location on your </a:t>
            </a:r>
            <a:r>
              <a:rPr lang="en-US" sz="2800" dirty="0" smtClean="0"/>
              <a:t>desktop.</a:t>
            </a:r>
            <a:endParaRPr lang="en-US" sz="28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204266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88F97AF-8AD4-4039-87D8-59F2FFECCC04}" type="slidenum">
              <a:rPr lang="en-US" smtClean="0"/>
              <a:pPr/>
              <a:t>32</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tp://ftp.emcp.com/GuidelinesOfc2010/ScreenCaptures-andPDFs/M2%20Windows7Basics/Ch2/New%20Captures%2010-1-10/M2-C2-S8-1-1%20NEW.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17" y="0"/>
            <a:ext cx="9144000" cy="6311030"/>
          </a:xfrm>
          <a:prstGeom prst="rect">
            <a:avLst/>
          </a:prstGeom>
          <a:noFill/>
          <a:ln>
            <a:noFill/>
          </a:ln>
        </p:spPr>
      </p:pic>
      <p:sp>
        <p:nvSpPr>
          <p:cNvPr id="8" name="Line Callout 1 (Border and Accent Bar) 7"/>
          <p:cNvSpPr/>
          <p:nvPr/>
        </p:nvSpPr>
        <p:spPr>
          <a:xfrm>
            <a:off x="990600" y="1620661"/>
            <a:ext cx="1779646" cy="893939"/>
          </a:xfrm>
          <a:prstGeom prst="accentBorderCallout1">
            <a:avLst>
              <a:gd name="adj1" fmla="val 18750"/>
              <a:gd name="adj2" fmla="val -8333"/>
              <a:gd name="adj3" fmla="val -44686"/>
              <a:gd name="adj4" fmla="val -380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word file on your desktop</a:t>
            </a:r>
            <a:endParaRPr lang="en-US" sz="1600" dirty="0"/>
          </a:p>
        </p:txBody>
      </p:sp>
      <p:sp>
        <p:nvSpPr>
          <p:cNvPr id="11" name="Line Callout 2 (Accent Bar) 10"/>
          <p:cNvSpPr/>
          <p:nvPr/>
        </p:nvSpPr>
        <p:spPr>
          <a:xfrm>
            <a:off x="3024387" y="3810000"/>
            <a:ext cx="1532390" cy="914400"/>
          </a:xfrm>
          <a:prstGeom prst="accentCallout2">
            <a:avLst>
              <a:gd name="adj1" fmla="val 3194"/>
              <a:gd name="adj2" fmla="val 109849"/>
              <a:gd name="adj3" fmla="val 24820"/>
              <a:gd name="adj4" fmla="val 110124"/>
              <a:gd name="adj5" fmla="val -26626"/>
              <a:gd name="adj6" fmla="val 1302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Delete File confirmation box</a:t>
            </a:r>
            <a:endParaRPr lang="en-US" dirty="0">
              <a:solidFill>
                <a:prstClr val="white"/>
              </a:solidFill>
            </a:endParaRPr>
          </a:p>
        </p:txBody>
      </p:sp>
    </p:spTree>
    <p:extLst>
      <p:ext uri="{BB962C8B-B14F-4D97-AF65-F5344CB8AC3E}">
        <p14:creationId xmlns:p14="http://schemas.microsoft.com/office/powerpoint/2010/main" val="3833055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A88F97AF-8AD4-4039-87D8-59F2FFECCC04}" type="slidenum">
              <a:rPr lang="en-US" smtClean="0"/>
              <a:pPr/>
              <a:t>33</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ftp://ftp.emcp.com/GuidelinesOfc2010/ScreenCaptures-andPDFs/M2%20Windows7Basics/Ch2/M2-C2-S8-Fig8-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32"/>
            <a:ext cx="9144000" cy="6317561"/>
          </a:xfrm>
          <a:prstGeom prst="rect">
            <a:avLst/>
          </a:prstGeom>
          <a:noFill/>
          <a:ln>
            <a:noFill/>
          </a:ln>
        </p:spPr>
      </p:pic>
      <p:sp>
        <p:nvSpPr>
          <p:cNvPr id="7" name="Line Callout 1 (Border and Accent Bar) 6"/>
          <p:cNvSpPr/>
          <p:nvPr/>
        </p:nvSpPr>
        <p:spPr>
          <a:xfrm>
            <a:off x="5483886" y="2275114"/>
            <a:ext cx="1831313" cy="877134"/>
          </a:xfrm>
          <a:prstGeom prst="accentBorderCallout1">
            <a:avLst>
              <a:gd name="adj1" fmla="val 18750"/>
              <a:gd name="adj2" fmla="val -8333"/>
              <a:gd name="adj3" fmla="val -43225"/>
              <a:gd name="adj4" fmla="val -8780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Recycle </a:t>
            </a:r>
            <a:r>
              <a:rPr lang="en-US" dirty="0"/>
              <a:t>Bin </a:t>
            </a:r>
            <a:r>
              <a:rPr lang="en-US" dirty="0" smtClean="0"/>
              <a:t>window</a:t>
            </a:r>
            <a:endParaRPr lang="en-US" dirty="0"/>
          </a:p>
        </p:txBody>
      </p:sp>
      <p:sp>
        <p:nvSpPr>
          <p:cNvPr id="8" name="Line Callout 1 (Border and Accent Bar) 7"/>
          <p:cNvSpPr/>
          <p:nvPr/>
        </p:nvSpPr>
        <p:spPr>
          <a:xfrm>
            <a:off x="4800600" y="65314"/>
            <a:ext cx="1565030" cy="990600"/>
          </a:xfrm>
          <a:prstGeom prst="accentBorderCallout1">
            <a:avLst>
              <a:gd name="adj1" fmla="val 18750"/>
              <a:gd name="adj2" fmla="val -8333"/>
              <a:gd name="adj3" fmla="val 78470"/>
              <a:gd name="adj4" fmla="val -617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Restore </a:t>
            </a:r>
            <a:r>
              <a:rPr lang="en-US" dirty="0"/>
              <a:t>this item </a:t>
            </a:r>
            <a:r>
              <a:rPr lang="en-US" dirty="0" smtClean="0"/>
              <a:t>button</a:t>
            </a:r>
            <a:endParaRPr lang="en-US" dirty="0"/>
          </a:p>
        </p:txBody>
      </p:sp>
    </p:spTree>
    <p:extLst>
      <p:ext uri="{BB962C8B-B14F-4D97-AF65-F5344CB8AC3E}">
        <p14:creationId xmlns:p14="http://schemas.microsoft.com/office/powerpoint/2010/main" val="3926647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124200"/>
            <a:ext cx="8243911" cy="28956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Adjusting </a:t>
            </a:r>
            <a:r>
              <a:rPr lang="en-US" sz="3200" b="1" dirty="0">
                <a:solidFill>
                  <a:srgbClr val="005FD4"/>
                </a:solidFill>
              </a:rPr>
              <a:t>the Recycle Bin </a:t>
            </a:r>
            <a:r>
              <a:rPr lang="en-US" sz="3200" b="1" dirty="0" smtClean="0">
                <a:solidFill>
                  <a:srgbClr val="005FD4"/>
                </a:solidFill>
              </a:rPr>
              <a:t>Properties  </a:t>
            </a:r>
            <a:r>
              <a:rPr lang="en-US" sz="3000" dirty="0" smtClean="0">
                <a:solidFill>
                  <a:prstClr val="black">
                    <a:tint val="75000"/>
                  </a:prstClr>
                </a:solidFill>
              </a:rPr>
              <a:t>The</a:t>
            </a:r>
            <a:endParaRPr lang="en-US" sz="3000" dirty="0">
              <a:solidFill>
                <a:prstClr val="black">
                  <a:tint val="75000"/>
                </a:prstClr>
              </a:solidFill>
            </a:endParaRPr>
          </a:p>
          <a:p>
            <a:pPr algn="ctr">
              <a:spcBef>
                <a:spcPct val="20000"/>
              </a:spcBef>
            </a:pPr>
            <a:r>
              <a:rPr lang="en-US" sz="3000" dirty="0">
                <a:solidFill>
                  <a:prstClr val="black">
                    <a:tint val="75000"/>
                  </a:prstClr>
                </a:solidFill>
              </a:rPr>
              <a:t>maximum storage size of the Recycle </a:t>
            </a:r>
            <a:r>
              <a:rPr lang="en-US" sz="3000" dirty="0" smtClean="0">
                <a:solidFill>
                  <a:prstClr val="black">
                    <a:tint val="75000"/>
                  </a:prstClr>
                </a:solidFill>
              </a:rPr>
              <a:t>Bin can be adjusted </a:t>
            </a:r>
            <a:r>
              <a:rPr lang="en-US" sz="3000" dirty="0">
                <a:solidFill>
                  <a:prstClr val="black">
                    <a:tint val="75000"/>
                  </a:prstClr>
                </a:solidFill>
              </a:rPr>
              <a:t>by right-clicking the </a:t>
            </a:r>
            <a:r>
              <a:rPr lang="en-US" sz="3000" dirty="0" smtClean="0">
                <a:solidFill>
                  <a:prstClr val="black">
                    <a:tint val="75000"/>
                  </a:prstClr>
                </a:solidFill>
              </a:rPr>
              <a:t>Recycle Bin </a:t>
            </a:r>
            <a:r>
              <a:rPr lang="en-US" sz="3000" dirty="0">
                <a:solidFill>
                  <a:prstClr val="black">
                    <a:tint val="75000"/>
                  </a:prstClr>
                </a:solidFill>
              </a:rPr>
              <a:t>icon</a:t>
            </a:r>
            <a:r>
              <a:rPr lang="en-US" sz="3000" dirty="0" smtClean="0">
                <a:solidFill>
                  <a:prstClr val="black">
                    <a:tint val="75000"/>
                  </a:prstClr>
                </a:solidFill>
              </a:rPr>
              <a:t>, clicking </a:t>
            </a:r>
            <a:r>
              <a:rPr lang="en-US" sz="3000" i="1" dirty="0">
                <a:solidFill>
                  <a:prstClr val="black">
                    <a:tint val="75000"/>
                  </a:prstClr>
                </a:solidFill>
              </a:rPr>
              <a:t>Properties</a:t>
            </a:r>
            <a:r>
              <a:rPr lang="en-US" sz="3000" dirty="0">
                <a:solidFill>
                  <a:prstClr val="black">
                    <a:tint val="75000"/>
                  </a:prstClr>
                </a:solidFill>
              </a:rPr>
              <a:t>, then </a:t>
            </a:r>
            <a:r>
              <a:rPr lang="en-US" sz="3000" dirty="0" smtClean="0">
                <a:solidFill>
                  <a:prstClr val="black">
                    <a:tint val="75000"/>
                  </a:prstClr>
                </a:solidFill>
              </a:rPr>
              <a:t>entering a different number </a:t>
            </a:r>
            <a:r>
              <a:rPr lang="en-US" sz="3000" dirty="0">
                <a:solidFill>
                  <a:prstClr val="black">
                    <a:tint val="75000"/>
                  </a:prstClr>
                </a:solidFill>
              </a:rPr>
              <a:t>in the Maximum </a:t>
            </a:r>
            <a:r>
              <a:rPr lang="en-US" sz="3000" dirty="0" smtClean="0">
                <a:solidFill>
                  <a:prstClr val="black">
                    <a:tint val="75000"/>
                  </a:prstClr>
                </a:solidFill>
              </a:rPr>
              <a:t>size box.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52739" y="2439617"/>
            <a:ext cx="2940959" cy="465652"/>
          </a:xfrm>
          <a:prstGeom prst="rect">
            <a:avLst/>
          </a:prstGeom>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34</a:t>
            </a:fld>
            <a:endParaRPr lang="en-US">
              <a:solidFill>
                <a:prstClr val="black">
                  <a:tint val="75000"/>
                </a:prstClr>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17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1: </a:t>
            </a:r>
            <a:r>
              <a:rPr lang="en-US" sz="3600" b="1" dirty="0"/>
              <a:t>Use Windows Explorer</a:t>
            </a:r>
          </a:p>
        </p:txBody>
      </p:sp>
      <p:sp>
        <p:nvSpPr>
          <p:cNvPr id="3" name="Content Placeholder 2"/>
          <p:cNvSpPr>
            <a:spLocks noGrp="1"/>
          </p:cNvSpPr>
          <p:nvPr>
            <p:ph idx="1"/>
          </p:nvPr>
        </p:nvSpPr>
        <p:spPr>
          <a:xfrm>
            <a:off x="228600" y="1299246"/>
            <a:ext cx="8686800" cy="5029201"/>
          </a:xfrm>
        </p:spPr>
        <p:txBody>
          <a:bodyPr>
            <a:noAutofit/>
          </a:bodyPr>
          <a:lstStyle/>
          <a:p>
            <a:pPr>
              <a:spcBef>
                <a:spcPts val="0"/>
              </a:spcBef>
              <a:spcAft>
                <a:spcPts val="400"/>
              </a:spcAft>
            </a:pPr>
            <a:r>
              <a:rPr lang="en-US" sz="2800" dirty="0" smtClean="0"/>
              <a:t>With </a:t>
            </a:r>
            <a:r>
              <a:rPr lang="en-US" sz="2800" dirty="0"/>
              <a:t>the desktop displayed, right-click the Start button.</a:t>
            </a:r>
          </a:p>
          <a:p>
            <a:pPr>
              <a:spcBef>
                <a:spcPts val="0"/>
              </a:spcBef>
              <a:spcAft>
                <a:spcPts val="400"/>
              </a:spcAft>
            </a:pPr>
            <a:r>
              <a:rPr lang="en-US" sz="2800" dirty="0" smtClean="0"/>
              <a:t>Click </a:t>
            </a:r>
            <a:r>
              <a:rPr lang="en-US" sz="2800" i="1" dirty="0"/>
              <a:t>Open Windows Explorer </a:t>
            </a:r>
            <a:r>
              <a:rPr lang="en-US" sz="2800" dirty="0"/>
              <a:t>to open the Windows Explorer window.</a:t>
            </a:r>
          </a:p>
          <a:p>
            <a:pPr>
              <a:spcBef>
                <a:spcPts val="0"/>
              </a:spcBef>
              <a:spcAft>
                <a:spcPts val="400"/>
              </a:spcAft>
            </a:pPr>
            <a:r>
              <a:rPr lang="en-US" sz="2800" dirty="0" smtClean="0"/>
              <a:t>Double-click </a:t>
            </a:r>
            <a:r>
              <a:rPr lang="en-US" sz="2800" i="1" dirty="0"/>
              <a:t>Pictures </a:t>
            </a:r>
            <a:r>
              <a:rPr lang="en-US" sz="2800" dirty="0"/>
              <a:t>in the </a:t>
            </a:r>
            <a:r>
              <a:rPr lang="en-US" sz="2800" i="1" dirty="0"/>
              <a:t>Libraries </a:t>
            </a:r>
            <a:r>
              <a:rPr lang="en-US" sz="2800" dirty="0"/>
              <a:t>section of the Navigation pane.</a:t>
            </a:r>
          </a:p>
          <a:p>
            <a:pPr>
              <a:spcBef>
                <a:spcPts val="0"/>
              </a:spcBef>
              <a:spcAft>
                <a:spcPts val="400"/>
              </a:spcAft>
            </a:pPr>
            <a:r>
              <a:rPr lang="en-US" sz="2800" dirty="0" smtClean="0"/>
              <a:t>The </a:t>
            </a:r>
            <a:r>
              <a:rPr lang="en-US" sz="2800" dirty="0"/>
              <a:t>path in the Address bar changes to show that you are viewing </a:t>
            </a:r>
            <a:r>
              <a:rPr lang="en-US" sz="2800" dirty="0" smtClean="0"/>
              <a:t>the Pictures </a:t>
            </a:r>
            <a:r>
              <a:rPr lang="en-US" sz="2800" dirty="0"/>
              <a:t>library.</a:t>
            </a:r>
          </a:p>
          <a:p>
            <a:pPr>
              <a:spcBef>
                <a:spcPts val="0"/>
              </a:spcBef>
              <a:spcAft>
                <a:spcPts val="400"/>
              </a:spcAft>
            </a:pPr>
            <a:r>
              <a:rPr lang="en-US" sz="2800" dirty="0" smtClean="0"/>
              <a:t>The </a:t>
            </a:r>
            <a:r>
              <a:rPr lang="en-US" sz="2800" dirty="0"/>
              <a:t>Details pane shows how many items are in the Pictures library.</a:t>
            </a:r>
          </a:p>
          <a:p>
            <a:pPr>
              <a:spcBef>
                <a:spcPts val="0"/>
              </a:spcBef>
              <a:spcAft>
                <a:spcPts val="400"/>
              </a:spcAft>
            </a:pPr>
            <a:r>
              <a:rPr lang="en-US" sz="2800" dirty="0" smtClean="0"/>
              <a:t>Click </a:t>
            </a:r>
            <a:r>
              <a:rPr lang="en-US" sz="2800" dirty="0"/>
              <a:t>the View button arrow on the toolbar</a:t>
            </a:r>
            <a:r>
              <a:rPr lang="en-US" sz="2800" dirty="0" smtClean="0"/>
              <a:t>.</a:t>
            </a:r>
            <a:endParaRPr lang="en-US" sz="28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57288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1: </a:t>
            </a:r>
            <a:r>
              <a:rPr lang="en-US" sz="3600" b="1" dirty="0"/>
              <a:t>Use Windows </a:t>
            </a:r>
            <a:r>
              <a:rPr lang="en-US" sz="3600" b="1" dirty="0" smtClean="0"/>
              <a:t>Explorer, continued</a:t>
            </a:r>
            <a:endParaRPr lang="en-US" sz="3600" b="1" dirty="0"/>
          </a:p>
        </p:txBody>
      </p:sp>
      <p:sp>
        <p:nvSpPr>
          <p:cNvPr id="3" name="Content Placeholder 2"/>
          <p:cNvSpPr>
            <a:spLocks noGrp="1"/>
          </p:cNvSpPr>
          <p:nvPr>
            <p:ph idx="1"/>
          </p:nvPr>
        </p:nvSpPr>
        <p:spPr>
          <a:xfrm>
            <a:off x="228600" y="1299246"/>
            <a:ext cx="8686800" cy="5029201"/>
          </a:xfrm>
        </p:spPr>
        <p:txBody>
          <a:bodyPr>
            <a:noAutofit/>
          </a:bodyPr>
          <a:lstStyle/>
          <a:p>
            <a:pPr>
              <a:spcBef>
                <a:spcPts val="0"/>
              </a:spcBef>
              <a:spcAft>
                <a:spcPts val="400"/>
              </a:spcAft>
            </a:pPr>
            <a:r>
              <a:rPr lang="en-US" sz="2800" dirty="0" smtClean="0"/>
              <a:t>Click </a:t>
            </a:r>
            <a:r>
              <a:rPr lang="en-US" sz="2800" i="1" dirty="0"/>
              <a:t>Details </a:t>
            </a:r>
            <a:r>
              <a:rPr lang="en-US" sz="2800" dirty="0"/>
              <a:t>to display details about each file, including its size and date </a:t>
            </a:r>
            <a:r>
              <a:rPr lang="en-US" sz="2800" dirty="0" smtClean="0"/>
              <a:t>last modified</a:t>
            </a:r>
            <a:r>
              <a:rPr lang="en-US" sz="2800" dirty="0"/>
              <a:t>, in the Windows Explorer window.</a:t>
            </a:r>
          </a:p>
          <a:p>
            <a:pPr>
              <a:spcBef>
                <a:spcPts val="0"/>
              </a:spcBef>
              <a:spcAft>
                <a:spcPts val="400"/>
              </a:spcAft>
            </a:pPr>
            <a:r>
              <a:rPr lang="en-US" sz="2800" dirty="0" smtClean="0"/>
              <a:t>Click </a:t>
            </a:r>
            <a:r>
              <a:rPr lang="en-US" sz="2800" dirty="0"/>
              <a:t>the View button and return your computer to its original setting if </a:t>
            </a:r>
            <a:r>
              <a:rPr lang="en-US" sz="2800" dirty="0" smtClean="0"/>
              <a:t>you made </a:t>
            </a:r>
            <a:r>
              <a:rPr lang="en-US" sz="2800" dirty="0"/>
              <a:t>a change to the setting in Step 7.</a:t>
            </a:r>
          </a:p>
          <a:p>
            <a:pPr>
              <a:spcBef>
                <a:spcPts val="0"/>
              </a:spcBef>
              <a:spcAft>
                <a:spcPts val="400"/>
              </a:spcAft>
            </a:pPr>
            <a:r>
              <a:rPr lang="en-US" sz="2800" dirty="0" smtClean="0"/>
              <a:t>Click </a:t>
            </a:r>
            <a:r>
              <a:rPr lang="en-US" sz="2800" i="1" dirty="0"/>
              <a:t>Desktop </a:t>
            </a:r>
            <a:r>
              <a:rPr lang="en-US" sz="2800" dirty="0"/>
              <a:t>in the </a:t>
            </a:r>
            <a:r>
              <a:rPr lang="en-US" sz="2800" i="1" dirty="0"/>
              <a:t>Favorites </a:t>
            </a:r>
            <a:r>
              <a:rPr lang="en-US" sz="2800" dirty="0"/>
              <a:t>section in the Navigation pane to </a:t>
            </a:r>
            <a:r>
              <a:rPr lang="en-US" sz="2800" dirty="0" smtClean="0"/>
              <a:t>display desktop </a:t>
            </a:r>
            <a:r>
              <a:rPr lang="en-US" sz="2800" dirty="0"/>
              <a:t>files and folders.</a:t>
            </a:r>
          </a:p>
          <a:p>
            <a:pPr>
              <a:spcBef>
                <a:spcPts val="0"/>
              </a:spcBef>
              <a:spcAft>
                <a:spcPts val="400"/>
              </a:spcAft>
            </a:pPr>
            <a:r>
              <a:rPr lang="en-US" sz="2800" dirty="0" smtClean="0"/>
              <a:t> </a:t>
            </a:r>
            <a:r>
              <a:rPr lang="en-US" sz="2800" dirty="0"/>
              <a:t>Click the Back button to redisplay the Pictures library.</a:t>
            </a:r>
          </a:p>
          <a:p>
            <a:pPr>
              <a:spcBef>
                <a:spcPts val="0"/>
              </a:spcBef>
              <a:spcAft>
                <a:spcPts val="400"/>
              </a:spcAft>
            </a:pPr>
            <a:r>
              <a:rPr lang="en-US" sz="2800" dirty="0" smtClean="0"/>
              <a:t> </a:t>
            </a:r>
            <a:r>
              <a:rPr lang="en-US" sz="2800" dirty="0"/>
              <a:t>Close the Windows Explorer window.</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742623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6" name="Picture 5" descr="ftp://ftp.emcp.com/GuidelinesOfc2010/ScreenCaptures-andPDFs/M2%20Windows7Basics/Ch2/M2-C2-S1-Fig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p:spPr>
      </p:pic>
      <p:sp>
        <p:nvSpPr>
          <p:cNvPr id="5" name="Slide Number Placeholder 4"/>
          <p:cNvSpPr>
            <a:spLocks noGrp="1"/>
          </p:cNvSpPr>
          <p:nvPr>
            <p:ph type="sldNum" sz="quarter" idx="12"/>
          </p:nvPr>
        </p:nvSpPr>
        <p:spPr/>
        <p:txBody>
          <a:bodyPr/>
          <a:lstStyle/>
          <a:p>
            <a:fld id="{A88F97AF-8AD4-4039-87D8-59F2FFECCC04}" type="slidenum">
              <a:rPr lang="en-US" smtClean="0"/>
              <a:pPr/>
              <a:t>6</a:t>
            </a:fld>
            <a:endParaRPr lang="en-US"/>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Callout 1 (Border and Accent Bar) 12"/>
          <p:cNvSpPr/>
          <p:nvPr/>
        </p:nvSpPr>
        <p:spPr>
          <a:xfrm>
            <a:off x="3789485" y="1148443"/>
            <a:ext cx="1565030" cy="685800"/>
          </a:xfrm>
          <a:prstGeom prst="accentBorderCallout1">
            <a:avLst>
              <a:gd name="adj1" fmla="val 18750"/>
              <a:gd name="adj2" fmla="val -8333"/>
              <a:gd name="adj3" fmla="val -15872"/>
              <a:gd name="adj4" fmla="val -293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Address bar</a:t>
            </a:r>
            <a:endParaRPr lang="en-US" sz="1600" dirty="0"/>
          </a:p>
        </p:txBody>
      </p:sp>
      <p:sp>
        <p:nvSpPr>
          <p:cNvPr id="14" name="Line Callout 1 (Border and Accent Bar) 13"/>
          <p:cNvSpPr/>
          <p:nvPr/>
        </p:nvSpPr>
        <p:spPr>
          <a:xfrm>
            <a:off x="2762794" y="2438400"/>
            <a:ext cx="1809206" cy="762000"/>
          </a:xfrm>
          <a:prstGeom prst="accentBorderCallout1">
            <a:avLst>
              <a:gd name="adj1" fmla="val 18750"/>
              <a:gd name="adj2" fmla="val -8333"/>
              <a:gd name="adj3" fmla="val 50876"/>
              <a:gd name="adj4" fmla="val -403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Libraries section</a:t>
            </a:r>
            <a:endParaRPr lang="en-US" dirty="0"/>
          </a:p>
        </p:txBody>
      </p:sp>
      <p:sp>
        <p:nvSpPr>
          <p:cNvPr id="15" name="Line Callout 1 (Border and Accent Bar) 14"/>
          <p:cNvSpPr/>
          <p:nvPr/>
        </p:nvSpPr>
        <p:spPr>
          <a:xfrm>
            <a:off x="2762794" y="4114800"/>
            <a:ext cx="1565030" cy="762000"/>
          </a:xfrm>
          <a:prstGeom prst="accentBorderCallout1">
            <a:avLst>
              <a:gd name="adj1" fmla="val 18750"/>
              <a:gd name="adj2" fmla="val -8333"/>
              <a:gd name="adj3" fmla="val 102734"/>
              <a:gd name="adj4" fmla="val -494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Details pane</a:t>
            </a:r>
            <a:endParaRPr lang="en-US" sz="1600" dirty="0"/>
          </a:p>
        </p:txBody>
      </p:sp>
      <p:sp>
        <p:nvSpPr>
          <p:cNvPr id="17" name="Line Callout 1 (Border and Accent Bar) 16"/>
          <p:cNvSpPr/>
          <p:nvPr/>
        </p:nvSpPr>
        <p:spPr>
          <a:xfrm>
            <a:off x="7162800" y="1676400"/>
            <a:ext cx="1565030" cy="762000"/>
          </a:xfrm>
          <a:prstGeom prst="accentBorderCallout1">
            <a:avLst>
              <a:gd name="adj1" fmla="val 18750"/>
              <a:gd name="adj2" fmla="val -8333"/>
              <a:gd name="adj3" fmla="val -39552"/>
              <a:gd name="adj4" fmla="val -443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 </a:t>
            </a:r>
            <a:r>
              <a:rPr lang="en-US" dirty="0"/>
              <a:t>button </a:t>
            </a:r>
            <a:r>
              <a:rPr lang="en-US" dirty="0" smtClean="0"/>
              <a:t>arrow</a:t>
            </a:r>
            <a:endParaRPr lang="en-US" dirty="0">
              <a:solidFill>
                <a:prstClr val="white"/>
              </a:solidFill>
            </a:endParaRPr>
          </a:p>
        </p:txBody>
      </p:sp>
      <p:sp>
        <p:nvSpPr>
          <p:cNvPr id="10" name="Line Callout 1 (Border and Accent Bar) 9"/>
          <p:cNvSpPr/>
          <p:nvPr/>
        </p:nvSpPr>
        <p:spPr>
          <a:xfrm>
            <a:off x="1828800" y="1398814"/>
            <a:ext cx="1219200" cy="609600"/>
          </a:xfrm>
          <a:prstGeom prst="accentBorderCallout1">
            <a:avLst>
              <a:gd name="adj1" fmla="val 18750"/>
              <a:gd name="adj2" fmla="val -8333"/>
              <a:gd name="adj3" fmla="val -54338"/>
              <a:gd name="adj4" fmla="val -346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Back button</a:t>
            </a:r>
            <a:endParaRPr lang="en-US" dirty="0"/>
          </a:p>
        </p:txBody>
      </p:sp>
    </p:spTree>
    <p:extLst>
      <p:ext uri="{BB962C8B-B14F-4D97-AF65-F5344CB8AC3E}">
        <p14:creationId xmlns:p14="http://schemas.microsoft.com/office/powerpoint/2010/main" val="1386668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12410" y="34834"/>
            <a:ext cx="9144000" cy="6858000"/>
          </a:xfrm>
          <a:prstGeom prst="rect">
            <a:avLst/>
          </a:prstGeom>
        </p:spPr>
      </p:pic>
      <p:sp>
        <p:nvSpPr>
          <p:cNvPr id="5" name="Rounded Rectangle 4"/>
          <p:cNvSpPr/>
          <p:nvPr/>
        </p:nvSpPr>
        <p:spPr>
          <a:xfrm>
            <a:off x="462455" y="3810000"/>
            <a:ext cx="8243911" cy="22098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Browsing a Location  </a:t>
            </a:r>
            <a:r>
              <a:rPr lang="en-US" sz="3000" dirty="0" smtClean="0">
                <a:solidFill>
                  <a:prstClr val="black">
                    <a:tint val="75000"/>
                  </a:prstClr>
                </a:solidFill>
              </a:rPr>
              <a:t>When </a:t>
            </a:r>
            <a:r>
              <a:rPr lang="en-US" sz="3000" dirty="0">
                <a:solidFill>
                  <a:prstClr val="black">
                    <a:tint val="75000"/>
                  </a:prstClr>
                </a:solidFill>
              </a:rPr>
              <a:t>a </a:t>
            </a:r>
            <a:r>
              <a:rPr lang="en-US" sz="3000" dirty="0" smtClean="0">
                <a:solidFill>
                  <a:prstClr val="black">
                    <a:tint val="75000"/>
                  </a:prstClr>
                </a:solidFill>
              </a:rPr>
              <a:t>Windows Explorer </a:t>
            </a:r>
            <a:r>
              <a:rPr lang="en-US" sz="3000" dirty="0">
                <a:solidFill>
                  <a:prstClr val="black">
                    <a:tint val="75000"/>
                  </a:prstClr>
                </a:solidFill>
              </a:rPr>
              <a:t>window opens, the Address </a:t>
            </a:r>
            <a:r>
              <a:rPr lang="en-US" sz="3000" dirty="0" smtClean="0">
                <a:solidFill>
                  <a:prstClr val="black">
                    <a:tint val="75000"/>
                  </a:prstClr>
                </a:solidFill>
              </a:rPr>
              <a:t>bar displays </a:t>
            </a:r>
            <a:r>
              <a:rPr lang="en-US" sz="3000" dirty="0">
                <a:solidFill>
                  <a:prstClr val="black">
                    <a:tint val="75000"/>
                  </a:prstClr>
                </a:solidFill>
              </a:rPr>
              <a:t>the current location, such as </a:t>
            </a:r>
            <a:r>
              <a:rPr lang="en-US" sz="3000" dirty="0" smtClean="0">
                <a:solidFill>
                  <a:prstClr val="black">
                    <a:tint val="75000"/>
                  </a:prstClr>
                </a:solidFill>
              </a:rPr>
              <a:t>the Pictures library.</a:t>
            </a:r>
            <a:r>
              <a:rPr lang="en-US" sz="3000" b="1" dirty="0" smtClean="0">
                <a:solidFill>
                  <a:srgbClr val="005FD4"/>
                </a:solidFill>
                <a:latin typeface="MyriadPro-Bold"/>
              </a:rPr>
              <a:t>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555171" y="3180805"/>
            <a:ext cx="2940959" cy="465652"/>
          </a:xfrm>
          <a:prstGeom prst="rect">
            <a:avLst/>
          </a:prstGeom>
        </p:spPr>
      </p:pic>
      <p:sp>
        <p:nvSpPr>
          <p:cNvPr id="8" name="Slide Number Placeholder 7"/>
          <p:cNvSpPr>
            <a:spLocks noGrp="1"/>
          </p:cNvSpPr>
          <p:nvPr>
            <p:ph type="sldNum" sz="quarter" idx="12"/>
          </p:nvPr>
        </p:nvSpPr>
        <p:spPr/>
        <p:txBody>
          <a:bodyPr/>
          <a:lstStyle/>
          <a:p>
            <a:fld id="{A88F97AF-8AD4-4039-87D8-59F2FFECCC04}" type="slidenum">
              <a:rPr lang="en-US" smtClean="0"/>
              <a:pPr/>
              <a:t>7</a:t>
            </a:fld>
            <a:endParaRPr lang="en-US"/>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49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92162"/>
          </a:xfrm>
        </p:spPr>
        <p:txBody>
          <a:bodyPr>
            <a:noAutofit/>
          </a:bodyPr>
          <a:lstStyle/>
          <a:p>
            <a:r>
              <a:rPr lang="en-US" sz="3200" b="1" dirty="0" smtClean="0"/>
              <a:t>Skill 2: </a:t>
            </a:r>
            <a:r>
              <a:rPr lang="en-US" sz="3200" b="1" dirty="0"/>
              <a:t>Copy a Folder from the </a:t>
            </a:r>
            <a:r>
              <a:rPr lang="en-US" sz="3200" b="1" dirty="0" smtClean="0"/>
              <a:t>Student Resources </a:t>
            </a:r>
            <a:r>
              <a:rPr lang="en-US" sz="3200" b="1" dirty="0"/>
              <a:t>CD</a:t>
            </a:r>
          </a:p>
        </p:txBody>
      </p:sp>
      <p:sp>
        <p:nvSpPr>
          <p:cNvPr id="3" name="Content Placeholder 2"/>
          <p:cNvSpPr>
            <a:spLocks noGrp="1"/>
          </p:cNvSpPr>
          <p:nvPr>
            <p:ph idx="1"/>
          </p:nvPr>
        </p:nvSpPr>
        <p:spPr>
          <a:xfrm>
            <a:off x="533400" y="1219199"/>
            <a:ext cx="8077200" cy="5091831"/>
          </a:xfrm>
        </p:spPr>
        <p:txBody>
          <a:bodyPr>
            <a:noAutofit/>
          </a:bodyPr>
          <a:lstStyle/>
          <a:p>
            <a:pPr>
              <a:spcBef>
                <a:spcPts val="0"/>
              </a:spcBef>
              <a:spcAft>
                <a:spcPts val="400"/>
              </a:spcAft>
            </a:pPr>
            <a:r>
              <a:rPr lang="en-US" sz="2800" dirty="0" smtClean="0"/>
              <a:t>Click </a:t>
            </a:r>
            <a:r>
              <a:rPr lang="en-US" sz="2800" dirty="0"/>
              <a:t>the Start button.</a:t>
            </a:r>
          </a:p>
          <a:p>
            <a:pPr>
              <a:spcBef>
                <a:spcPts val="0"/>
              </a:spcBef>
              <a:spcAft>
                <a:spcPts val="400"/>
              </a:spcAft>
            </a:pPr>
            <a:r>
              <a:rPr lang="en-US" sz="2800" dirty="0" smtClean="0"/>
              <a:t>Click </a:t>
            </a:r>
            <a:r>
              <a:rPr lang="en-US" sz="2800" i="1" dirty="0"/>
              <a:t>Computer </a:t>
            </a:r>
            <a:r>
              <a:rPr lang="en-US" sz="2800" dirty="0"/>
              <a:t>to display the Windows Explorer window. This </a:t>
            </a:r>
            <a:r>
              <a:rPr lang="en-US" sz="2800" dirty="0" smtClean="0"/>
              <a:t>window displays </a:t>
            </a:r>
            <a:r>
              <a:rPr lang="en-US" sz="2800" dirty="0"/>
              <a:t>all of the storage locations on your computer.</a:t>
            </a:r>
          </a:p>
          <a:p>
            <a:pPr>
              <a:spcBef>
                <a:spcPts val="0"/>
              </a:spcBef>
              <a:spcAft>
                <a:spcPts val="400"/>
              </a:spcAft>
            </a:pPr>
            <a:r>
              <a:rPr lang="en-US" sz="2800" dirty="0" smtClean="0"/>
              <a:t>Double-click </a:t>
            </a:r>
            <a:r>
              <a:rPr lang="en-US" sz="2800" dirty="0"/>
              <a:t>the disk drive, which displays as </a:t>
            </a:r>
            <a:r>
              <a:rPr lang="en-US" sz="2800" i="1" dirty="0"/>
              <a:t>Guidelines-Student-Resources</a:t>
            </a:r>
            <a:r>
              <a:rPr lang="en-US" sz="2800" dirty="0" smtClean="0"/>
              <a:t>, in </a:t>
            </a:r>
            <a:r>
              <a:rPr lang="en-US" sz="2800" dirty="0"/>
              <a:t>the Content pane.</a:t>
            </a:r>
          </a:p>
          <a:p>
            <a:pPr>
              <a:spcBef>
                <a:spcPts val="0"/>
              </a:spcBef>
              <a:spcAft>
                <a:spcPts val="400"/>
              </a:spcAft>
            </a:pPr>
            <a:r>
              <a:rPr lang="en-US" sz="2800" dirty="0" smtClean="0"/>
              <a:t>Click </a:t>
            </a:r>
            <a:r>
              <a:rPr lang="en-US" sz="2800" dirty="0"/>
              <a:t>the </a:t>
            </a:r>
            <a:r>
              <a:rPr lang="en-US" sz="2800" i="1" dirty="0"/>
              <a:t>Module2-Windows </a:t>
            </a:r>
            <a:r>
              <a:rPr lang="en-US" sz="2800" dirty="0"/>
              <a:t>folder in the Content pane.</a:t>
            </a:r>
          </a:p>
          <a:p>
            <a:pPr>
              <a:spcBef>
                <a:spcPts val="0"/>
              </a:spcBef>
              <a:spcAft>
                <a:spcPts val="400"/>
              </a:spcAft>
            </a:pPr>
            <a:r>
              <a:rPr lang="en-US" sz="2800" dirty="0" smtClean="0"/>
              <a:t>Click </a:t>
            </a:r>
            <a:r>
              <a:rPr lang="en-US" sz="2800" dirty="0"/>
              <a:t>the Organize button on the toolbar.</a:t>
            </a:r>
          </a:p>
          <a:p>
            <a:pPr marL="457200" indent="-457200">
              <a:spcBef>
                <a:spcPts val="0"/>
              </a:spcBef>
              <a:spcAft>
                <a:spcPts val="600"/>
              </a:spcAft>
              <a:buFont typeface="+mj-lt"/>
              <a:buAutoNum type="arabicPeriod"/>
            </a:pPr>
            <a:endParaRPr lang="en-US" sz="22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515829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92162"/>
          </a:xfrm>
        </p:spPr>
        <p:txBody>
          <a:bodyPr>
            <a:noAutofit/>
          </a:bodyPr>
          <a:lstStyle/>
          <a:p>
            <a:r>
              <a:rPr lang="en-US" sz="3200" b="1" dirty="0" smtClean="0"/>
              <a:t>Skill 2: </a:t>
            </a:r>
            <a:r>
              <a:rPr lang="en-US" sz="3200" b="1" dirty="0" smtClean="0"/>
              <a:t>Copy a Folder, continued</a:t>
            </a:r>
            <a:endParaRPr lang="en-US" sz="3200" b="1" dirty="0"/>
          </a:p>
        </p:txBody>
      </p:sp>
      <p:sp>
        <p:nvSpPr>
          <p:cNvPr id="3" name="Content Placeholder 2"/>
          <p:cNvSpPr>
            <a:spLocks noGrp="1"/>
          </p:cNvSpPr>
          <p:nvPr>
            <p:ph idx="1"/>
          </p:nvPr>
        </p:nvSpPr>
        <p:spPr>
          <a:xfrm>
            <a:off x="533400" y="1219199"/>
            <a:ext cx="8077200" cy="5091831"/>
          </a:xfrm>
        </p:spPr>
        <p:txBody>
          <a:bodyPr>
            <a:noAutofit/>
          </a:bodyPr>
          <a:lstStyle/>
          <a:p>
            <a:pPr>
              <a:spcBef>
                <a:spcPts val="0"/>
              </a:spcBef>
              <a:spcAft>
                <a:spcPts val="400"/>
              </a:spcAft>
            </a:pPr>
            <a:r>
              <a:rPr lang="en-US" sz="2800" dirty="0" smtClean="0"/>
              <a:t>Click </a:t>
            </a:r>
            <a:r>
              <a:rPr lang="en-US" sz="2800" i="1" dirty="0"/>
              <a:t>Copy </a:t>
            </a:r>
            <a:r>
              <a:rPr lang="en-US" sz="2800" dirty="0"/>
              <a:t>in the drop-down list.</a:t>
            </a:r>
          </a:p>
          <a:p>
            <a:pPr>
              <a:spcBef>
                <a:spcPts val="0"/>
              </a:spcBef>
              <a:spcAft>
                <a:spcPts val="400"/>
              </a:spcAft>
            </a:pPr>
            <a:r>
              <a:rPr lang="en-US" sz="2800" dirty="0" smtClean="0"/>
              <a:t>Click </a:t>
            </a:r>
            <a:r>
              <a:rPr lang="en-US" sz="2800" dirty="0"/>
              <a:t>the Back button</a:t>
            </a:r>
            <a:r>
              <a:rPr lang="en-US" sz="2800" dirty="0" smtClean="0"/>
              <a:t>. </a:t>
            </a:r>
          </a:p>
          <a:p>
            <a:pPr>
              <a:spcBef>
                <a:spcPts val="0"/>
              </a:spcBef>
              <a:spcAft>
                <a:spcPts val="400"/>
              </a:spcAft>
            </a:pPr>
            <a:r>
              <a:rPr lang="en-US" sz="2800" dirty="0" smtClean="0"/>
              <a:t>Double-click </a:t>
            </a:r>
            <a:r>
              <a:rPr lang="en-US" sz="2800" dirty="0"/>
              <a:t>the removable disk drive that corresponds to your USB flash drive in the Content pane</a:t>
            </a:r>
            <a:r>
              <a:rPr lang="en-US" sz="2800" dirty="0" smtClean="0"/>
              <a:t>. </a:t>
            </a:r>
          </a:p>
          <a:p>
            <a:pPr>
              <a:spcBef>
                <a:spcPts val="0"/>
              </a:spcBef>
              <a:spcAft>
                <a:spcPts val="400"/>
              </a:spcAft>
            </a:pPr>
            <a:r>
              <a:rPr lang="en-US" sz="2800" dirty="0" smtClean="0"/>
              <a:t>Click </a:t>
            </a:r>
            <a:r>
              <a:rPr lang="en-US" sz="2800" dirty="0"/>
              <a:t>the Organize button on the toolbar</a:t>
            </a:r>
            <a:r>
              <a:rPr lang="en-US" sz="2800" dirty="0" smtClean="0"/>
              <a:t>. </a:t>
            </a:r>
          </a:p>
          <a:p>
            <a:pPr>
              <a:spcBef>
                <a:spcPts val="0"/>
              </a:spcBef>
              <a:spcAft>
                <a:spcPts val="400"/>
              </a:spcAft>
            </a:pPr>
            <a:r>
              <a:rPr lang="en-US" sz="2800" dirty="0" smtClean="0"/>
              <a:t>Click </a:t>
            </a:r>
            <a:r>
              <a:rPr lang="en-US" sz="2800" i="1" dirty="0"/>
              <a:t>Paste </a:t>
            </a:r>
            <a:r>
              <a:rPr lang="en-US" sz="2800" dirty="0"/>
              <a:t>in the drop-down list</a:t>
            </a:r>
            <a:r>
              <a:rPr lang="en-US" sz="2800" dirty="0" smtClean="0"/>
              <a:t>. </a:t>
            </a:r>
          </a:p>
          <a:p>
            <a:pPr>
              <a:spcBef>
                <a:spcPts val="0"/>
              </a:spcBef>
              <a:spcAft>
                <a:spcPts val="400"/>
              </a:spcAft>
            </a:pPr>
            <a:r>
              <a:rPr lang="en-US" sz="2800" dirty="0" smtClean="0"/>
              <a:t>Close </a:t>
            </a:r>
            <a:r>
              <a:rPr lang="en-US" sz="2800" dirty="0"/>
              <a:t>the Windows Explorer window.</a:t>
            </a:r>
          </a:p>
          <a:p>
            <a:pPr marL="457200" indent="-457200">
              <a:spcBef>
                <a:spcPts val="0"/>
              </a:spcBef>
              <a:spcAft>
                <a:spcPts val="600"/>
              </a:spcAft>
              <a:buFont typeface="+mj-lt"/>
              <a:buAutoNum type="arabicPeriod"/>
            </a:pPr>
            <a:endParaRPr lang="en-US" sz="22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61390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16632</TotalTime>
  <Words>3449</Words>
  <Application>Microsoft Office PowerPoint</Application>
  <PresentationFormat>On-screen Show (4:3)</PresentationFormat>
  <Paragraphs>242</Paragraphs>
  <Slides>34</Slides>
  <Notes>34</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1_Office Theme</vt:lpstr>
      <vt:lpstr>4_Office Theme</vt:lpstr>
      <vt:lpstr>Microsoft® Windows 7</vt:lpstr>
      <vt:lpstr>Managing Files and Folders</vt:lpstr>
      <vt:lpstr>Skills You Learn</vt:lpstr>
      <vt:lpstr>Skill 1: Use Windows Explorer</vt:lpstr>
      <vt:lpstr>Skill 1: Use Windows Explorer, continued</vt:lpstr>
      <vt:lpstr>PowerPoint Presentation</vt:lpstr>
      <vt:lpstr>PowerPoint Presentation</vt:lpstr>
      <vt:lpstr>Skill 2: Copy a Folder from the Student Resources CD</vt:lpstr>
      <vt:lpstr>Skill 2: Copy a Folder, continued</vt:lpstr>
      <vt:lpstr>PowerPoint Presentation</vt:lpstr>
      <vt:lpstr>PowerPoint Presentation</vt:lpstr>
      <vt:lpstr>Skill 3: Create a Folder</vt:lpstr>
      <vt:lpstr>PowerPoint Presentation</vt:lpstr>
      <vt:lpstr>PowerPoint Presentation</vt:lpstr>
      <vt:lpstr>PowerPoint Presentation</vt:lpstr>
      <vt:lpstr>Skill 4: Rename Files and Folders</vt:lpstr>
      <vt:lpstr>PowerPoint Presentation</vt:lpstr>
      <vt:lpstr>PowerPoint Presentation</vt:lpstr>
      <vt:lpstr>Skill 5: Compress and Extract Files</vt:lpstr>
      <vt:lpstr>PowerPoint Presentation</vt:lpstr>
      <vt:lpstr>Skill 5: Compress and Extract Files, continued</vt:lpstr>
      <vt:lpstr>PowerPoint Presentation</vt:lpstr>
      <vt:lpstr>PowerPoint Presentation</vt:lpstr>
      <vt:lpstr>Skill 6: Search for Files  </vt:lpstr>
      <vt:lpstr>PowerPoint Presentation</vt:lpstr>
      <vt:lpstr>PowerPoint Presentation</vt:lpstr>
      <vt:lpstr>Skill 7: Delete Files and Folders</vt:lpstr>
      <vt:lpstr>PowerPoint Presentation</vt:lpstr>
      <vt:lpstr>PowerPoint Presentation</vt:lpstr>
      <vt:lpstr>Skill 8: Use the Recycle Bin</vt:lpstr>
      <vt:lpstr>Skill 8: Use the Recycle Bin, continued</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Bernie</dc:creator>
  <cp:lastModifiedBy>BOwens</cp:lastModifiedBy>
  <cp:revision>125</cp:revision>
  <dcterms:created xsi:type="dcterms:W3CDTF">2010-11-18T06:08:22Z</dcterms:created>
  <dcterms:modified xsi:type="dcterms:W3CDTF">2011-01-24T16:47:31Z</dcterms:modified>
</cp:coreProperties>
</file>