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54"/>
  </p:notesMasterIdLst>
  <p:sldIdLst>
    <p:sldId id="264" r:id="rId8"/>
    <p:sldId id="270" r:id="rId9"/>
    <p:sldId id="271" r:id="rId10"/>
    <p:sldId id="266" r:id="rId11"/>
    <p:sldId id="272" r:id="rId12"/>
    <p:sldId id="268" r:id="rId13"/>
    <p:sldId id="273" r:id="rId14"/>
    <p:sldId id="274" r:id="rId15"/>
    <p:sldId id="275" r:id="rId16"/>
    <p:sldId id="267" r:id="rId17"/>
    <p:sldId id="277" r:id="rId18"/>
    <p:sldId id="276" r:id="rId19"/>
    <p:sldId id="278" r:id="rId20"/>
    <p:sldId id="280" r:id="rId21"/>
    <p:sldId id="281" r:id="rId22"/>
    <p:sldId id="282" r:id="rId23"/>
    <p:sldId id="279" r:id="rId24"/>
    <p:sldId id="286" r:id="rId25"/>
    <p:sldId id="284" r:id="rId26"/>
    <p:sldId id="285" r:id="rId27"/>
    <p:sldId id="287" r:id="rId28"/>
    <p:sldId id="283" r:id="rId29"/>
    <p:sldId id="288" r:id="rId30"/>
    <p:sldId id="292" r:id="rId31"/>
    <p:sldId id="291" r:id="rId32"/>
    <p:sldId id="293" r:id="rId33"/>
    <p:sldId id="289" r:id="rId34"/>
    <p:sldId id="296" r:id="rId35"/>
    <p:sldId id="295" r:id="rId36"/>
    <p:sldId id="297" r:id="rId37"/>
    <p:sldId id="294" r:id="rId38"/>
    <p:sldId id="302" r:id="rId39"/>
    <p:sldId id="301" r:id="rId40"/>
    <p:sldId id="298" r:id="rId41"/>
    <p:sldId id="300" r:id="rId42"/>
    <p:sldId id="303" r:id="rId43"/>
    <p:sldId id="299" r:id="rId44"/>
    <p:sldId id="307" r:id="rId45"/>
    <p:sldId id="308" r:id="rId46"/>
    <p:sldId id="305" r:id="rId47"/>
    <p:sldId id="309" r:id="rId48"/>
    <p:sldId id="313" r:id="rId49"/>
    <p:sldId id="310" r:id="rId50"/>
    <p:sldId id="316" r:id="rId51"/>
    <p:sldId id="312" r:id="rId52"/>
    <p:sldId id="31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CP" initials="EMCP" lastIdx="3" clrIdx="0"/>
  <p:cmAuthor id="1" name="Nancy Muir" initials="N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4485" autoAdjust="0"/>
  </p:normalViewPr>
  <p:slideViewPr>
    <p:cSldViewPr>
      <p:cViewPr>
        <p:scale>
          <a:sx n="75" d="100"/>
          <a:sy n="75" d="100"/>
        </p:scale>
        <p:origin x="-370" y="154"/>
      </p:cViewPr>
      <p:guideLst>
        <p:guide orient="horz" pos="2160"/>
        <p:guide pos="2880"/>
      </p:guideLst>
    </p:cSldViewPr>
  </p:slideViewPr>
  <p:notesTextViewPr>
    <p:cViewPr>
      <p:scale>
        <a:sx n="1" d="1"/>
        <a:sy n="1" d="1"/>
      </p:scale>
      <p:origin x="0" y="0"/>
    </p:cViewPr>
  </p:notesTextViewPr>
  <p:sorterViewPr>
    <p:cViewPr>
      <p:scale>
        <a:sx n="100" d="100"/>
        <a:sy n="100" d="100"/>
      </p:scale>
      <p:origin x="0" y="13728"/>
    </p:cViewPr>
  </p:sorterViewPr>
  <p:notesViewPr>
    <p:cSldViewPr>
      <p:cViewPr varScale="1">
        <p:scale>
          <a:sx n="52" d="100"/>
          <a:sy n="52" d="100"/>
        </p:scale>
        <p:origin x="-267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a:t>
            </a:r>
            <a:r>
              <a:rPr lang="en-US" baseline="0" dirty="0" smtClean="0"/>
              <a:t> 2, you learn about Microsoft Windows 7. Chapter 1 covers navigating around Windows. Chapter 2 deals with managing files and folders. In Chapter 3, you work with Windows settings, gadgets, and accessories. </a:t>
            </a:r>
          </a:p>
        </p:txBody>
      </p:sp>
      <p:sp>
        <p:nvSpPr>
          <p:cNvPr id="4" name="Slide Number Placeholder 3"/>
          <p:cNvSpPr>
            <a:spLocks noGrp="1"/>
          </p:cNvSpPr>
          <p:nvPr>
            <p:ph type="sldNum" sz="quarter" idx="10"/>
          </p:nvPr>
        </p:nvSpPr>
        <p:spPr/>
        <p:txBody>
          <a:bodyPr/>
          <a:lstStyle/>
          <a:p>
            <a:fld id="{5A91FD1F-72DF-4B8E-AE3B-AF1198490249}" type="slidenum">
              <a:rPr lang="en-US" smtClean="0"/>
              <a:pPr/>
              <a:t>1</a:t>
            </a:fld>
            <a:endParaRPr lang="en-US" dirty="0"/>
          </a:p>
        </p:txBody>
      </p:sp>
    </p:spTree>
    <p:extLst>
      <p:ext uri="{BB962C8B-B14F-4D97-AF65-F5344CB8AC3E}">
        <p14:creationId xmlns:p14="http://schemas.microsoft.com/office/powerpoint/2010/main" val="354273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traditional mouse has a trackball that you roll on a flat smooth surface to move the mouse pointer. This type of mouse works best with a mouse pad. Newer mouse types use technologies such as optical sensors, infrared light, radio signals, and Bluetooth to eliminate the need for trackballs, cords, and mouse pads.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10</a:t>
            </a:fld>
            <a:endParaRPr lang="en-US"/>
          </a:p>
        </p:txBody>
      </p:sp>
    </p:spTree>
    <p:extLst>
      <p:ext uri="{BB962C8B-B14F-4D97-AF65-F5344CB8AC3E}">
        <p14:creationId xmlns:p14="http://schemas.microsoft.com/office/powerpoint/2010/main" val="2791024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Taskbar along the bottom of the desktop contains the Start button. Just to the right of the Start button are program icons that are pinned to the Taskbar. A pinned icon is always displayed on the Taskbar, and you can open the associated program by clicking on such icons.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Open the Start menu by clicking the Start button. Close the Start menu by clicking in a blank area of the desktop. Open the Windows Explorer window and view your Libraries by clicking the pinned Windows Explorer button in the task buttons area on the Taskbar. Close the Windows Explorer window by clicking the Close button in the upper</a:t>
            </a:r>
            <a:r>
              <a:rPr lang="en-US" b="0" baseline="0" dirty="0" smtClean="0"/>
              <a:t> right hand corner of the </a:t>
            </a:r>
            <a:r>
              <a:rPr lang="en-US" b="0" dirty="0" smtClean="0"/>
              <a:t>Libraries window. </a:t>
            </a:r>
          </a:p>
          <a:p>
            <a:endParaRPr lang="en-US" b="0" dirty="0" smtClean="0"/>
          </a:p>
          <a:p>
            <a:r>
              <a:rPr lang="en-US" b="0" dirty="0" smtClean="0"/>
              <a:t>Open the speaker volume control menu</a:t>
            </a:r>
            <a:r>
              <a:rPr lang="en-US" b="0" baseline="0" dirty="0" smtClean="0"/>
              <a:t> by clicking on the Speaking icon. P</a:t>
            </a:r>
            <a:r>
              <a:rPr lang="en-US" b="0" dirty="0" smtClean="0"/>
              <a:t>ress the left mouse button and drag the speaker volume control lever to the mid-point mark on the bar (50), and then release the mouse button to set the level there. </a:t>
            </a:r>
          </a:p>
          <a:p>
            <a:endParaRPr lang="en-US" b="0" dirty="0" smtClean="0"/>
          </a:p>
          <a:p>
            <a:r>
              <a:rPr lang="en-US" dirty="0" smtClean="0"/>
              <a:t>To pin a program to the Taskbar, right-click an open program icon on the Taskbar and select Pin this program to taskbar.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12</a:t>
            </a:fld>
            <a:endParaRPr lang="en-US"/>
          </a:p>
        </p:txBody>
      </p:sp>
    </p:spTree>
    <p:extLst>
      <p:ext uri="{BB962C8B-B14F-4D97-AF65-F5344CB8AC3E}">
        <p14:creationId xmlns:p14="http://schemas.microsoft.com/office/powerpoint/2010/main" val="737320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applications also display an icon on the Taskbar. Another Taskbar area is the notification area, at the far right. Icons here show the status of certain system functions, such as the Action Center. The Action Center is a single area that displays important messages about security and maintenance settings.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Action Center button (shaped like a small pennant) in the notification area on the Taskbar,</a:t>
            </a:r>
            <a:r>
              <a:rPr lang="en-US" b="0" baseline="0" dirty="0" smtClean="0"/>
              <a:t> and r</a:t>
            </a:r>
            <a:r>
              <a:rPr lang="en-US" b="0" dirty="0" smtClean="0"/>
              <a:t>eview the information in the Action Center by clicking the Open Action Center link. Close the Action Center window by clicking the Close button. </a:t>
            </a:r>
          </a:p>
          <a:p>
            <a:endParaRPr lang="en-US" b="0" dirty="0" smtClean="0"/>
          </a:p>
          <a:p>
            <a:r>
              <a:rPr lang="en-US" b="0" dirty="0" smtClean="0"/>
              <a:t>Display a calendar and clock by clicking the current time and date in the Taskbar.</a:t>
            </a:r>
          </a:p>
          <a:p>
            <a:endParaRPr lang="en-US" b="0" dirty="0" smtClean="0"/>
          </a:p>
          <a:p>
            <a:r>
              <a:rPr lang="en-US" b="0" dirty="0" smtClean="0"/>
              <a:t>Display the desktop at any time by clicking the Show desktop button, a vertical bar at the right side of the Taskbar. </a:t>
            </a:r>
          </a:p>
          <a:p>
            <a:endParaRPr lang="en-US" b="1" dirty="0" smtClean="0"/>
          </a:p>
          <a:p>
            <a:r>
              <a:rPr lang="en-US" dirty="0" smtClean="0"/>
              <a:t>To change the date and time, click the Change Date and Time Settings link.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14</a:t>
            </a:fld>
            <a:endParaRPr lang="en-US"/>
          </a:p>
        </p:txBody>
      </p:sp>
    </p:spTree>
    <p:extLst>
      <p:ext uri="{BB962C8B-B14F-4D97-AF65-F5344CB8AC3E}">
        <p14:creationId xmlns:p14="http://schemas.microsoft.com/office/powerpoint/2010/main" val="2838957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clutter, display only those icons you want visible at all times. Keep the rest of the icons in the overflow area, which you can display by clicking the Show Hidden Icons button.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Start menu is one way to open programs or applications. Frequently used programs are displayed at the left side, or column, of the Start menu. You can click All Programs to view a menu of all of the programs installed on the computer. You can also start programs by double clicking a program icon on the desktop or clicking a program icon on the Taskbar. Programs open in an application window. Close a program by clicking the Close button (red X) in the upper-right corner of the window.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that</a:t>
            </a:r>
            <a:r>
              <a:rPr lang="en-US" b="0" baseline="0" dirty="0" smtClean="0"/>
              <a:t> the Start menu has been d</a:t>
            </a:r>
            <a:r>
              <a:rPr lang="en-US" b="0" dirty="0" smtClean="0"/>
              <a:t>isplayed by clicking the Start button. Clicking on the Microsoft Word 2010 link in the Start Menu will</a:t>
            </a:r>
            <a:r>
              <a:rPr lang="en-US" b="0" baseline="0" dirty="0" smtClean="0"/>
              <a:t> open t</a:t>
            </a:r>
            <a:r>
              <a:rPr lang="en-US" b="0" dirty="0" smtClean="0"/>
              <a:t>he application. A button representing the open Word program will appear on the Taskbar. Click the Internet Explorer button on the Taskbar and the home page displays. Display the desktop by clicking the Show Desktop button on the Taskbar.  </a:t>
            </a:r>
          </a:p>
          <a:p>
            <a:endParaRPr lang="en-US" b="0" dirty="0" smtClean="0"/>
          </a:p>
          <a:p>
            <a:r>
              <a:rPr lang="en-US" b="1" dirty="0" smtClean="0"/>
              <a:t>Note:</a:t>
            </a:r>
            <a:r>
              <a:rPr lang="en-US" dirty="0" smtClean="0"/>
              <a:t>  If Microsoft Word 2010 is not displayed in the list of frequently used programs on the left side of the menu, click All Programs, click Microsoft Office, and then click Microsoft Word 2010.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17</a:t>
            </a:fld>
            <a:endParaRPr lang="en-US"/>
          </a:p>
        </p:txBody>
      </p:sp>
    </p:spTree>
    <p:extLst>
      <p:ext uri="{BB962C8B-B14F-4D97-AF65-F5344CB8AC3E}">
        <p14:creationId xmlns:p14="http://schemas.microsoft.com/office/powerpoint/2010/main" val="261515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Start menu is one way to open programs or applications. Frequently used programs are displayed at the left side, or column, of the Start menu. You can click All Programs to view a menu of all of the programs installed on the computer.  You can also start programs by double-clicking a program icon on the desktop or clicking a program icon on the Taskbar. Programs open in an application window. Close a program by clicking the Close button (red X) in the upper-right corner of the window.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Open the Word window by clicking Document1 in the thumbnail preview. Close Microsoft Word 2010 by clicking the Close button.</a:t>
            </a:r>
          </a:p>
          <a:p>
            <a:endParaRPr lang="en-US" b="1" dirty="0" smtClean="0"/>
          </a:p>
          <a:p>
            <a:r>
              <a:rPr lang="en-US" dirty="0" smtClean="0"/>
              <a:t>The Live</a:t>
            </a:r>
            <a:r>
              <a:rPr lang="en-US" baseline="0" dirty="0" smtClean="0"/>
              <a:t> </a:t>
            </a:r>
            <a:r>
              <a:rPr lang="en-US" dirty="0" smtClean="0"/>
              <a:t>Preview feature enables you to take a quick look at other open windows without clicking away from the window you are currently working in.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19</a:t>
            </a:fld>
            <a:endParaRPr lang="en-US"/>
          </a:p>
        </p:txBody>
      </p:sp>
    </p:spTree>
    <p:extLst>
      <p:ext uri="{BB962C8B-B14F-4D97-AF65-F5344CB8AC3E}">
        <p14:creationId xmlns:p14="http://schemas.microsoft.com/office/powerpoint/2010/main" val="294986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Your computer must have an operating system installed before it can function and before you can install other application programs, such as Microsoft Word.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basic tasks include recognizing input from the keyboard and the mouse, sending output to the monitor, keeping track of saved files and folders, and controlling disk drives and printers. Microsoft chose the term </a:t>
            </a:r>
            <a:r>
              <a:rPr lang="en-US" sz="1200" b="0" i="1" u="none" strike="noStrike" kern="1200" baseline="0" dirty="0" smtClean="0">
                <a:solidFill>
                  <a:schemeClr val="tx1"/>
                </a:solidFill>
                <a:latin typeface="+mn-lt"/>
                <a:ea typeface="+mn-ea"/>
                <a:cs typeface="+mn-cs"/>
              </a:rPr>
              <a:t>windows</a:t>
            </a:r>
            <a:r>
              <a:rPr lang="en-US" sz="1200" b="0" i="0" u="none" strike="noStrike" kern="1200" baseline="0" dirty="0" smtClean="0">
                <a:solidFill>
                  <a:schemeClr val="tx1"/>
                </a:solidFill>
                <a:latin typeface="+mn-lt"/>
                <a:ea typeface="+mn-ea"/>
                <a:cs typeface="+mn-cs"/>
              </a:rPr>
              <a:t> to describe the graphical user interface (GUI) that it developed for use on personal computers. Earlier operating systems had used word-based commands. With Windows (as with Apple’s Mac OS that came before it), users worked within a window-like frame that included pull-down menus, icons, and dialog boxes. All of these features were designed to create a simple way for users to interact with computers.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Much of the work you do on a computer involves creating a document or some other kind of file that you want to save for reference or for later use. Your computer’s operating system provides the tools for organizing files into folders and for copying, moving, or deleting files and folders. Windows 7 offers a Control Panel component where you can add or remove printers and other hardware devices. You can also change the screen resolution, change the date and time settings, and uninstall programs. If you have any visual or hearing impairments, you can request that Windows suggest the best settings choices.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a Windows 7 installation, several handy utility programs are installed and stored in the Accessories folder. Notepad and WordPad, for example, perform basic word processing functions. With the Snipping Tool, you can create screen captures (images) of parts of a screen. Windows Explorer offers file and folder management features.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Understanding what an operating system does and learning to use some of the Windows 7 tools and features will help you to become a more productive and efficient computer user. </a:t>
            </a:r>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01975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open a Jump List from the Taskbar or from the Start menu. For example, on the Taskbar, right-click the Internet Explorer button to display a list of frequently visited websites. Or right-click the Outlook button on the Taskbar to display a list of Outlook Tasks, such as New Contact. You then open items in a Jump List by clicking them.  In the Start menu, click the arrow to the right of the program’s name to view the Jump List.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previous skill, you learned to open and close program windows. In this skill, you learn techniques for manipulating windows, including minimizing, maximizing, restoring, resizing, and moving windows. You will find these techniques useful when working with more than one window. For example, when you minimize a window, it is reduced to a button on the Taskbar. You can then work on other tasks without having to close the first program or file.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Internet Explorer button on the Taskbar and the home page displays. Reduce the window to a button on the Taskbar by clicking the Minimize button. Click the Internet Explorer button on the Taskbar to redisplay the window. If the window does not currently fill the entire screen, enlarge the window size by clicking the Maximize button.</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22</a:t>
            </a:fld>
            <a:endParaRPr lang="en-US"/>
          </a:p>
        </p:txBody>
      </p:sp>
    </p:spTree>
    <p:extLst>
      <p:ext uri="{BB962C8B-B14F-4D97-AF65-F5344CB8AC3E}">
        <p14:creationId xmlns:p14="http://schemas.microsoft.com/office/powerpoint/2010/main" val="1084701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Maximizing a window increases the window to full-screen size so you can focus on that file or program. You can size and move windows that are not maximized so you can view other open windows at the same time.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the window slightly to the right by pressing the mouse button on the Title bar and dragging to the right.  Resize</a:t>
            </a:r>
            <a:r>
              <a:rPr lang="en-US" baseline="0" dirty="0" smtClean="0"/>
              <a:t> the window by p</a:t>
            </a:r>
            <a:r>
              <a:rPr lang="en-US" dirty="0" smtClean="0"/>
              <a:t>lacing your mouse pointer on the right window border and the pointer changes to a two-headed arrow. Resize the window to be smaller by pressing the mouse button on the window border and dragging to the left. Resize</a:t>
            </a:r>
            <a:r>
              <a:rPr lang="en-US" baseline="0" dirty="0" smtClean="0"/>
              <a:t> the window by placing your mouse pointer on the bottom border of the window and the pointer changes to a two-headed arrow. Resize the window to be smaller by pressing the mouse button on the window border and dragging upward. </a:t>
            </a:r>
          </a:p>
          <a:p>
            <a:endParaRPr lang="en-US" dirty="0" smtClean="0"/>
          </a:p>
          <a:p>
            <a:r>
              <a:rPr lang="en-US" dirty="0" smtClean="0"/>
              <a:t>Increase the window size so it fills the screen by clicking the Maximize button. Close the window by clicking the Close button. </a:t>
            </a:r>
          </a:p>
        </p:txBody>
      </p:sp>
      <p:sp>
        <p:nvSpPr>
          <p:cNvPr id="4" name="Slide Number Placeholder 3"/>
          <p:cNvSpPr>
            <a:spLocks noGrp="1"/>
          </p:cNvSpPr>
          <p:nvPr>
            <p:ph type="sldNum" sz="quarter" idx="10"/>
          </p:nvPr>
        </p:nvSpPr>
        <p:spPr/>
        <p:txBody>
          <a:bodyPr/>
          <a:lstStyle/>
          <a:p>
            <a:fld id="{D65466DE-71D2-40F2-9F51-5614FA21B9B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2228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Taskbar button represents the minimized application. However, if you have two Word documents open and you minimize both of them, only one Word icon appears on the Taskbar. If you move your mouse over the Word button on the Taskbar, thumbnails of each minimized Word document appear. This new Windows 7 feature is called Live Preview. Click the thumbnail of the document you want to redisplay to open it. You can also close a document from the Live Preview feature by clicking the Close button (red X) that appears on a thumbnail in Live Preview.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probably noticed that Windows 7 lets you have more than one window open at a time and move among them. This flexibility is referred to as multitasking.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Internet Explorer button on the Taskbar and the home page displays. Display your Libraries by clicking the Windows Explorer button on the Taskbar. </a:t>
            </a:r>
            <a:r>
              <a:rPr lang="en-US" b="0" baseline="0" dirty="0" smtClean="0"/>
              <a:t>To d</a:t>
            </a:r>
            <a:r>
              <a:rPr lang="en-US" b="0" dirty="0" smtClean="0"/>
              <a:t>isplay the shortcut menu, right-click a blank area of the Taskbar. You can display the Internet Explorer and Libraries windows in a cascade arrangement by clicking Cascade windows.</a:t>
            </a:r>
          </a:p>
          <a:p>
            <a:endParaRPr lang="en-US" b="0" dirty="0" smtClean="0"/>
          </a:p>
          <a:p>
            <a:r>
              <a:rPr lang="en-US" b="0" dirty="0" smtClean="0"/>
              <a:t>Maximize the Internet Explorer window by clicking the Maximize button in the Internet Explorer window.</a:t>
            </a:r>
            <a:r>
              <a:rPr lang="en-US" b="0" baseline="0" dirty="0" smtClean="0"/>
              <a:t> T</a:t>
            </a:r>
            <a:r>
              <a:rPr lang="en-US" dirty="0" smtClean="0"/>
              <a:t>he cascade arrangement only works with windows that are not minimized.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27</a:t>
            </a:fld>
            <a:endParaRPr lang="en-US"/>
          </a:p>
        </p:txBody>
      </p:sp>
    </p:spTree>
    <p:extLst>
      <p:ext uri="{BB962C8B-B14F-4D97-AF65-F5344CB8AC3E}">
        <p14:creationId xmlns:p14="http://schemas.microsoft.com/office/powerpoint/2010/main" val="137816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the techniques available to move among open windows can help you to manage your workload more efficiently.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experiment with Shake, open at least three windows and use the Restore Down button to reduce the size of all three windows. Pick one of the windows and then press and drag that window side to side quickly. All of the open windows minimize except the one you are “shaking.” This feature provides a quick way to minimize multiple windows.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chapter in the Microsoft Windows 7 module deals with navigating around Windows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9074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Windows 7 and other applications, you work with a variety of menus and toolbars. You can display shortcut menus by right-clicking an item on the screen. You can display other menus by using the keyboard.  Still others display when you click a drop-down list or toolbar button.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a:t>
            </a:r>
            <a:r>
              <a:rPr lang="en-US" b="0" baseline="0" dirty="0" smtClean="0"/>
              <a:t> you see that a menu is displayed by </a:t>
            </a:r>
            <a:r>
              <a:rPr lang="en-US" b="0" dirty="0" smtClean="0"/>
              <a:t>clicking the Organize button. Display a submenu by pointing to </a:t>
            </a:r>
            <a:r>
              <a:rPr lang="en-US" b="0" i="1" dirty="0" smtClean="0"/>
              <a:t>Layout</a:t>
            </a:r>
            <a:r>
              <a:rPr lang="en-US" b="0" dirty="0" smtClean="0"/>
              <a:t>.  </a:t>
            </a:r>
            <a:r>
              <a:rPr lang="en-US" dirty="0" smtClean="0"/>
              <a:t>When you point to a menu option that also contains a small arrow, a submenu appears. </a:t>
            </a:r>
          </a:p>
        </p:txBody>
      </p:sp>
      <p:sp>
        <p:nvSpPr>
          <p:cNvPr id="4" name="Slide Number Placeholder 3"/>
          <p:cNvSpPr>
            <a:spLocks noGrp="1"/>
          </p:cNvSpPr>
          <p:nvPr>
            <p:ph type="sldNum" sz="quarter" idx="10"/>
          </p:nvPr>
        </p:nvSpPr>
        <p:spPr/>
        <p:txBody>
          <a:bodyPr/>
          <a:lstStyle/>
          <a:p>
            <a:fld id="{D65466DE-71D2-40F2-9F51-5614FA21B9B0}" type="slidenum">
              <a:rPr lang="en-US" smtClean="0"/>
              <a:pPr/>
              <a:t>31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Notepad is a text editing program that comes with the Windows operating system. Here we have searched for Notepad using the Search programs</a:t>
            </a:r>
            <a:r>
              <a:rPr lang="en-US" baseline="0" dirty="0" smtClean="0"/>
              <a:t> and files box.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32</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
            </a:r>
            <a:r>
              <a:rPr lang="en-US" b="0" dirty="0" smtClean="0"/>
              <a:t>isplay the Notepad window by clicking </a:t>
            </a:r>
            <a:r>
              <a:rPr lang="en-US" b="0" i="1" dirty="0" smtClean="0"/>
              <a:t>Notepad</a:t>
            </a:r>
            <a:r>
              <a:rPr lang="en-US" b="0" dirty="0" smtClean="0"/>
              <a:t>. </a:t>
            </a:r>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you see the Format menu displayed and </a:t>
            </a:r>
            <a:r>
              <a:rPr lang="en-US" b="0" i="1" dirty="0" smtClean="0"/>
              <a:t>Word Wrap </a:t>
            </a:r>
            <a:r>
              <a:rPr lang="en-US" b="0" dirty="0" smtClean="0"/>
              <a:t>has a check mark beside it, indicating that the option has been turned on. </a:t>
            </a:r>
            <a:r>
              <a:rPr lang="en-US" dirty="0" smtClean="0"/>
              <a:t>A check mark indicates that the feature toggles on and off when you click it.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34</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certain toolbars are turned on by default and others can be turned on by the user. Right-click a toolbar to see the other available toolbars you can display.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working through tasks in this chapter, you have used the mouse to select commands. Keyboard shortcuts provide an alternative way to get things done. Keyboard shortcuts are combinations of keys that you press to perform a task, such as copying text. Because your hand does not have to move from the keyboard to the mouse to perform these shortcuts, some people find them easy to use. Most programs also provide accelerator keys. If you press the Alt key, certain letters in the menu items are underlined. Press the key that corresponds to the underlined</a:t>
            </a:r>
          </a:p>
          <a:p>
            <a:r>
              <a:rPr lang="en-US" dirty="0" smtClean="0"/>
              <a:t>letter to select that menu item.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keyboard shortcuts, such as Alt + F4, perform the same function in all Office applications. For example, Alt + F4 will close a Word window and it will also close an Internet Explorer window.</a:t>
            </a:r>
          </a:p>
        </p:txBody>
      </p:sp>
      <p:sp>
        <p:nvSpPr>
          <p:cNvPr id="4" name="Slide Number Placeholder 3"/>
          <p:cNvSpPr>
            <a:spLocks noGrp="1"/>
          </p:cNvSpPr>
          <p:nvPr>
            <p:ph type="sldNum" sz="quarter" idx="10"/>
          </p:nvPr>
        </p:nvSpPr>
        <p:spPr/>
        <p:txBody>
          <a:bodyPr/>
          <a:lstStyle/>
          <a:p>
            <a:fld id="{D65466DE-71D2-40F2-9F51-5614FA21B9B0}" type="slidenum">
              <a:rPr lang="en-US" smtClean="0"/>
              <a:pPr/>
              <a:t>37</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many Office users prefer using Ctrl + C and Ctrl + V to copy and paste information rather than selecting commands from a shortcut menu or from the ribbon. To learn more, display the Windows Help window and type </a:t>
            </a:r>
            <a:r>
              <a:rPr lang="en-US" dirty="0" smtClean="0">
                <a:solidFill>
                  <a:srgbClr val="FA007D"/>
                </a:solidFill>
              </a:rPr>
              <a:t>keyboard shortcuts</a:t>
            </a:r>
            <a:r>
              <a:rPr lang="en-US" dirty="0" smtClean="0"/>
              <a:t> in the Search Help box. After pressing Enter, click one of the result links and then research keyboard shortcuts that could help you become more efficient.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interact with Windows and other applications by using settings in dialog boxes. Dialog boxes allow you to specify details for a setting or to make choices about how an application performs a procedure. For example, you can interact with the Print dialog box to select a printer, designate which pages to print, and choose the number of copies to print. In this skill, you become familiar with common dialog box features by using the Notepad application that is built into Windows.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chapter, you gain an understanding of what an operating system does and learn how to use some of the Windows 7 tools and features. You learn what to do when you are finished working on your computer for the day. You also become familiar with the applications, such as Internet Explorer and Notepad, that come with the Windows 7 operating system.</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89761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Notepad is not in the recently used programs list in the Start Menu, click </a:t>
            </a:r>
            <a:r>
              <a:rPr lang="en-US" i="1" dirty="0" smtClean="0"/>
              <a:t>All Programs </a:t>
            </a:r>
            <a:r>
              <a:rPr lang="en-US" dirty="0" smtClean="0"/>
              <a:t>and then click </a:t>
            </a:r>
            <a:r>
              <a:rPr lang="en-US" i="1" dirty="0" smtClean="0"/>
              <a:t>Accessories</a:t>
            </a:r>
            <a:r>
              <a:rPr lang="en-US" dirty="0" smtClean="0"/>
              <a: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40</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 Font dialog box open. When applying font</a:t>
            </a:r>
            <a:r>
              <a:rPr lang="en-US" baseline="0" dirty="0" smtClean="0"/>
              <a:t> changes i</a:t>
            </a:r>
            <a:r>
              <a:rPr lang="en-US" dirty="0" smtClean="0"/>
              <a:t>n other Office programs, font formatting is applied only to selected text. </a:t>
            </a:r>
            <a:endParaRPr lang="en-US" dirty="0"/>
          </a:p>
        </p:txBody>
      </p:sp>
      <p:sp>
        <p:nvSpPr>
          <p:cNvPr id="4" name="Slide Number Placeholder 3"/>
          <p:cNvSpPr>
            <a:spLocks noGrp="1"/>
          </p:cNvSpPr>
          <p:nvPr>
            <p:ph type="sldNum" sz="quarter" idx="10"/>
          </p:nvPr>
        </p:nvSpPr>
        <p:spPr/>
        <p:txBody>
          <a:bodyPr/>
          <a:lstStyle/>
          <a:p>
            <a:fld id="{D65466DE-71D2-40F2-9F51-5614FA21B9B0}" type="slidenum">
              <a:rPr lang="en-US" smtClean="0"/>
              <a:pPr/>
              <a:t>41</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 dialog box features include check boxes, option buttons, list boxes, and boxes where you can select a value, such as the number of copies to print. </a:t>
            </a:r>
          </a:p>
          <a:p>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 the number of copies by clicking the up arrow next to the </a:t>
            </a:r>
            <a:r>
              <a:rPr lang="en-US" i="1" dirty="0" smtClean="0"/>
              <a:t>Number of copies </a:t>
            </a:r>
            <a:r>
              <a:rPr lang="en-US" dirty="0" smtClean="0"/>
              <a:t>box</a:t>
            </a:r>
            <a:r>
              <a:rPr lang="en-US" baseline="0" dirty="0" smtClean="0"/>
              <a:t> and d</a:t>
            </a:r>
            <a:r>
              <a:rPr lang="en-US" dirty="0" smtClean="0"/>
              <a:t>ecrease the number of copies by clicking the down arrow next to the </a:t>
            </a:r>
            <a:r>
              <a:rPr lang="en-US" i="1" dirty="0" smtClean="0"/>
              <a:t>Number of copies </a:t>
            </a:r>
            <a:r>
              <a:rPr lang="en-US" dirty="0" smtClean="0"/>
              <a:t>box . You can also double-click the number in the </a:t>
            </a:r>
            <a:r>
              <a:rPr lang="en-US" i="1" dirty="0" smtClean="0"/>
              <a:t>Number of copies </a:t>
            </a:r>
            <a:r>
              <a:rPr lang="en-US" dirty="0" smtClean="0"/>
              <a:t>box to select it and then type the number of copies you wish to print.</a:t>
            </a:r>
          </a:p>
        </p:txBody>
      </p:sp>
      <p:sp>
        <p:nvSpPr>
          <p:cNvPr id="4" name="Slide Number Placeholder 3"/>
          <p:cNvSpPr>
            <a:spLocks noGrp="1"/>
          </p:cNvSpPr>
          <p:nvPr>
            <p:ph type="sldNum" sz="quarter" idx="10"/>
          </p:nvPr>
        </p:nvSpPr>
        <p:spPr/>
        <p:txBody>
          <a:bodyPr/>
          <a:lstStyle/>
          <a:p>
            <a:fld id="{D65466DE-71D2-40F2-9F51-5614FA21B9B0}" type="slidenum">
              <a:rPr lang="en-US" smtClean="0"/>
              <a:pPr/>
              <a:t>43</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finished working on your computer, you have a variety of settings to choose from. You can put your computer to sleep, which saves power without your having to close all of your files and shut down your system. You can lock your computer, which hides the desktop and requires you to enter a password to unlock the computer if your account is password protected. You can also log off or switch users if more than one user has an account on your computer. Or, if you prefer, you can shut the computer down completely.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Click the Shut down button arrow</a:t>
            </a:r>
            <a:r>
              <a:rPr lang="en-US" b="0" baseline="0" dirty="0" smtClean="0"/>
              <a:t> to d</a:t>
            </a:r>
            <a:r>
              <a:rPr lang="en-US" b="0" dirty="0" smtClean="0"/>
              <a:t>isplay</a:t>
            </a:r>
            <a:r>
              <a:rPr lang="en-US" b="0" baseline="0" dirty="0" smtClean="0"/>
              <a:t> </a:t>
            </a:r>
            <a:r>
              <a:rPr lang="en-US" b="0" dirty="0" smtClean="0"/>
              <a:t>your user account and the word Lock. To unlock your computer, </a:t>
            </a:r>
            <a:r>
              <a:rPr lang="en-US" dirty="0" smtClean="0"/>
              <a:t>you may have to press Ctrl + Alt + Delete and then enter your username and password to unlock your computer,</a:t>
            </a:r>
            <a:r>
              <a:rPr lang="en-US" baseline="0" dirty="0" smtClean="0"/>
              <a:t> i</a:t>
            </a:r>
            <a:r>
              <a:rPr lang="en-US" dirty="0" smtClean="0"/>
              <a:t>f your computer is on a network.</a:t>
            </a:r>
          </a:p>
        </p:txBody>
      </p:sp>
      <p:sp>
        <p:nvSpPr>
          <p:cNvPr id="4" name="Slide Number Placeholder 3"/>
          <p:cNvSpPr>
            <a:spLocks noGrp="1"/>
          </p:cNvSpPr>
          <p:nvPr>
            <p:ph type="sldNum" sz="quarter" idx="10"/>
          </p:nvPr>
        </p:nvSpPr>
        <p:spPr/>
        <p:txBody>
          <a:bodyPr/>
          <a:lstStyle/>
          <a:p>
            <a:fld id="{D65466DE-71D2-40F2-9F51-5614FA21B9B0}" type="slidenum">
              <a:rPr lang="en-US" smtClean="0"/>
              <a:pPr/>
              <a:t>45</a:t>
            </a:fld>
            <a:endParaRPr lang="en-US"/>
          </a:p>
        </p:txBody>
      </p:sp>
    </p:spTree>
    <p:extLst>
      <p:ext uri="{BB962C8B-B14F-4D97-AF65-F5344CB8AC3E}">
        <p14:creationId xmlns:p14="http://schemas.microsoft.com/office/powerpoint/2010/main" val="17222887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have finished working on your computer for a time, you can shut it down. You shut down the computer by clicking the Shut down button in the Start menu. Be sure you have saved and closed all files prior to shutting down the computer.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79102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turn on a Windows-based computer, the operating system starts up automatically. If you have set up separate users for the computer, an introductory screen displays where you can click an icon to log on, entering a password if required. If your computer is connected to a network, you may also be asked to enter a network password. </a:t>
            </a:r>
          </a:p>
          <a:p>
            <a:endParaRPr lang="en-US" dirty="0" smtClean="0"/>
          </a:p>
          <a:p>
            <a:r>
              <a:rPr lang="en-US" dirty="0" smtClean="0"/>
              <a:t>If only one user is set up on the computer and that user has no password, the desktop displays when the user turns on the computer. Once the windows desktop displays, you can access all your files and applications from the desktop. </a:t>
            </a:r>
            <a:r>
              <a:rPr lang="en-US" b="1" dirty="0" smtClean="0"/>
              <a:t>Note: </a:t>
            </a:r>
            <a:r>
              <a:rPr lang="en-US" dirty="0" smtClean="0"/>
              <a:t>Check with your instructor if you have problems logging in.</a:t>
            </a:r>
          </a:p>
          <a:p>
            <a:endParaRPr lang="en-US" dirty="0" smtClean="0"/>
          </a:p>
          <a:p>
            <a:r>
              <a:rPr lang="en-US" dirty="0" smtClean="0"/>
              <a:t>The desktop also contains icons for tools and features similar to what you might find on a typical work desk, such as a clock and a calendar. You will become familiar with the desktop interface as you complete the steps in</a:t>
            </a:r>
            <a:r>
              <a:rPr lang="en-US" baseline="0" dirty="0" smtClean="0"/>
              <a:t> this slide</a:t>
            </a:r>
            <a:r>
              <a:rPr lang="en-US" dirty="0" smtClean="0"/>
              <a:t>. </a:t>
            </a:r>
            <a:endParaRPr lang="en-US" dirty="0"/>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Passwords in Windows 7 are case sensitive, meaning that the computer “sees“ an uppercase A and a lowercase </a:t>
            </a:r>
          </a:p>
          <a:p>
            <a:r>
              <a:rPr lang="en-US" dirty="0" smtClean="0"/>
              <a:t>a as different characters.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6</a:t>
            </a:fld>
            <a:endParaRPr lang="en-US"/>
          </a:p>
        </p:txBody>
      </p:sp>
    </p:spTree>
    <p:extLst>
      <p:ext uri="{BB962C8B-B14F-4D97-AF65-F5344CB8AC3E}">
        <p14:creationId xmlns:p14="http://schemas.microsoft.com/office/powerpoint/2010/main" val="384767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mouse is a type of input device typically referred to as a pointing device. </a:t>
            </a:r>
            <a:r>
              <a:rPr lang="en-US" sz="1200" b="0" i="1" u="none" strike="noStrike" kern="1200" baseline="0" dirty="0" smtClean="0">
                <a:solidFill>
                  <a:schemeClr val="tx1"/>
                </a:solidFill>
                <a:latin typeface="+mn-lt"/>
                <a:ea typeface="+mn-ea"/>
                <a:cs typeface="+mn-cs"/>
              </a:rPr>
              <a:t>Input devices </a:t>
            </a:r>
            <a:r>
              <a:rPr lang="en-US" sz="1200" b="0" i="0" u="none" strike="noStrike" kern="1200" baseline="0" dirty="0" smtClean="0">
                <a:solidFill>
                  <a:schemeClr val="tx1"/>
                </a:solidFill>
                <a:latin typeface="+mn-lt"/>
                <a:ea typeface="+mn-ea"/>
                <a:cs typeface="+mn-cs"/>
              </a:rPr>
              <a:t>are used to communicate with an application. You can use the mouse to identify the names and functions of buttons, icons, and other desktop locations; select commands, text, and objects; and respond to application prompts. The mouse pointer commonly takes the shape of an arrow, but it changes shape depending on the task. Usually, you click the left mouse button once to select a command within a menu. For some features or tools, you double-click an icon to open a menu or window. You can display a short-cut menu by moving your mouse over a button or icon and clicking the right mouse button. Some mice have a scroll wheel on top for scrolling through a file.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Tip: </a:t>
            </a:r>
            <a:r>
              <a:rPr lang="en-US" sz="1200" b="0" i="0" u="none" strike="noStrike" kern="1200" baseline="0" dirty="0" smtClean="0">
                <a:solidFill>
                  <a:schemeClr val="tx1"/>
                </a:solidFill>
                <a:latin typeface="+mn-lt"/>
                <a:ea typeface="+mn-ea"/>
                <a:cs typeface="+mn-cs"/>
              </a:rPr>
              <a:t>Laptop computers include a touchpad, which can be used instead of a mouse. Drag your finger on the touchpad to move the mouse pointer. </a:t>
            </a:r>
          </a:p>
        </p:txBody>
      </p:sp>
      <p:sp>
        <p:nvSpPr>
          <p:cNvPr id="4" name="Slide Number Placeholder 3"/>
          <p:cNvSpPr>
            <a:spLocks noGrp="1"/>
          </p:cNvSpPr>
          <p:nvPr>
            <p:ph type="sldNum" sz="quarter" idx="10"/>
          </p:nvPr>
        </p:nvSpPr>
        <p:spPr/>
        <p:txBody>
          <a:bodyPr/>
          <a:lstStyle/>
          <a:p>
            <a:fld id="{5A91FD1F-72DF-4B8E-AE3B-AF119849024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7330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the mouse pointer is moved over the Recycle Bin icon, a ScreenTip appears explaining the function of the icon. ScreenTips provide the name of the item and sometimes include a brief description of what the item does.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8</a:t>
            </a:fld>
            <a:endParaRPr lang="en-US"/>
          </a:p>
        </p:txBody>
      </p:sp>
    </p:spTree>
    <p:extLst>
      <p:ext uri="{BB962C8B-B14F-4D97-AF65-F5344CB8AC3E}">
        <p14:creationId xmlns:p14="http://schemas.microsoft.com/office/powerpoint/2010/main" val="2449245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you double-click the Recycle Bin icon, a window opens, which displays a list of files and folders you have deleted. You able to retrieve files or folders if you need to use them, because they remain in the bin until you permanently delete them. Close the Recycle Bin window by clicking the Close button (red X) in the top-right corner of the Recycle Bin window. </a:t>
            </a:r>
            <a:r>
              <a:rPr lang="en-US" dirty="0" smtClean="0"/>
              <a:t>Permanently delete the contents of the Recycle Bin by clicking </a:t>
            </a:r>
            <a:r>
              <a:rPr lang="en-US" i="1" dirty="0" smtClean="0"/>
              <a:t>Empty Recycle Bin</a:t>
            </a:r>
            <a:r>
              <a:rPr lang="en-US" dirty="0" smtClean="0"/>
              <a:t> in the Recycle Bin shortcut menu.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9</a:t>
            </a:fld>
            <a:endParaRPr lang="en-US"/>
          </a:p>
        </p:txBody>
      </p:sp>
    </p:spTree>
    <p:extLst>
      <p:ext uri="{BB962C8B-B14F-4D97-AF65-F5344CB8AC3E}">
        <p14:creationId xmlns:p14="http://schemas.microsoft.com/office/powerpoint/2010/main" val="390395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A6C8F-B811-4608-9BAD-D0A80ABBC2A0}"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D520C-23B5-4CE8-A9BC-636EAF51230D}"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464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AE373-0168-4DA7-88EA-5DFDF600FF77}"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7162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45143F-6509-4598-A9C4-A557F11814F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65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46D1E57-362E-4D18-AADB-72C4AB49C303}"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034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1BB8F-74E0-4BBC-A846-EEFC0FC610E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130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75B2A3-3FA0-4E9C-AF87-5528120B5C7B}"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22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29A1D-2BAD-4F18-9DC6-5DE6803015D6}"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48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8899FA-3C6F-4A29-A74F-2E35BC322D98}"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1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211B3-CDAA-414C-B251-B37B097663DB}"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0828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0829F6-6E15-44C8-A870-274C359DB4FB}"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67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7D89D-506C-45F5-94C0-74CA81C4D012}"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429699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12231-86C8-4C8F-BD23-3B358427098E}"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996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C3C58-1807-4517-B223-C6C095C29BE1}"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4489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9CC7A-F770-4B1C-BE2E-C39BF124D25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054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A8D05-065D-4310-9F29-8291AFCDDE9E}"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53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F38935-3391-4355-B6C7-6384562340D3}"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9F8913-9E6B-469D-BD18-1F3A8DCA876B}"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074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BC02A-860F-4745-B1FC-12FA9F72AEE6}"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570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30240-A510-498B-BDDA-EB851717B121}" type="datetime1">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228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384BF8-7C46-4207-B653-C21C1CF644C5}" type="datetime1">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540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2F6BD-D03E-47A7-8211-EC3D98819EE4}" type="datetime1">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39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DE00CA-B295-483F-A177-696D92FD440E}" type="datetime1">
              <a:rPr lang="en-US" smtClean="0"/>
              <a:pPr/>
              <a:t>1/24/2011</a:t>
            </a:fld>
            <a:endParaRPr lang="en-US"/>
          </a:p>
        </p:txBody>
      </p:sp>
      <p:sp>
        <p:nvSpPr>
          <p:cNvPr id="5" name="Footer Placeholder 4"/>
          <p:cNvSpPr>
            <a:spLocks noGrp="1"/>
          </p:cNvSpPr>
          <p:nvPr>
            <p:ph type="ftr" sz="quarter" idx="11"/>
          </p:nvPr>
        </p:nvSpPr>
        <p:spPr/>
        <p:txBody>
          <a:bodyPr/>
          <a:lstStyle/>
          <a:p>
            <a:r>
              <a:rPr lang="en-US" smtClean="0"/>
              <a:t>Paradigm Publishing, Inc. </a:t>
            </a:r>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3483850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AE653-142D-446D-B33A-CD173AF77796}"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44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18FA4-3361-4E30-A858-4EE90F20A071}"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014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D6F11-0B65-4261-B529-CB7EB545175F}"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717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A2BA1-A6DE-4176-9C12-1A2571CC42D4}"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239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D8149-7B5C-4E8D-8B0B-A366D0EC0664}"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582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DE327A-C284-4A53-BA3E-25BC7F2E2620}"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87066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599E0-6157-46C3-B64D-5C5BF4F0F29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63344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2E67C-B744-4191-982C-2C012A983F26}"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741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65DEB-3712-46AA-B4B4-AAFDA7DDBEDA}"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78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91A6E-8777-417A-9594-A52EBF30D2D7}"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6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1CEBF-CA7E-414B-B786-CF5F349AA6A7}"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214371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192D7-5E49-40B1-A72D-8D0F54DE584B}"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55578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A2924-3FCA-4EBD-A008-C3AFBEA86333}"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7858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FDC2E-2AB3-4AFF-90BD-3F5A8E2A56EB}"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5651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0A51C-BD2C-4E29-BD65-FBDD5791B6B3}"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79788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CBC41-0090-4E06-97FA-2A4102CEC6A5}"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173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D76171-2961-4197-AF99-7CB0F3A750AD}"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2721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3BAAB96-024F-4743-A424-94292EFFF760}"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399455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99292-CAB9-486F-A2B9-35DABC89A7D6}"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0945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0FC1-778F-4AE4-BD4B-61AD2391F1F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044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7B85B-CC16-47E4-9543-65BF82D555DC}"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684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1C110-94BC-4563-93BE-823E4C1E5C74}" type="datetime1">
              <a:rPr lang="en-US" smtClean="0"/>
              <a:pPr/>
              <a:t>1/24/2011</a:t>
            </a:fld>
            <a:endParaRPr lang="en-US"/>
          </a:p>
        </p:txBody>
      </p:sp>
      <p:sp>
        <p:nvSpPr>
          <p:cNvPr id="8" name="Footer Placeholder 7"/>
          <p:cNvSpPr>
            <a:spLocks noGrp="1"/>
          </p:cNvSpPr>
          <p:nvPr>
            <p:ph type="ftr" sz="quarter" idx="11"/>
          </p:nvPr>
        </p:nvSpPr>
        <p:spPr/>
        <p:txBody>
          <a:bodyPr/>
          <a:lstStyle/>
          <a:p>
            <a:r>
              <a:rPr lang="en-US" smtClean="0"/>
              <a:t>Paradigm Publishing, Inc. </a:t>
            </a:r>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146955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16A1A-8B9F-406D-8F2D-89BCE6F96A8A}"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10603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3853D-9D7A-483C-A2BB-CE944AC854BF}"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28978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586689-F864-4118-93EE-0A2C9F466F74}"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4908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325C3A-8717-41CC-9405-AD58E4C667B1}"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5008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E50797-BE97-48F1-8BE8-3D749A98E67B}"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968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F420B-ACFC-4D90-9D51-75BC25F301A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0261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98D34-0FE4-40E8-9FDA-271AF394CEE2}"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6131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E549D5-23D8-450E-A067-C67656200DE7}"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0658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ord Open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48080-F75A-4AEF-AEEA-B0C52B934F5C}"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8796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EA6875-9866-44C0-9BEB-AA73F6FD3525}"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861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B8270B-C6A6-40D3-BD54-57BC5FB66126}" type="datetime1">
              <a:rPr lang="en-US" smtClean="0"/>
              <a:pPr/>
              <a:t>1/24/2011</a:t>
            </a:fld>
            <a:endParaRPr lang="en-US"/>
          </a:p>
        </p:txBody>
      </p:sp>
      <p:sp>
        <p:nvSpPr>
          <p:cNvPr id="4" name="Footer Placeholder 3"/>
          <p:cNvSpPr>
            <a:spLocks noGrp="1"/>
          </p:cNvSpPr>
          <p:nvPr>
            <p:ph type="ftr" sz="quarter" idx="11"/>
          </p:nvPr>
        </p:nvSpPr>
        <p:spPr/>
        <p:txBody>
          <a:bodyPr/>
          <a:lstStyle/>
          <a:p>
            <a:r>
              <a:rPr lang="en-US" smtClean="0"/>
              <a:t>Paradigm Publishing, Inc. </a:t>
            </a:r>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421529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25FD3-C16A-4202-B52D-BA0597C932A9}" type="datetime1">
              <a:rPr lang="en-US" smtClean="0">
                <a:solidFill>
                  <a:prstClr val="black">
                    <a:tint val="75000"/>
                  </a:prstClr>
                </a:solidFill>
              </a:rPr>
              <a:pPr/>
              <a:t>1/24/2011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1407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4CF34-379C-47D3-BC23-1A4A4F1C30AB}" type="datetime1">
              <a:rPr lang="en-US" smtClean="0">
                <a:solidFill>
                  <a:prstClr val="black">
                    <a:tint val="75000"/>
                  </a:prstClr>
                </a:solidFill>
              </a:rPr>
              <a:pPr/>
              <a:t>1/24/2011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5690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B1BFE-F673-4A62-B9CD-BDC303C8C48E}" type="datetime1">
              <a:rPr lang="en-US" smtClean="0">
                <a:solidFill>
                  <a:prstClr val="black">
                    <a:tint val="75000"/>
                  </a:prstClr>
                </a:solidFill>
              </a:rPr>
              <a:pPr/>
              <a:t>1/24/2011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35500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959D8-3566-4C93-91BB-71A3CC5A517E}"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2162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286E2-F316-4E2D-9429-78B63443BC4A}" type="datetime1">
              <a:rPr lang="en-US" smtClean="0">
                <a:solidFill>
                  <a:prstClr val="black">
                    <a:tint val="75000"/>
                  </a:prstClr>
                </a:solidFill>
              </a:rPr>
              <a:pPr/>
              <a:t>1/24/2011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8470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17C52-9763-495A-9188-35C3D0C5A2F6}"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2648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1E855-D214-443D-9AEE-1E53C6593E1E}" type="datetime1">
              <a:rPr lang="en-US" smtClean="0">
                <a:solidFill>
                  <a:prstClr val="black">
                    <a:tint val="75000"/>
                  </a:prstClr>
                </a:solidFill>
              </a:rPr>
              <a:pPr/>
              <a:t>1/24/2011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881F87-F1D1-4E82-B161-792A900F0B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02890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A6C8F-B811-4608-9BAD-D0A80ABBC2A0}"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8302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7D89D-506C-45F5-94C0-74CA81C4D012}"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118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DE00CA-B295-483F-A177-696D92FD440E}"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25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CB8FB-FE42-4F96-888C-3260EE95A374}" type="datetime1">
              <a:rPr lang="en-US" smtClean="0"/>
              <a:pPr/>
              <a:t>1/24/2011</a:t>
            </a:fld>
            <a:endParaRPr lang="en-US"/>
          </a:p>
        </p:txBody>
      </p:sp>
      <p:sp>
        <p:nvSpPr>
          <p:cNvPr id="3" name="Footer Placeholder 2"/>
          <p:cNvSpPr>
            <a:spLocks noGrp="1"/>
          </p:cNvSpPr>
          <p:nvPr>
            <p:ph type="ftr" sz="quarter" idx="11"/>
          </p:nvPr>
        </p:nvSpPr>
        <p:spPr/>
        <p:txBody>
          <a:bodyPr/>
          <a:lstStyle/>
          <a:p>
            <a:r>
              <a:rPr lang="en-US" smtClean="0"/>
              <a:t>Paradigm Publishing, Inc. </a:t>
            </a:r>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540615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31CEBF-CA7E-414B-B786-CF5F349AA6A7}"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9030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81C110-94BC-4563-93BE-823E4C1E5C74}" type="datetime1">
              <a:rPr lang="en-US" smtClean="0">
                <a:solidFill>
                  <a:prstClr val="black">
                    <a:tint val="75000"/>
                  </a:prstClr>
                </a:solidFill>
              </a:rPr>
              <a:pPr/>
              <a:t>1/24/2011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8319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B8270B-C6A6-40D3-BD54-57BC5FB66126}" type="datetime1">
              <a:rPr lang="en-US" smtClean="0">
                <a:solidFill>
                  <a:prstClr val="black">
                    <a:tint val="75000"/>
                  </a:prstClr>
                </a:solidFill>
              </a:rPr>
              <a:pPr/>
              <a:t>1/24/2011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930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CB8FB-FE42-4F96-888C-3260EE95A374}" type="datetime1">
              <a:rPr lang="en-US" smtClean="0">
                <a:solidFill>
                  <a:prstClr val="black">
                    <a:tint val="75000"/>
                  </a:prstClr>
                </a:solidFill>
              </a:rPr>
              <a:pPr/>
              <a:t>1/24/2011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4481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E5344-76DE-42AF-860D-3EBB4AA989EB}"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769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169D6-F8D9-454B-B2ED-4394B45E0430}" type="datetime1">
              <a:rPr lang="en-US" smtClean="0">
                <a:solidFill>
                  <a:prstClr val="black">
                    <a:tint val="75000"/>
                  </a:prstClr>
                </a:solidFill>
              </a:rPr>
              <a:pPr/>
              <a:t>1/24/2011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6742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D520C-23B5-4CE8-A9BC-636EAF51230D}"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557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AE373-0168-4DA7-88EA-5DFDF600FF77}"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56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E5344-76DE-42AF-860D-3EBB4AA989EB}"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10720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169D6-F8D9-454B-B2ED-4394B45E0430}" type="datetime1">
              <a:rPr lang="en-US" smtClean="0"/>
              <a:pPr/>
              <a:t>1/24/2011</a:t>
            </a:fld>
            <a:endParaRPr lang="en-US"/>
          </a:p>
        </p:txBody>
      </p:sp>
      <p:sp>
        <p:nvSpPr>
          <p:cNvPr id="6" name="Footer Placeholder 5"/>
          <p:cNvSpPr>
            <a:spLocks noGrp="1"/>
          </p:cNvSpPr>
          <p:nvPr>
            <p:ph type="ftr" sz="quarter" idx="11"/>
          </p:nvPr>
        </p:nvSpPr>
        <p:spPr/>
        <p:txBody>
          <a:bodyPr/>
          <a:lstStyle/>
          <a:p>
            <a:r>
              <a:rPr lang="en-US" smtClean="0"/>
              <a:t>Paradigm Publishing, Inc. </a:t>
            </a:r>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val="27153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58F3-4BA0-4542-B0B8-F668EC1B78FB}" type="datetime1">
              <a:rPr lang="en-US" smtClean="0"/>
              <a:pPr/>
              <a:t>1/24/2011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Paradigm Publishing, Inc.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35445AA-B90F-4E71-A7AD-3B3F535C393D}"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705182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97381-DB1D-4237-B51E-3C3BE79F03B1}"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1057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E83C9C4-753F-403B-AF06-72F244FC0E6B}"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77392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0BAE28-51E5-48CC-92B0-7402C83E15AC}"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9775771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dTitle.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172E109-0520-493A-953F-2A52F5DAA4FC}" type="datetime1">
              <a:rPr lang="en-US" smtClean="0">
                <a:solidFill>
                  <a:prstClr val="black">
                    <a:tint val="75000"/>
                  </a:prstClr>
                </a:solidFill>
              </a:rPr>
              <a:pPr defTabSz="457200"/>
              <a:t>1/24/2011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Paradigm Publishing, Inc.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1881F87-F1D1-4E82-B161-792A900F0BB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219719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58F3-4BA0-4542-B0B8-F668EC1B78FB}" type="datetime1">
              <a:rPr lang="en-US" smtClean="0">
                <a:solidFill>
                  <a:prstClr val="black">
                    <a:tint val="75000"/>
                  </a:prstClr>
                </a:solidFill>
              </a:rPr>
              <a:pPr/>
              <a:t>1/24/2011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Paradigm Publishing, Inc. </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2188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15.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1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openxmlformats.org/officeDocument/2006/relationships/image" Target="../media/image4.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9.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rd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246"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2</a:t>
            </a:r>
            <a:endParaRPr lang="en-US" sz="4500" b="1" dirty="0">
              <a:solidFill>
                <a:schemeClr val="bg1"/>
              </a:solidFill>
              <a:latin typeface="Arial Narrow"/>
              <a:cs typeface="Arial Narrow"/>
            </a:endParaRPr>
          </a:p>
        </p:txBody>
      </p:sp>
      <p:sp>
        <p:nvSpPr>
          <p:cNvPr id="2" name="Title 1"/>
          <p:cNvSpPr>
            <a:spLocks noGrp="1"/>
          </p:cNvSpPr>
          <p:nvPr>
            <p:ph type="title"/>
          </p:nvPr>
        </p:nvSpPr>
        <p:spPr>
          <a:xfrm>
            <a:off x="2868817" y="274638"/>
            <a:ext cx="5817982" cy="1143000"/>
          </a:xfrm>
        </p:spPr>
        <p:txBody>
          <a:bodyPr/>
          <a:lstStyle/>
          <a:p>
            <a:r>
              <a:rPr lang="en-US" dirty="0" smtClean="0"/>
              <a:t>  Microsoft</a:t>
            </a:r>
            <a:r>
              <a:rPr lang="en-US" dirty="0"/>
              <a:t>® Windows 7</a:t>
            </a:r>
          </a:p>
        </p:txBody>
      </p:sp>
      <p:sp>
        <p:nvSpPr>
          <p:cNvPr id="3" name="Content Placeholder 2"/>
          <p:cNvSpPr>
            <a:spLocks noGrp="1"/>
          </p:cNvSpPr>
          <p:nvPr>
            <p:ph idx="1"/>
          </p:nvPr>
        </p:nvSpPr>
        <p:spPr>
          <a:xfrm>
            <a:off x="620486" y="2590800"/>
            <a:ext cx="7818119" cy="3432942"/>
          </a:xfrm>
        </p:spPr>
        <p:txBody>
          <a:bodyPr>
            <a:noAutofit/>
          </a:bodyPr>
          <a:lstStyle/>
          <a:p>
            <a:pPr marL="0" indent="0">
              <a:buNone/>
            </a:pPr>
            <a:r>
              <a:rPr lang="en-US" sz="3600" dirty="0" smtClean="0"/>
              <a:t>Chapter 1: Navigating </a:t>
            </a:r>
            <a:r>
              <a:rPr lang="en-US" sz="3600" dirty="0"/>
              <a:t>around Windows</a:t>
            </a:r>
          </a:p>
          <a:p>
            <a:pPr marL="0" indent="0">
              <a:buNone/>
            </a:pPr>
            <a:r>
              <a:rPr lang="en-US" sz="3600" dirty="0"/>
              <a:t>Chapter </a:t>
            </a:r>
            <a:r>
              <a:rPr lang="en-US" sz="3600" dirty="0" smtClean="0"/>
              <a:t>2: </a:t>
            </a:r>
            <a:r>
              <a:rPr lang="en-US" sz="3600" dirty="0"/>
              <a:t>Managing Files and Folders</a:t>
            </a:r>
          </a:p>
          <a:p>
            <a:pPr marL="2057400" indent="-2057400">
              <a:buNone/>
            </a:pPr>
            <a:r>
              <a:rPr lang="en-US" sz="3600" dirty="0"/>
              <a:t>Chapter </a:t>
            </a:r>
            <a:r>
              <a:rPr lang="en-US" sz="3600" dirty="0" smtClean="0"/>
              <a:t>3: </a:t>
            </a:r>
            <a:r>
              <a:rPr lang="en-US" sz="3600" dirty="0"/>
              <a:t>Working with Windows </a:t>
            </a:r>
            <a:r>
              <a:rPr lang="en-US" sz="3600" dirty="0" smtClean="0"/>
              <a:t>Settings, Gadgets</a:t>
            </a:r>
            <a:r>
              <a:rPr lang="en-US" sz="3600" dirty="0"/>
              <a:t>, and Accessories</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62484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pPr/>
              <a:t>1</a:t>
            </a:fld>
            <a:endParaRPr lang="en-US"/>
          </a:p>
        </p:txBody>
      </p:sp>
    </p:spTree>
    <p:extLst>
      <p:ext uri="{BB962C8B-B14F-4D97-AF65-F5344CB8AC3E}">
        <p14:creationId xmlns:p14="http://schemas.microsoft.com/office/powerpoint/2010/main" val="203551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4114800"/>
            <a:ext cx="8243911" cy="1981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a:solidFill>
                  <a:srgbClr val="005FD4"/>
                </a:solidFill>
              </a:rPr>
              <a:t>Reviewing Mouse </a:t>
            </a:r>
            <a:r>
              <a:rPr lang="en-US" sz="3200" b="1" dirty="0" smtClean="0">
                <a:solidFill>
                  <a:srgbClr val="005FD4"/>
                </a:solidFill>
              </a:rPr>
              <a:t>Technology   </a:t>
            </a:r>
            <a:r>
              <a:rPr lang="en-US" sz="3000" dirty="0" smtClean="0">
                <a:solidFill>
                  <a:prstClr val="black">
                    <a:tint val="75000"/>
                  </a:prstClr>
                </a:solidFill>
              </a:rPr>
              <a:t>You’ll </a:t>
            </a:r>
            <a:r>
              <a:rPr lang="en-US" sz="3000" dirty="0">
                <a:solidFill>
                  <a:prstClr val="black">
                    <a:tint val="75000"/>
                  </a:prstClr>
                </a:solidFill>
              </a:rPr>
              <a:t>find</a:t>
            </a:r>
          </a:p>
          <a:p>
            <a:pPr algn="ctr">
              <a:spcBef>
                <a:spcPct val="20000"/>
              </a:spcBef>
            </a:pPr>
            <a:r>
              <a:rPr lang="en-US" sz="3000" dirty="0">
                <a:solidFill>
                  <a:prstClr val="black">
                    <a:tint val="75000"/>
                  </a:prstClr>
                </a:solidFill>
              </a:rPr>
              <a:t>many types of mouse devices</a:t>
            </a:r>
            <a:r>
              <a:rPr lang="en-US" sz="3000" dirty="0" smtClean="0">
                <a:solidFill>
                  <a:prstClr val="black">
                    <a:tint val="75000"/>
                  </a:prstClr>
                </a:solidFill>
              </a:rPr>
              <a:t>. </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62455" y="3429000"/>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651683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a:bodyPr>
          <a:lstStyle/>
          <a:p>
            <a:r>
              <a:rPr lang="en-US" sz="3600" b="1" dirty="0" smtClean="0"/>
              <a:t>Skill </a:t>
            </a:r>
            <a:r>
              <a:rPr lang="en-US" sz="3600" b="1" dirty="0"/>
              <a:t>3</a:t>
            </a:r>
            <a:r>
              <a:rPr lang="en-US" sz="3600" b="1" dirty="0" smtClean="0"/>
              <a:t>: </a:t>
            </a:r>
            <a:r>
              <a:rPr lang="en-US" sz="3600" b="1" dirty="0"/>
              <a:t>Work with Tools on the Taskbar</a:t>
            </a:r>
          </a:p>
        </p:txBody>
      </p:sp>
      <p:sp>
        <p:nvSpPr>
          <p:cNvPr id="3" name="Content Placeholder 2"/>
          <p:cNvSpPr>
            <a:spLocks noGrp="1"/>
          </p:cNvSpPr>
          <p:nvPr>
            <p:ph idx="1"/>
          </p:nvPr>
        </p:nvSpPr>
        <p:spPr>
          <a:xfrm>
            <a:off x="609600" y="1554162"/>
            <a:ext cx="7924800" cy="4939430"/>
          </a:xfrm>
        </p:spPr>
        <p:txBody>
          <a:bodyPr>
            <a:noAutofit/>
          </a:bodyPr>
          <a:lstStyle/>
          <a:p>
            <a:pPr>
              <a:spcBef>
                <a:spcPts val="0"/>
              </a:spcBef>
              <a:spcAft>
                <a:spcPts val="600"/>
              </a:spcAft>
            </a:pPr>
            <a:r>
              <a:rPr lang="en-US" sz="2300" dirty="0" smtClean="0"/>
              <a:t>With </a:t>
            </a:r>
            <a:r>
              <a:rPr lang="en-US" sz="2300" dirty="0"/>
              <a:t>the desktop displayed, click the Start button to open the Start menu.</a:t>
            </a:r>
          </a:p>
          <a:p>
            <a:pPr>
              <a:spcBef>
                <a:spcPts val="0"/>
              </a:spcBef>
              <a:spcAft>
                <a:spcPts val="600"/>
              </a:spcAft>
            </a:pPr>
            <a:r>
              <a:rPr lang="en-US" sz="2300" dirty="0" smtClean="0"/>
              <a:t>Click </a:t>
            </a:r>
            <a:r>
              <a:rPr lang="en-US" sz="2300" dirty="0"/>
              <a:t>a blank area of the desktop to close the Start menu.</a:t>
            </a:r>
          </a:p>
          <a:p>
            <a:pPr>
              <a:spcBef>
                <a:spcPts val="0"/>
              </a:spcBef>
              <a:spcAft>
                <a:spcPts val="600"/>
              </a:spcAft>
            </a:pPr>
            <a:r>
              <a:rPr lang="en-US" sz="2300" dirty="0" smtClean="0"/>
              <a:t>Click </a:t>
            </a:r>
            <a:r>
              <a:rPr lang="en-US" sz="2300" dirty="0"/>
              <a:t>the pinned Windows Explorer button in the task buttons area on </a:t>
            </a:r>
            <a:r>
              <a:rPr lang="en-US" sz="2300" dirty="0" smtClean="0"/>
              <a:t>the Taskbar </a:t>
            </a:r>
            <a:r>
              <a:rPr lang="en-US" sz="2300" dirty="0"/>
              <a:t>to open the Windows Explorer window and view your Libraries</a:t>
            </a:r>
            <a:r>
              <a:rPr lang="en-US" sz="2300" dirty="0" smtClean="0"/>
              <a:t>. (</a:t>
            </a:r>
            <a:r>
              <a:rPr lang="en-US" sz="2300" dirty="0"/>
              <a:t>Libraries are discussed in Chapter 2.)</a:t>
            </a:r>
          </a:p>
          <a:p>
            <a:pPr>
              <a:spcBef>
                <a:spcPts val="0"/>
              </a:spcBef>
              <a:spcAft>
                <a:spcPts val="600"/>
              </a:spcAft>
            </a:pPr>
            <a:r>
              <a:rPr lang="en-US" sz="2300" dirty="0" smtClean="0"/>
              <a:t>Click </a:t>
            </a:r>
            <a:r>
              <a:rPr lang="en-US" sz="2300" dirty="0"/>
              <a:t>the Close button in the Libraries window.</a:t>
            </a:r>
          </a:p>
          <a:p>
            <a:pPr>
              <a:spcBef>
                <a:spcPts val="0"/>
              </a:spcBef>
              <a:spcAft>
                <a:spcPts val="600"/>
              </a:spcAft>
            </a:pPr>
            <a:r>
              <a:rPr lang="en-US" sz="2300" dirty="0" smtClean="0"/>
              <a:t>Click </a:t>
            </a:r>
            <a:r>
              <a:rPr lang="en-US" sz="2300" dirty="0"/>
              <a:t>the Speaker button in the notification area on the Taskbar to </a:t>
            </a:r>
            <a:r>
              <a:rPr lang="en-US" sz="2300" dirty="0" smtClean="0"/>
              <a:t>display  the </a:t>
            </a:r>
            <a:r>
              <a:rPr lang="en-US" sz="2300" dirty="0"/>
              <a:t>Speaker volume controls</a:t>
            </a:r>
            <a:r>
              <a:rPr lang="en-US" sz="2300" dirty="0" smtClean="0"/>
              <a:t>.</a:t>
            </a:r>
          </a:p>
          <a:p>
            <a:pPr>
              <a:spcBef>
                <a:spcPts val="0"/>
              </a:spcBef>
              <a:spcAft>
                <a:spcPts val="600"/>
              </a:spcAft>
            </a:pPr>
            <a:r>
              <a:rPr lang="en-US" sz="2300" dirty="0"/>
              <a:t>Press the left mouse button and drag the speaker volume control lever to the mid-point mark on the bar (50), releasing the mouse button to set the level there</a:t>
            </a:r>
            <a:r>
              <a:rPr lang="en-US" sz="2300" dirty="0" smtClean="0"/>
              <a:t>. </a:t>
            </a:r>
            <a:endParaRPr lang="en-US" sz="23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4395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12" y="6365648"/>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12</a:t>
            </a:fld>
            <a:endParaRPr lang="en-US">
              <a:solidFill>
                <a:prstClr val="black">
                  <a:tint val="75000"/>
                </a:prstClr>
              </a:solidFill>
            </a:endParaRPr>
          </a:p>
        </p:txBody>
      </p:sp>
      <p:pic>
        <p:nvPicPr>
          <p:cNvPr id="6" name="Picture 5" descr="ftp://ftp.emcp.com/GuidelinesOfc2010/ScreenCaptures-andPDFs/M2%20Windows7Basics/Ch1/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430962"/>
          </a:xfrm>
          <a:prstGeom prst="rect">
            <a:avLst/>
          </a:prstGeom>
          <a:noFill/>
          <a:ln>
            <a:noFill/>
          </a:ln>
        </p:spPr>
      </p:pic>
      <p:sp>
        <p:nvSpPr>
          <p:cNvPr id="8" name="Line Callout 1 (Border and Accent Bar) 7"/>
          <p:cNvSpPr/>
          <p:nvPr/>
        </p:nvSpPr>
        <p:spPr>
          <a:xfrm>
            <a:off x="2922311" y="5376907"/>
            <a:ext cx="1828800" cy="975519"/>
          </a:xfrm>
          <a:prstGeom prst="accentBorderCallout1">
            <a:avLst>
              <a:gd name="adj1" fmla="val 18750"/>
              <a:gd name="adj2" fmla="val -8333"/>
              <a:gd name="adj3" fmla="val 86062"/>
              <a:gd name="adj4" fmla="val -96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Windows </a:t>
            </a:r>
            <a:r>
              <a:rPr lang="en-US" dirty="0"/>
              <a:t>Explorer </a:t>
            </a:r>
            <a:r>
              <a:rPr lang="en-US" dirty="0" smtClean="0"/>
              <a:t>button</a:t>
            </a:r>
            <a:endParaRPr lang="en-US" sz="1600" dirty="0"/>
          </a:p>
        </p:txBody>
      </p:sp>
      <p:sp>
        <p:nvSpPr>
          <p:cNvPr id="10" name="Line Callout 2 (Accent Bar) 9"/>
          <p:cNvSpPr/>
          <p:nvPr/>
        </p:nvSpPr>
        <p:spPr>
          <a:xfrm>
            <a:off x="5754274" y="4969343"/>
            <a:ext cx="1754948" cy="815127"/>
          </a:xfrm>
          <a:prstGeom prst="accentCallout2">
            <a:avLst>
              <a:gd name="adj1" fmla="val 3194"/>
              <a:gd name="adj2" fmla="val 109849"/>
              <a:gd name="adj3" fmla="val 24820"/>
              <a:gd name="adj4" fmla="val 110124"/>
              <a:gd name="adj5" fmla="val 161376"/>
              <a:gd name="adj6" fmla="val 1519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Speaker</a:t>
            </a:r>
            <a:r>
              <a:rPr lang="en-US" dirty="0" smtClean="0">
                <a:solidFill>
                  <a:prstClr val="white"/>
                </a:solidFill>
              </a:rPr>
              <a:t> icon </a:t>
            </a:r>
            <a:endParaRPr lang="en-US" dirty="0">
              <a:solidFill>
                <a:prstClr val="white"/>
              </a:solidFill>
            </a:endParaRPr>
          </a:p>
        </p:txBody>
      </p:sp>
    </p:spTree>
    <p:extLst>
      <p:ext uri="{BB962C8B-B14F-4D97-AF65-F5344CB8AC3E}">
        <p14:creationId xmlns:p14="http://schemas.microsoft.com/office/powerpoint/2010/main" val="95318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fontScale="90000"/>
          </a:bodyPr>
          <a:lstStyle/>
          <a:p>
            <a:r>
              <a:rPr lang="en-US" sz="3600" b="1" dirty="0" smtClean="0"/>
              <a:t>Skill </a:t>
            </a:r>
            <a:r>
              <a:rPr lang="en-US" sz="3600" b="1" dirty="0"/>
              <a:t>3</a:t>
            </a:r>
            <a:r>
              <a:rPr lang="en-US" sz="3600" b="1" dirty="0" smtClean="0"/>
              <a:t>: </a:t>
            </a:r>
            <a:r>
              <a:rPr lang="en-US" sz="3600" b="1" dirty="0"/>
              <a:t>Work with Tools on the </a:t>
            </a:r>
            <a:r>
              <a:rPr lang="en-US" sz="3600" b="1" dirty="0" smtClean="0"/>
              <a:t>Taskbar, continued</a:t>
            </a:r>
            <a:endParaRPr lang="en-US" sz="3600" b="1" dirty="0"/>
          </a:p>
        </p:txBody>
      </p:sp>
      <p:sp>
        <p:nvSpPr>
          <p:cNvPr id="3" name="Content Placeholder 2"/>
          <p:cNvSpPr>
            <a:spLocks noGrp="1"/>
          </p:cNvSpPr>
          <p:nvPr>
            <p:ph idx="1"/>
          </p:nvPr>
        </p:nvSpPr>
        <p:spPr>
          <a:xfrm>
            <a:off x="609600" y="1752600"/>
            <a:ext cx="7924800" cy="3962400"/>
          </a:xfrm>
        </p:spPr>
        <p:txBody>
          <a:bodyPr>
            <a:noAutofit/>
          </a:bodyPr>
          <a:lstStyle/>
          <a:p>
            <a:pPr>
              <a:spcBef>
                <a:spcPts val="0"/>
              </a:spcBef>
              <a:spcAft>
                <a:spcPts val="600"/>
              </a:spcAft>
            </a:pPr>
            <a:r>
              <a:rPr lang="en-US" sz="2400" dirty="0" smtClean="0"/>
              <a:t>Click </a:t>
            </a:r>
            <a:r>
              <a:rPr lang="en-US" sz="2400" dirty="0"/>
              <a:t>the Action Center button (shaped like a small pennant) in </a:t>
            </a:r>
            <a:r>
              <a:rPr lang="en-US" sz="2400" dirty="0" smtClean="0"/>
              <a:t>the notification </a:t>
            </a:r>
            <a:r>
              <a:rPr lang="en-US" sz="2400" dirty="0"/>
              <a:t>area on the Taskbar.</a:t>
            </a:r>
          </a:p>
          <a:p>
            <a:pPr>
              <a:spcBef>
                <a:spcPts val="0"/>
              </a:spcBef>
              <a:spcAft>
                <a:spcPts val="600"/>
              </a:spcAft>
            </a:pPr>
            <a:r>
              <a:rPr lang="en-US" sz="2400" dirty="0" smtClean="0"/>
              <a:t>Review </a:t>
            </a:r>
            <a:r>
              <a:rPr lang="en-US" sz="2400" dirty="0"/>
              <a:t>the information in the Action Center by clicking the Open </a:t>
            </a:r>
            <a:r>
              <a:rPr lang="en-US" sz="2400" dirty="0" smtClean="0"/>
              <a:t>Action Center </a:t>
            </a:r>
            <a:r>
              <a:rPr lang="en-US" sz="2400" dirty="0"/>
              <a:t>link.</a:t>
            </a:r>
          </a:p>
          <a:p>
            <a:pPr>
              <a:spcBef>
                <a:spcPts val="0"/>
              </a:spcBef>
              <a:spcAft>
                <a:spcPts val="600"/>
              </a:spcAft>
            </a:pPr>
            <a:r>
              <a:rPr lang="en-US" sz="2400" dirty="0" smtClean="0"/>
              <a:t>Close </a:t>
            </a:r>
            <a:r>
              <a:rPr lang="en-US" sz="2400" dirty="0"/>
              <a:t>the Action Center window by clicking the Close button.</a:t>
            </a:r>
          </a:p>
          <a:p>
            <a:pPr>
              <a:spcBef>
                <a:spcPts val="0"/>
              </a:spcBef>
              <a:spcAft>
                <a:spcPts val="600"/>
              </a:spcAft>
            </a:pPr>
            <a:r>
              <a:rPr lang="en-US" sz="2400" dirty="0" smtClean="0"/>
              <a:t>Click </a:t>
            </a:r>
            <a:r>
              <a:rPr lang="en-US" sz="2400" dirty="0"/>
              <a:t>the current time and date in the Taskbar to display a calendar and clock.</a:t>
            </a:r>
          </a:p>
          <a:p>
            <a:pPr>
              <a:spcBef>
                <a:spcPts val="0"/>
              </a:spcBef>
              <a:spcAft>
                <a:spcPts val="600"/>
              </a:spcAft>
            </a:pPr>
            <a:r>
              <a:rPr lang="en-US" sz="2400" dirty="0" smtClean="0"/>
              <a:t>Click </a:t>
            </a:r>
            <a:r>
              <a:rPr lang="en-US" sz="2400" dirty="0"/>
              <a:t>the Show desktop button, a vertical bar at the right side of the Taskbar</a:t>
            </a:r>
            <a:r>
              <a:rPr lang="en-US" sz="2400" dirty="0" smtClean="0"/>
              <a:t>. Click </a:t>
            </a:r>
            <a:r>
              <a:rPr lang="en-US" sz="2400" dirty="0"/>
              <a:t>this button to display the desktop at any time.</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041628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75" y="6379028"/>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14</a:t>
            </a:fld>
            <a:endParaRPr lang="en-US">
              <a:solidFill>
                <a:prstClr val="black">
                  <a:tint val="75000"/>
                </a:prstClr>
              </a:solidFill>
            </a:endParaRPr>
          </a:p>
        </p:txBody>
      </p:sp>
      <p:pic>
        <p:nvPicPr>
          <p:cNvPr id="6" name="Picture 5" descr="ftp://ftp.emcp.com/GuidelinesOfc2010/ScreenCaptures-andPDFs/M2%20Windows7Basics/Ch1/3-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 y="0"/>
            <a:ext cx="9146177" cy="6379028"/>
          </a:xfrm>
          <a:prstGeom prst="rect">
            <a:avLst/>
          </a:prstGeom>
          <a:noFill/>
          <a:ln>
            <a:noFill/>
          </a:ln>
        </p:spPr>
      </p:pic>
      <p:sp>
        <p:nvSpPr>
          <p:cNvPr id="7" name="Line Callout 2 (Accent Bar) 6"/>
          <p:cNvSpPr/>
          <p:nvPr/>
        </p:nvSpPr>
        <p:spPr>
          <a:xfrm>
            <a:off x="5334000" y="4114800"/>
            <a:ext cx="1879217" cy="921513"/>
          </a:xfrm>
          <a:prstGeom prst="accentCallout2">
            <a:avLst>
              <a:gd name="adj1" fmla="val 3194"/>
              <a:gd name="adj2" fmla="val 109849"/>
              <a:gd name="adj3" fmla="val 24820"/>
              <a:gd name="adj4" fmla="val 110124"/>
              <a:gd name="adj5" fmla="val 228775"/>
              <a:gd name="adj6" fmla="val 1843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current time and </a:t>
            </a:r>
            <a:r>
              <a:rPr lang="en-US" dirty="0" smtClean="0"/>
              <a:t>date</a:t>
            </a:r>
            <a:r>
              <a:rPr lang="en-US" dirty="0" smtClean="0">
                <a:solidFill>
                  <a:prstClr val="white"/>
                </a:solidFill>
              </a:rPr>
              <a:t> </a:t>
            </a:r>
            <a:endParaRPr lang="en-US" dirty="0">
              <a:solidFill>
                <a:prstClr val="white"/>
              </a:solidFill>
            </a:endParaRPr>
          </a:p>
        </p:txBody>
      </p:sp>
      <p:sp>
        <p:nvSpPr>
          <p:cNvPr id="8" name="Line Callout 2 (Accent Bar) 7"/>
          <p:cNvSpPr/>
          <p:nvPr/>
        </p:nvSpPr>
        <p:spPr>
          <a:xfrm>
            <a:off x="6096000" y="2921472"/>
            <a:ext cx="1940262" cy="888528"/>
          </a:xfrm>
          <a:prstGeom prst="accentCallout2">
            <a:avLst>
              <a:gd name="adj1" fmla="val 3194"/>
              <a:gd name="adj2" fmla="val 109849"/>
              <a:gd name="adj3" fmla="val 24820"/>
              <a:gd name="adj4" fmla="val 110124"/>
              <a:gd name="adj5" fmla="val 353208"/>
              <a:gd name="adj6" fmla="val 1539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Show desktop</a:t>
            </a:r>
            <a:r>
              <a:rPr lang="en-US" dirty="0" smtClean="0">
                <a:solidFill>
                  <a:prstClr val="white"/>
                </a:solidFill>
              </a:rPr>
              <a:t> button.</a:t>
            </a:r>
            <a:endParaRPr lang="en-US" dirty="0">
              <a:solidFill>
                <a:prstClr val="white"/>
              </a:solidFill>
            </a:endParaRPr>
          </a:p>
        </p:txBody>
      </p:sp>
      <p:sp>
        <p:nvSpPr>
          <p:cNvPr id="10" name="Line Callout 2 (Accent Bar) 9"/>
          <p:cNvSpPr/>
          <p:nvPr/>
        </p:nvSpPr>
        <p:spPr>
          <a:xfrm>
            <a:off x="4572000" y="5486400"/>
            <a:ext cx="2057400" cy="920931"/>
          </a:xfrm>
          <a:prstGeom prst="accentCallout2">
            <a:avLst>
              <a:gd name="adj1" fmla="val 3194"/>
              <a:gd name="adj2" fmla="val 109849"/>
              <a:gd name="adj3" fmla="val 24820"/>
              <a:gd name="adj4" fmla="val 110124"/>
              <a:gd name="adj5" fmla="val 77307"/>
              <a:gd name="adj6" fmla="val 1607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Action Center </a:t>
            </a:r>
            <a:r>
              <a:rPr lang="en-US" dirty="0" smtClean="0">
                <a:solidFill>
                  <a:prstClr val="white"/>
                </a:solidFill>
              </a:rPr>
              <a:t>Start button</a:t>
            </a:r>
            <a:endParaRPr lang="en-US" dirty="0">
              <a:solidFill>
                <a:prstClr val="white"/>
              </a:solidFill>
            </a:endParaRPr>
          </a:p>
        </p:txBody>
      </p:sp>
    </p:spTree>
    <p:extLst>
      <p:ext uri="{BB962C8B-B14F-4D97-AF65-F5344CB8AC3E}">
        <p14:creationId xmlns:p14="http://schemas.microsoft.com/office/powerpoint/2010/main" val="174380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50044" y="3886200"/>
            <a:ext cx="8243911" cy="2438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400" b="1" dirty="0">
                <a:solidFill>
                  <a:srgbClr val="005FD4"/>
                </a:solidFill>
              </a:rPr>
              <a:t>Changing Notification Area </a:t>
            </a:r>
            <a:r>
              <a:rPr lang="en-US" sz="3400" b="1" dirty="0" smtClean="0">
                <a:solidFill>
                  <a:srgbClr val="005FD4"/>
                </a:solidFill>
              </a:rPr>
              <a:t>Icons  </a:t>
            </a:r>
            <a:r>
              <a:rPr lang="en-US" sz="3400" dirty="0" smtClean="0">
                <a:solidFill>
                  <a:prstClr val="black">
                    <a:tint val="75000"/>
                  </a:prstClr>
                </a:solidFill>
              </a:rPr>
              <a:t>You</a:t>
            </a:r>
            <a:endParaRPr lang="en-US" sz="3400" dirty="0">
              <a:solidFill>
                <a:prstClr val="black">
                  <a:tint val="75000"/>
                </a:prstClr>
              </a:solidFill>
            </a:endParaRPr>
          </a:p>
          <a:p>
            <a:pPr algn="ctr">
              <a:spcBef>
                <a:spcPct val="20000"/>
              </a:spcBef>
            </a:pPr>
            <a:r>
              <a:rPr lang="en-US" sz="3400" dirty="0">
                <a:solidFill>
                  <a:prstClr val="black">
                    <a:tint val="75000"/>
                  </a:prstClr>
                </a:solidFill>
              </a:rPr>
              <a:t>can add as many icons as you like to the</a:t>
            </a:r>
          </a:p>
          <a:p>
            <a:pPr algn="ctr">
              <a:spcBef>
                <a:spcPct val="20000"/>
              </a:spcBef>
            </a:pPr>
            <a:r>
              <a:rPr lang="en-US" sz="3400" dirty="0">
                <a:solidFill>
                  <a:prstClr val="black">
                    <a:tint val="75000"/>
                  </a:prstClr>
                </a:solidFill>
              </a:rPr>
              <a:t>notification area of the Taskbar</a:t>
            </a:r>
            <a:r>
              <a:rPr lang="en-US" sz="3000" dirty="0">
                <a:solidFill>
                  <a:prstClr val="black">
                    <a:tint val="75000"/>
                  </a:prstClr>
                </a:solidFill>
              </a:rPr>
              <a:t>.</a:t>
            </a:r>
          </a:p>
        </p:txBody>
      </p:sp>
      <p:pic>
        <p:nvPicPr>
          <p:cNvPr id="6" name="Picture 5" descr="taking-it-further.png"/>
          <p:cNvPicPr>
            <a:picLocks noChangeAspect="1"/>
          </p:cNvPicPr>
          <p:nvPr/>
        </p:nvPicPr>
        <p:blipFill>
          <a:blip r:embed="rId4" cstate="print"/>
          <a:stretch>
            <a:fillRect/>
          </a:stretch>
        </p:blipFill>
        <p:spPr>
          <a:xfrm>
            <a:off x="463499" y="3224605"/>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4970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4: </a:t>
            </a:r>
            <a:r>
              <a:rPr lang="en-US" sz="3600" b="1" dirty="0"/>
              <a:t>Open and Close Programs</a:t>
            </a:r>
          </a:p>
        </p:txBody>
      </p:sp>
      <p:sp>
        <p:nvSpPr>
          <p:cNvPr id="3" name="Content Placeholder 2"/>
          <p:cNvSpPr>
            <a:spLocks noGrp="1"/>
          </p:cNvSpPr>
          <p:nvPr>
            <p:ph idx="1"/>
          </p:nvPr>
        </p:nvSpPr>
        <p:spPr>
          <a:xfrm>
            <a:off x="609600" y="1371600"/>
            <a:ext cx="7924800" cy="4631290"/>
          </a:xfrm>
        </p:spPr>
        <p:txBody>
          <a:bodyPr>
            <a:noAutofit/>
          </a:bodyPr>
          <a:lstStyle/>
          <a:p>
            <a:pPr>
              <a:spcBef>
                <a:spcPts val="0"/>
              </a:spcBef>
              <a:spcAft>
                <a:spcPts val="600"/>
              </a:spcAft>
            </a:pPr>
            <a:r>
              <a:rPr lang="en-US" sz="2300" dirty="0" smtClean="0"/>
              <a:t>Click </a:t>
            </a:r>
            <a:r>
              <a:rPr lang="en-US" sz="2300" dirty="0"/>
              <a:t>the Start button to display the Start menu.</a:t>
            </a:r>
          </a:p>
          <a:p>
            <a:pPr>
              <a:spcBef>
                <a:spcPts val="0"/>
              </a:spcBef>
              <a:spcAft>
                <a:spcPts val="600"/>
              </a:spcAft>
            </a:pPr>
            <a:r>
              <a:rPr lang="en-US" sz="2300" dirty="0" smtClean="0"/>
              <a:t>Click </a:t>
            </a:r>
            <a:r>
              <a:rPr lang="en-US" sz="2300" i="1" dirty="0"/>
              <a:t>Microsoft Word 2010</a:t>
            </a:r>
            <a:r>
              <a:rPr lang="en-US" sz="2300" dirty="0"/>
              <a:t>. The application starts and a button </a:t>
            </a:r>
            <a:r>
              <a:rPr lang="en-US" sz="2300" dirty="0" smtClean="0"/>
              <a:t>representing the </a:t>
            </a:r>
            <a:r>
              <a:rPr lang="en-US" sz="2300" dirty="0"/>
              <a:t>open Word program appears on the Taskbar.</a:t>
            </a:r>
          </a:p>
          <a:p>
            <a:pPr>
              <a:spcBef>
                <a:spcPts val="0"/>
              </a:spcBef>
              <a:spcAft>
                <a:spcPts val="600"/>
              </a:spcAft>
            </a:pPr>
            <a:r>
              <a:rPr lang="en-US" sz="2300" dirty="0" smtClean="0"/>
              <a:t>Click </a:t>
            </a:r>
            <a:r>
              <a:rPr lang="en-US" sz="2300" dirty="0"/>
              <a:t>the Internet Explorer button on the Taskbar. Internet Explorer </a:t>
            </a:r>
            <a:r>
              <a:rPr lang="en-US" sz="2300" dirty="0" smtClean="0"/>
              <a:t>starts and </a:t>
            </a:r>
            <a:r>
              <a:rPr lang="en-US" sz="2300" dirty="0"/>
              <a:t>the home page displays.</a:t>
            </a:r>
          </a:p>
          <a:p>
            <a:pPr>
              <a:spcBef>
                <a:spcPts val="0"/>
              </a:spcBef>
              <a:spcAft>
                <a:spcPts val="600"/>
              </a:spcAft>
            </a:pPr>
            <a:r>
              <a:rPr lang="en-US" sz="2300" dirty="0" smtClean="0"/>
              <a:t>Click </a:t>
            </a:r>
            <a:r>
              <a:rPr lang="en-US" sz="2300" dirty="0"/>
              <a:t>the Show desktop button on the Taskbar to display the desktop.</a:t>
            </a:r>
          </a:p>
          <a:p>
            <a:pPr>
              <a:spcBef>
                <a:spcPts val="0"/>
              </a:spcBef>
              <a:spcAft>
                <a:spcPts val="600"/>
              </a:spcAft>
            </a:pPr>
            <a:r>
              <a:rPr lang="en-US" sz="2300" dirty="0" smtClean="0"/>
              <a:t>Double-click </a:t>
            </a:r>
            <a:r>
              <a:rPr lang="en-US" sz="2300" dirty="0"/>
              <a:t>the Recycle Bin button on the desktop to open the Recycle </a:t>
            </a:r>
            <a:r>
              <a:rPr lang="en-US" sz="2300" dirty="0" smtClean="0"/>
              <a:t>Bin window.</a:t>
            </a:r>
          </a:p>
          <a:p>
            <a:pPr>
              <a:spcBef>
                <a:spcPts val="0"/>
              </a:spcBef>
              <a:spcAft>
                <a:spcPts val="600"/>
              </a:spcAft>
            </a:pPr>
            <a:r>
              <a:rPr lang="en-US" sz="2300" dirty="0" smtClean="0"/>
              <a:t>Move </a:t>
            </a:r>
            <a:r>
              <a:rPr lang="en-US" sz="2300" dirty="0"/>
              <a:t>the pointer over the Word button on the Taskbar to display a Live Preview thumbnail of the open Word window just above the </a:t>
            </a:r>
            <a:r>
              <a:rPr lang="en-US" sz="2300" dirty="0" smtClean="0"/>
              <a:t>Taskbar.</a:t>
            </a:r>
            <a:endParaRPr lang="en-US" sz="2300" dirty="0"/>
          </a:p>
        </p:txBody>
      </p:sp>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75" y="6379028"/>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21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74" y="635290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17</a:t>
            </a:fld>
            <a:endParaRPr lang="en-US">
              <a:solidFill>
                <a:prstClr val="black">
                  <a:tint val="75000"/>
                </a:prstClr>
              </a:solidFill>
            </a:endParaRPr>
          </a:p>
        </p:txBody>
      </p:sp>
      <p:pic>
        <p:nvPicPr>
          <p:cNvPr id="6" name="Picture 5" descr="ftp://ftp.emcp.com/GuidelinesOfc2010/ScreenCaptures-andPDFs/M2%20Windows7Basics/Ch1/4-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52902"/>
          </a:xfrm>
          <a:prstGeom prst="rect">
            <a:avLst/>
          </a:prstGeom>
          <a:noFill/>
          <a:ln>
            <a:noFill/>
          </a:ln>
        </p:spPr>
      </p:pic>
      <p:sp>
        <p:nvSpPr>
          <p:cNvPr id="7" name="Line Callout 1 (Border and Accent Bar) 6"/>
          <p:cNvSpPr/>
          <p:nvPr/>
        </p:nvSpPr>
        <p:spPr>
          <a:xfrm>
            <a:off x="791558" y="3505200"/>
            <a:ext cx="1723042" cy="609600"/>
          </a:xfrm>
          <a:prstGeom prst="accentBorderCallout1">
            <a:avLst>
              <a:gd name="adj1" fmla="val 18750"/>
              <a:gd name="adj2" fmla="val -8333"/>
              <a:gd name="adj3" fmla="val 436056"/>
              <a:gd name="adj4" fmla="val -302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Start button </a:t>
            </a:r>
            <a:endParaRPr lang="en-US" sz="1600" dirty="0"/>
          </a:p>
        </p:txBody>
      </p:sp>
      <p:sp>
        <p:nvSpPr>
          <p:cNvPr id="8" name="Line Callout 1 (Border and Accent Bar) 7"/>
          <p:cNvSpPr/>
          <p:nvPr/>
        </p:nvSpPr>
        <p:spPr>
          <a:xfrm>
            <a:off x="2077914" y="4488781"/>
            <a:ext cx="1808286" cy="769019"/>
          </a:xfrm>
          <a:prstGeom prst="accentBorderCallout1">
            <a:avLst>
              <a:gd name="adj1" fmla="val 18750"/>
              <a:gd name="adj2" fmla="val -8333"/>
              <a:gd name="adj3" fmla="val 83266"/>
              <a:gd name="adj4" fmla="val -450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Microsoft </a:t>
            </a:r>
            <a:r>
              <a:rPr lang="en-US" dirty="0"/>
              <a:t>Word </a:t>
            </a:r>
            <a:r>
              <a:rPr lang="en-US" dirty="0" smtClean="0"/>
              <a:t>2010</a:t>
            </a:r>
            <a:endParaRPr lang="en-US" sz="1600" dirty="0"/>
          </a:p>
        </p:txBody>
      </p:sp>
      <p:sp>
        <p:nvSpPr>
          <p:cNvPr id="9" name="Line Callout 1 (Border and Accent Bar) 8"/>
          <p:cNvSpPr/>
          <p:nvPr/>
        </p:nvSpPr>
        <p:spPr>
          <a:xfrm>
            <a:off x="2897440" y="5621064"/>
            <a:ext cx="2131759" cy="731838"/>
          </a:xfrm>
          <a:prstGeom prst="accentBorderCallout1">
            <a:avLst>
              <a:gd name="adj1" fmla="val 18750"/>
              <a:gd name="adj2" fmla="val -8333"/>
              <a:gd name="adj3" fmla="val 70802"/>
              <a:gd name="adj4" fmla="val -1023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Internet </a:t>
            </a:r>
            <a:r>
              <a:rPr lang="en-US" dirty="0"/>
              <a:t>Explorer </a:t>
            </a:r>
            <a:r>
              <a:rPr lang="en-US" dirty="0" smtClean="0"/>
              <a:t>button</a:t>
            </a:r>
            <a:endParaRPr lang="en-US" sz="1600" dirty="0"/>
          </a:p>
        </p:txBody>
      </p:sp>
    </p:spTree>
    <p:extLst>
      <p:ext uri="{BB962C8B-B14F-4D97-AF65-F5344CB8AC3E}">
        <p14:creationId xmlns:p14="http://schemas.microsoft.com/office/powerpoint/2010/main" val="95684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a:bodyPr>
          <a:lstStyle/>
          <a:p>
            <a:r>
              <a:rPr lang="en-US" sz="3600" b="1" dirty="0" smtClean="0"/>
              <a:t>Skill 4: </a:t>
            </a:r>
            <a:r>
              <a:rPr lang="en-US" sz="3600" b="1" dirty="0"/>
              <a:t>Open and Close </a:t>
            </a:r>
            <a:r>
              <a:rPr lang="en-US" sz="3600" b="1" dirty="0" smtClean="0"/>
              <a:t>Programs, continued</a:t>
            </a:r>
            <a:endParaRPr lang="en-US" sz="3600" b="1" dirty="0"/>
          </a:p>
        </p:txBody>
      </p:sp>
      <p:sp>
        <p:nvSpPr>
          <p:cNvPr id="3" name="Content Placeholder 2"/>
          <p:cNvSpPr>
            <a:spLocks noGrp="1"/>
          </p:cNvSpPr>
          <p:nvPr>
            <p:ph idx="1"/>
          </p:nvPr>
        </p:nvSpPr>
        <p:spPr>
          <a:xfrm>
            <a:off x="609600" y="1801660"/>
            <a:ext cx="7924800" cy="4509370"/>
          </a:xfrm>
        </p:spPr>
        <p:txBody>
          <a:bodyPr>
            <a:noAutofit/>
          </a:bodyPr>
          <a:lstStyle/>
          <a:p>
            <a:pPr>
              <a:spcBef>
                <a:spcPts val="600"/>
              </a:spcBef>
              <a:spcAft>
                <a:spcPts val="600"/>
              </a:spcAft>
            </a:pPr>
            <a:r>
              <a:rPr lang="en-US" sz="2400" dirty="0" smtClean="0"/>
              <a:t>Click </a:t>
            </a:r>
            <a:r>
              <a:rPr lang="en-US" sz="2400" dirty="0"/>
              <a:t>Document1 in the thumbnail preview to open the Word window.</a:t>
            </a:r>
          </a:p>
          <a:p>
            <a:pPr>
              <a:spcBef>
                <a:spcPts val="600"/>
              </a:spcBef>
              <a:spcAft>
                <a:spcPts val="600"/>
              </a:spcAft>
            </a:pPr>
            <a:r>
              <a:rPr lang="en-US" sz="2400" dirty="0" smtClean="0"/>
              <a:t>Click </a:t>
            </a:r>
            <a:r>
              <a:rPr lang="en-US" sz="2400" dirty="0"/>
              <a:t>the Close button to close Microsoft Word 2010.</a:t>
            </a:r>
          </a:p>
          <a:p>
            <a:pPr>
              <a:spcBef>
                <a:spcPts val="600"/>
              </a:spcBef>
              <a:spcAft>
                <a:spcPts val="600"/>
              </a:spcAft>
            </a:pPr>
            <a:r>
              <a:rPr lang="en-US" sz="2400" dirty="0" smtClean="0"/>
              <a:t>Move </a:t>
            </a:r>
            <a:r>
              <a:rPr lang="en-US" sz="2400" dirty="0"/>
              <a:t>the mouse back to the Recycle Bin window and click the Close button.</a:t>
            </a:r>
          </a:p>
          <a:p>
            <a:pPr>
              <a:spcBef>
                <a:spcPts val="600"/>
              </a:spcBef>
              <a:spcAft>
                <a:spcPts val="600"/>
              </a:spcAft>
            </a:pPr>
            <a:r>
              <a:rPr lang="en-US" sz="2400" dirty="0" smtClean="0"/>
              <a:t>Hover </a:t>
            </a:r>
            <a:r>
              <a:rPr lang="en-US" sz="2400" dirty="0"/>
              <a:t>the mouse pointer over the Internet Explorer button on the Taskbar to open the Live Preview thumbnail, hover the mouse pointer over the thumbnail until the Close button displays in the top-right corner, and then click the Close button. The Internet Explorer window closes.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207520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74" y="635290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19</a:t>
            </a:fld>
            <a:endParaRPr lang="en-US">
              <a:solidFill>
                <a:prstClr val="black">
                  <a:tint val="75000"/>
                </a:prstClr>
              </a:solidFill>
            </a:endParaRPr>
          </a:p>
        </p:txBody>
      </p:sp>
      <p:pic>
        <p:nvPicPr>
          <p:cNvPr id="6" name="Picture 5" descr="ftp://ftp.emcp.com/GuidelinesOfc2010/ScreenCaptures-andPDFs/M2%20Windows7Basics/Ch1/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52902"/>
          </a:xfrm>
          <a:prstGeom prst="rect">
            <a:avLst/>
          </a:prstGeom>
          <a:noFill/>
          <a:ln>
            <a:noFill/>
          </a:ln>
        </p:spPr>
      </p:pic>
      <p:sp>
        <p:nvSpPr>
          <p:cNvPr id="7" name="Line Callout 2 (Accent Bar) 6"/>
          <p:cNvSpPr/>
          <p:nvPr/>
        </p:nvSpPr>
        <p:spPr>
          <a:xfrm>
            <a:off x="6477000" y="152400"/>
            <a:ext cx="1754948" cy="789140"/>
          </a:xfrm>
          <a:prstGeom prst="accentCallout2">
            <a:avLst>
              <a:gd name="adj1" fmla="val 3194"/>
              <a:gd name="adj2" fmla="val 109849"/>
              <a:gd name="adj3" fmla="val 24820"/>
              <a:gd name="adj4" fmla="val 110124"/>
              <a:gd name="adj5" fmla="val -4217"/>
              <a:gd name="adj6" fmla="val 1399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Close</a:t>
            </a:r>
            <a:r>
              <a:rPr lang="en-US" dirty="0" smtClean="0">
                <a:solidFill>
                  <a:prstClr val="white"/>
                </a:solidFill>
              </a:rPr>
              <a:t> button </a:t>
            </a:r>
            <a:endParaRPr lang="en-US" dirty="0">
              <a:solidFill>
                <a:prstClr val="white"/>
              </a:solidFill>
            </a:endParaRPr>
          </a:p>
        </p:txBody>
      </p:sp>
      <p:sp>
        <p:nvSpPr>
          <p:cNvPr id="8" name="Line Callout 1 (Border and Accent Bar) 7"/>
          <p:cNvSpPr/>
          <p:nvPr/>
        </p:nvSpPr>
        <p:spPr>
          <a:xfrm>
            <a:off x="2921052" y="5157333"/>
            <a:ext cx="1955747" cy="710067"/>
          </a:xfrm>
          <a:prstGeom prst="accentBorderCallout1">
            <a:avLst>
              <a:gd name="adj1" fmla="val 18750"/>
              <a:gd name="adj2" fmla="val -8333"/>
              <a:gd name="adj3" fmla="val 118218"/>
              <a:gd name="adj4" fmla="val -451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Word thumbnail</a:t>
            </a:r>
            <a:endParaRPr lang="en-US" sz="1600" dirty="0"/>
          </a:p>
        </p:txBody>
      </p:sp>
    </p:spTree>
    <p:extLst>
      <p:ext uri="{BB962C8B-B14F-4D97-AF65-F5344CB8AC3E}">
        <p14:creationId xmlns:p14="http://schemas.microsoft.com/office/powerpoint/2010/main" val="108810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38"/>
            <a:ext cx="8229600" cy="1143000"/>
          </a:xfrm>
        </p:spPr>
        <p:txBody>
          <a:bodyPr>
            <a:normAutofit/>
          </a:bodyPr>
          <a:lstStyle/>
          <a:p>
            <a:r>
              <a:rPr lang="en-US" sz="4000" b="1" dirty="0" smtClean="0"/>
              <a:t>Microsoft Windows 7 Overview</a:t>
            </a:r>
            <a:endParaRPr lang="en-US" sz="4000" b="1" dirty="0"/>
          </a:p>
        </p:txBody>
      </p:sp>
      <p:sp>
        <p:nvSpPr>
          <p:cNvPr id="3" name="Content Placeholder 2"/>
          <p:cNvSpPr>
            <a:spLocks noGrp="1"/>
          </p:cNvSpPr>
          <p:nvPr>
            <p:ph idx="1"/>
          </p:nvPr>
        </p:nvSpPr>
        <p:spPr>
          <a:xfrm>
            <a:off x="457200" y="1676400"/>
            <a:ext cx="8229600" cy="4114800"/>
          </a:xfrm>
        </p:spPr>
        <p:txBody>
          <a:bodyPr>
            <a:normAutofit/>
          </a:bodyPr>
          <a:lstStyle/>
          <a:p>
            <a:pPr>
              <a:spcBef>
                <a:spcPts val="0"/>
              </a:spcBef>
              <a:spcAft>
                <a:spcPts val="600"/>
              </a:spcAft>
            </a:pPr>
            <a:r>
              <a:rPr lang="en-US" dirty="0" smtClean="0"/>
              <a:t>Windows 7 is an operating system.</a:t>
            </a:r>
          </a:p>
          <a:p>
            <a:pPr>
              <a:spcBef>
                <a:spcPts val="0"/>
              </a:spcBef>
              <a:spcAft>
                <a:spcPts val="600"/>
              </a:spcAft>
            </a:pPr>
            <a:r>
              <a:rPr lang="en-US" dirty="0" smtClean="0"/>
              <a:t>The operating system performs basic tasks.</a:t>
            </a:r>
          </a:p>
          <a:p>
            <a:pPr>
              <a:spcBef>
                <a:spcPts val="0"/>
              </a:spcBef>
              <a:spcAft>
                <a:spcPts val="600"/>
              </a:spcAft>
            </a:pPr>
            <a:r>
              <a:rPr lang="en-US" dirty="0" smtClean="0"/>
              <a:t>How did Windows get its name? </a:t>
            </a:r>
          </a:p>
          <a:p>
            <a:pPr>
              <a:spcBef>
                <a:spcPts val="0"/>
              </a:spcBef>
              <a:spcAft>
                <a:spcPts val="600"/>
              </a:spcAft>
            </a:pPr>
            <a:r>
              <a:rPr lang="en-US" dirty="0" smtClean="0"/>
              <a:t>Earlier operating systems </a:t>
            </a:r>
          </a:p>
          <a:p>
            <a:pPr>
              <a:spcBef>
                <a:spcPts val="0"/>
              </a:spcBef>
              <a:spcAft>
                <a:spcPts val="600"/>
              </a:spcAft>
            </a:pPr>
            <a:r>
              <a:rPr lang="en-US" dirty="0" smtClean="0"/>
              <a:t>Learning how to manage files and folders </a:t>
            </a:r>
          </a:p>
          <a:p>
            <a:pPr>
              <a:spcBef>
                <a:spcPts val="0"/>
              </a:spcBef>
              <a:spcAft>
                <a:spcPts val="600"/>
              </a:spcAft>
            </a:pPr>
            <a:r>
              <a:rPr lang="en-US" dirty="0" smtClean="0"/>
              <a:t>Control Panel component </a:t>
            </a:r>
          </a:p>
          <a:p>
            <a:pPr>
              <a:spcBef>
                <a:spcPts val="0"/>
              </a:spcBef>
              <a:spcAft>
                <a:spcPts val="600"/>
              </a:spcAft>
            </a:pPr>
            <a:r>
              <a:rPr lang="en-US" dirty="0"/>
              <a:t>Utility </a:t>
            </a:r>
            <a:r>
              <a:rPr lang="en-US" dirty="0" smtClean="0"/>
              <a:t>programs </a:t>
            </a:r>
            <a:endParaRPr lang="en-US" dirty="0"/>
          </a:p>
          <a:p>
            <a:pPr marL="0" indent="0">
              <a:buNone/>
            </a:pPr>
            <a:endParaRPr lang="en-US" dirty="0" smtClean="0"/>
          </a:p>
          <a:p>
            <a:endParaRPr lang="en-US" dirty="0" smtClean="0"/>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2484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18082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733800"/>
            <a:ext cx="8243911" cy="2362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Using Jump Lists   </a:t>
            </a:r>
            <a:r>
              <a:rPr lang="en-US" sz="3200" dirty="0" smtClean="0">
                <a:solidFill>
                  <a:prstClr val="black">
                    <a:tint val="75000"/>
                  </a:prstClr>
                </a:solidFill>
              </a:rPr>
              <a:t>Jump </a:t>
            </a:r>
            <a:r>
              <a:rPr lang="en-US" sz="3200" dirty="0">
                <a:solidFill>
                  <a:prstClr val="black">
                    <a:tint val="75000"/>
                  </a:prstClr>
                </a:solidFill>
              </a:rPr>
              <a:t>Lists are a </a:t>
            </a:r>
            <a:r>
              <a:rPr lang="en-US" sz="3200" dirty="0" smtClean="0">
                <a:solidFill>
                  <a:prstClr val="black">
                    <a:tint val="75000"/>
                  </a:prstClr>
                </a:solidFill>
              </a:rPr>
              <a:t>new Windows </a:t>
            </a:r>
            <a:r>
              <a:rPr lang="en-US" sz="3200" dirty="0">
                <a:solidFill>
                  <a:prstClr val="black">
                    <a:tint val="75000"/>
                  </a:prstClr>
                </a:solidFill>
              </a:rPr>
              <a:t>7 feature. They display </a:t>
            </a:r>
            <a:r>
              <a:rPr lang="en-US" sz="3200" dirty="0" smtClean="0">
                <a:solidFill>
                  <a:prstClr val="black">
                    <a:tint val="75000"/>
                  </a:prstClr>
                </a:solidFill>
              </a:rPr>
              <a:t>recent documents</a:t>
            </a:r>
            <a:r>
              <a:rPr lang="en-US" sz="3200" dirty="0">
                <a:solidFill>
                  <a:prstClr val="black">
                    <a:tint val="75000"/>
                  </a:prstClr>
                </a:solidFill>
              </a:rPr>
              <a:t>, tasks, or commands for </a:t>
            </a:r>
            <a:r>
              <a:rPr lang="en-US" sz="3200" dirty="0" smtClean="0">
                <a:solidFill>
                  <a:prstClr val="black">
                    <a:tint val="75000"/>
                  </a:prstClr>
                </a:solidFill>
              </a:rPr>
              <a:t>a particular application</a:t>
            </a:r>
            <a:r>
              <a:rPr lang="en-US" sz="3200" dirty="0">
                <a:solidFill>
                  <a:prstClr val="black">
                    <a:tint val="75000"/>
                  </a:prstClr>
                </a:solidFill>
              </a:rPr>
              <a:t>.</a:t>
            </a:r>
          </a:p>
        </p:txBody>
      </p:sp>
      <p:pic>
        <p:nvPicPr>
          <p:cNvPr id="6" name="Picture 5" descr="taking-it-further.png"/>
          <p:cNvPicPr>
            <a:picLocks noChangeAspect="1"/>
          </p:cNvPicPr>
          <p:nvPr/>
        </p:nvPicPr>
        <p:blipFill>
          <a:blip r:embed="rId4" cstate="print"/>
          <a:stretch>
            <a:fillRect/>
          </a:stretch>
        </p:blipFill>
        <p:spPr>
          <a:xfrm>
            <a:off x="485270" y="2963348"/>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35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5: </a:t>
            </a:r>
            <a:r>
              <a:rPr lang="en-US" sz="3600" b="1" dirty="0"/>
              <a:t>Manipulate Windows</a:t>
            </a:r>
          </a:p>
        </p:txBody>
      </p:sp>
      <p:sp>
        <p:nvSpPr>
          <p:cNvPr id="3" name="Content Placeholder 2"/>
          <p:cNvSpPr>
            <a:spLocks noGrp="1"/>
          </p:cNvSpPr>
          <p:nvPr>
            <p:ph idx="1"/>
          </p:nvPr>
        </p:nvSpPr>
        <p:spPr>
          <a:xfrm>
            <a:off x="609600" y="1752600"/>
            <a:ext cx="7924800" cy="4419600"/>
          </a:xfrm>
        </p:spPr>
        <p:txBody>
          <a:bodyPr>
            <a:noAutofit/>
          </a:bodyPr>
          <a:lstStyle/>
          <a:p>
            <a:pPr>
              <a:spcBef>
                <a:spcPts val="0"/>
              </a:spcBef>
              <a:spcAft>
                <a:spcPts val="600"/>
              </a:spcAft>
            </a:pPr>
            <a:r>
              <a:rPr lang="en-US" sz="2300" dirty="0" smtClean="0"/>
              <a:t>Click </a:t>
            </a:r>
            <a:r>
              <a:rPr lang="en-US" sz="2300" dirty="0"/>
              <a:t>the Internet Explorer button on the Taskbar. The </a:t>
            </a:r>
            <a:r>
              <a:rPr lang="en-US" sz="2300" dirty="0" smtClean="0"/>
              <a:t>Internet Explorer window </a:t>
            </a:r>
            <a:r>
              <a:rPr lang="en-US" sz="2300" dirty="0"/>
              <a:t>opens and the home page displays</a:t>
            </a:r>
            <a:r>
              <a:rPr lang="en-US" sz="2300" dirty="0" smtClean="0"/>
              <a:t>. </a:t>
            </a:r>
            <a:endParaRPr lang="en-US" sz="2300" dirty="0"/>
          </a:p>
          <a:p>
            <a:pPr>
              <a:spcBef>
                <a:spcPts val="0"/>
              </a:spcBef>
              <a:spcAft>
                <a:spcPts val="600"/>
              </a:spcAft>
            </a:pPr>
            <a:r>
              <a:rPr lang="en-US" sz="2300" dirty="0" smtClean="0"/>
              <a:t>Click </a:t>
            </a:r>
            <a:r>
              <a:rPr lang="en-US" sz="2300" dirty="0"/>
              <a:t>the Minimize button to reduce the window to a button on the Taskbar</a:t>
            </a:r>
            <a:r>
              <a:rPr lang="en-US" sz="2300" dirty="0" smtClean="0"/>
              <a:t>. </a:t>
            </a:r>
            <a:endParaRPr lang="en-US" sz="2300" dirty="0"/>
          </a:p>
          <a:p>
            <a:pPr>
              <a:spcBef>
                <a:spcPts val="0"/>
              </a:spcBef>
              <a:spcAft>
                <a:spcPts val="600"/>
              </a:spcAft>
            </a:pPr>
            <a:r>
              <a:rPr lang="en-US" sz="2300" dirty="0" smtClean="0"/>
              <a:t>Click </a:t>
            </a:r>
            <a:r>
              <a:rPr lang="en-US" sz="2300" dirty="0"/>
              <a:t>the Internet Explorer button on the Taskbar to redisplay the window</a:t>
            </a:r>
            <a:r>
              <a:rPr lang="en-US" sz="2300" dirty="0" smtClean="0"/>
              <a:t>. </a:t>
            </a:r>
            <a:endParaRPr lang="en-US" sz="2300" dirty="0"/>
          </a:p>
          <a:p>
            <a:pPr>
              <a:spcBef>
                <a:spcPts val="0"/>
              </a:spcBef>
              <a:spcAft>
                <a:spcPts val="600"/>
              </a:spcAft>
            </a:pPr>
            <a:r>
              <a:rPr lang="en-US" sz="2300" dirty="0" smtClean="0"/>
              <a:t>If </a:t>
            </a:r>
            <a:r>
              <a:rPr lang="en-US" sz="2300" dirty="0"/>
              <a:t>the window does not currently fill the entire screen, click the </a:t>
            </a:r>
            <a:r>
              <a:rPr lang="en-US" sz="2300" dirty="0" smtClean="0"/>
              <a:t>Maximize button </a:t>
            </a:r>
            <a:r>
              <a:rPr lang="en-US" sz="2300" dirty="0"/>
              <a:t>to enlarge the window size. The Maximize button turns into </a:t>
            </a:r>
            <a:r>
              <a:rPr lang="en-US" sz="2300" dirty="0" smtClean="0"/>
              <a:t>a Restore </a:t>
            </a:r>
            <a:r>
              <a:rPr lang="en-US" sz="2300" dirty="0"/>
              <a:t>Down button when the window </a:t>
            </a:r>
            <a:r>
              <a:rPr lang="en-US" sz="2300" dirty="0" smtClean="0"/>
              <a:t>fills the </a:t>
            </a:r>
            <a:r>
              <a:rPr lang="en-US" sz="2300" dirty="0"/>
              <a:t>entire screen</a:t>
            </a:r>
            <a:r>
              <a:rPr lang="en-US" sz="2300" dirty="0" smtClean="0"/>
              <a:t>. </a:t>
            </a:r>
            <a:endParaRPr lang="en-US" sz="2300" dirty="0"/>
          </a:p>
          <a:p>
            <a:pPr>
              <a:spcBef>
                <a:spcPts val="0"/>
              </a:spcBef>
              <a:spcAft>
                <a:spcPts val="600"/>
              </a:spcAft>
            </a:pPr>
            <a:r>
              <a:rPr lang="en-US" sz="2300" dirty="0" smtClean="0"/>
              <a:t>Click </a:t>
            </a:r>
            <a:r>
              <a:rPr lang="en-US" sz="2300" dirty="0"/>
              <a:t>the Restore Down button to reduce the size of the window</a:t>
            </a:r>
            <a:r>
              <a:rPr lang="en-US" sz="2300" dirty="0" smtClean="0"/>
              <a:t>. </a:t>
            </a:r>
            <a:endParaRPr lang="en-US" sz="23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906600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74" y="635290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22</a:t>
            </a:fld>
            <a:endParaRPr lang="en-US">
              <a:solidFill>
                <a:prstClr val="black">
                  <a:tint val="75000"/>
                </a:prstClr>
              </a:solidFill>
            </a:endParaRPr>
          </a:p>
        </p:txBody>
      </p:sp>
      <p:pic>
        <p:nvPicPr>
          <p:cNvPr id="6" name="Picture 5" descr="ftp://ftp.emcp.com/GuidelinesOfc2010/ScreenCaptures-andPDFs/M2%20Windows7Basics/Ch1/5-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52902"/>
          </a:xfrm>
          <a:prstGeom prst="rect">
            <a:avLst/>
          </a:prstGeom>
          <a:noFill/>
          <a:ln>
            <a:noFill/>
          </a:ln>
        </p:spPr>
      </p:pic>
      <p:sp>
        <p:nvSpPr>
          <p:cNvPr id="9" name="Line Callout 2 (Accent Bar) 8"/>
          <p:cNvSpPr/>
          <p:nvPr/>
        </p:nvSpPr>
        <p:spPr>
          <a:xfrm>
            <a:off x="5828126" y="174173"/>
            <a:ext cx="1556657" cy="685799"/>
          </a:xfrm>
          <a:prstGeom prst="accentCallout2">
            <a:avLst>
              <a:gd name="adj1" fmla="val 3194"/>
              <a:gd name="adj2" fmla="val 109849"/>
              <a:gd name="adj3" fmla="val 24820"/>
              <a:gd name="adj4" fmla="val 110124"/>
              <a:gd name="adj5" fmla="val -3433"/>
              <a:gd name="adj6" fmla="val 1464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Minimize</a:t>
            </a:r>
            <a:r>
              <a:rPr lang="en-US" dirty="0" smtClean="0">
                <a:solidFill>
                  <a:prstClr val="white"/>
                </a:solidFill>
              </a:rPr>
              <a:t> button</a:t>
            </a:r>
            <a:endParaRPr lang="en-US" dirty="0">
              <a:solidFill>
                <a:prstClr val="white"/>
              </a:solidFill>
            </a:endParaRPr>
          </a:p>
        </p:txBody>
      </p:sp>
      <p:sp>
        <p:nvSpPr>
          <p:cNvPr id="10" name="Line Callout 2 (Accent Bar) 9"/>
          <p:cNvSpPr/>
          <p:nvPr/>
        </p:nvSpPr>
        <p:spPr>
          <a:xfrm>
            <a:off x="5828126" y="1295401"/>
            <a:ext cx="1602548" cy="685800"/>
          </a:xfrm>
          <a:prstGeom prst="accentCallout2">
            <a:avLst>
              <a:gd name="adj1" fmla="val 3194"/>
              <a:gd name="adj2" fmla="val 109849"/>
              <a:gd name="adj3" fmla="val 24820"/>
              <a:gd name="adj4" fmla="val 110124"/>
              <a:gd name="adj5" fmla="val -172253"/>
              <a:gd name="adj6" fmla="val 1556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a:t>Maximize</a:t>
            </a:r>
            <a:r>
              <a:rPr lang="en-US" dirty="0" smtClean="0">
                <a:solidFill>
                  <a:prstClr val="white"/>
                </a:solidFill>
              </a:rPr>
              <a:t> button</a:t>
            </a:r>
            <a:endParaRPr lang="en-US" dirty="0">
              <a:solidFill>
                <a:prstClr val="white"/>
              </a:solidFill>
            </a:endParaRPr>
          </a:p>
        </p:txBody>
      </p:sp>
    </p:spTree>
    <p:extLst>
      <p:ext uri="{BB962C8B-B14F-4D97-AF65-F5344CB8AC3E}">
        <p14:creationId xmlns:p14="http://schemas.microsoft.com/office/powerpoint/2010/main" val="246526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5: </a:t>
            </a:r>
            <a:r>
              <a:rPr lang="en-US" sz="3600" b="1" dirty="0"/>
              <a:t>Manipulate </a:t>
            </a:r>
            <a:r>
              <a:rPr lang="en-US" sz="3600" b="1" dirty="0" smtClean="0"/>
              <a:t>Windows, continued</a:t>
            </a:r>
            <a:endParaRPr lang="en-US" sz="3600" b="1" dirty="0"/>
          </a:p>
        </p:txBody>
      </p:sp>
      <p:sp>
        <p:nvSpPr>
          <p:cNvPr id="3" name="Content Placeholder 2"/>
          <p:cNvSpPr>
            <a:spLocks noGrp="1"/>
          </p:cNvSpPr>
          <p:nvPr>
            <p:ph idx="1"/>
          </p:nvPr>
        </p:nvSpPr>
        <p:spPr>
          <a:xfrm>
            <a:off x="609600" y="1445116"/>
            <a:ext cx="7924800" cy="4876800"/>
          </a:xfrm>
        </p:spPr>
        <p:txBody>
          <a:bodyPr>
            <a:noAutofit/>
          </a:bodyPr>
          <a:lstStyle/>
          <a:p>
            <a:pPr>
              <a:spcBef>
                <a:spcPts val="0"/>
              </a:spcBef>
              <a:spcAft>
                <a:spcPts val="600"/>
              </a:spcAft>
            </a:pPr>
            <a:r>
              <a:rPr lang="en-US" sz="2200" dirty="0" smtClean="0"/>
              <a:t>Move </a:t>
            </a:r>
            <a:r>
              <a:rPr lang="en-US" sz="2200" dirty="0"/>
              <a:t>the window slightly to the right by pressing the mouse button on </a:t>
            </a:r>
            <a:r>
              <a:rPr lang="en-US" sz="2200" dirty="0" smtClean="0"/>
              <a:t>the Title </a:t>
            </a:r>
            <a:r>
              <a:rPr lang="en-US" sz="2200" dirty="0"/>
              <a:t>bar and dragging to the right</a:t>
            </a:r>
            <a:r>
              <a:rPr lang="en-US" sz="2200" dirty="0" smtClean="0"/>
              <a:t>. </a:t>
            </a:r>
            <a:endParaRPr lang="en-US" sz="2200" dirty="0"/>
          </a:p>
          <a:p>
            <a:pPr>
              <a:spcBef>
                <a:spcPts val="0"/>
              </a:spcBef>
              <a:spcAft>
                <a:spcPts val="600"/>
              </a:spcAft>
            </a:pPr>
            <a:r>
              <a:rPr lang="en-US" sz="2200" dirty="0" smtClean="0"/>
              <a:t>Place </a:t>
            </a:r>
            <a:r>
              <a:rPr lang="en-US" sz="2200" dirty="0"/>
              <a:t>your mouse pointer on the right window border and the </a:t>
            </a:r>
            <a:r>
              <a:rPr lang="en-US" sz="2200" dirty="0" smtClean="0"/>
              <a:t>pointer changes </a:t>
            </a:r>
            <a:r>
              <a:rPr lang="en-US" sz="2200" dirty="0"/>
              <a:t>to a two-headed arrow. Resize the window to be smaller </a:t>
            </a:r>
            <a:r>
              <a:rPr lang="en-US" sz="2200" dirty="0" smtClean="0"/>
              <a:t>by pressing </a:t>
            </a:r>
            <a:r>
              <a:rPr lang="en-US" sz="2200" dirty="0"/>
              <a:t>the mouse button </a:t>
            </a:r>
            <a:r>
              <a:rPr lang="en-US" sz="2200" dirty="0" smtClean="0"/>
              <a:t>on the window border and </a:t>
            </a:r>
            <a:r>
              <a:rPr lang="en-US" sz="2200" dirty="0"/>
              <a:t>dragging to the left</a:t>
            </a:r>
            <a:r>
              <a:rPr lang="en-US" sz="2200" dirty="0" smtClean="0"/>
              <a:t>. </a:t>
            </a:r>
            <a:endParaRPr lang="en-US" sz="2200" dirty="0"/>
          </a:p>
          <a:p>
            <a:pPr>
              <a:spcBef>
                <a:spcPts val="0"/>
              </a:spcBef>
              <a:spcAft>
                <a:spcPts val="600"/>
              </a:spcAft>
            </a:pPr>
            <a:r>
              <a:rPr lang="en-US" sz="2200" dirty="0" smtClean="0"/>
              <a:t>Place </a:t>
            </a:r>
            <a:r>
              <a:rPr lang="en-US" sz="2200" dirty="0"/>
              <a:t>your mouse pointer on the bottom border of </a:t>
            </a:r>
            <a:r>
              <a:rPr lang="en-US" sz="2200" dirty="0" smtClean="0"/>
              <a:t>the window </a:t>
            </a:r>
            <a:r>
              <a:rPr lang="en-US" sz="2200" dirty="0"/>
              <a:t>and </a:t>
            </a:r>
            <a:r>
              <a:rPr lang="en-US" sz="2200" dirty="0" smtClean="0"/>
              <a:t>the pointer </a:t>
            </a:r>
            <a:r>
              <a:rPr lang="en-US" sz="2200" dirty="0"/>
              <a:t>changes to a two-headed arrow. Resize the window to be smaller </a:t>
            </a:r>
            <a:r>
              <a:rPr lang="en-US" sz="2200" dirty="0" smtClean="0"/>
              <a:t>by pressing </a:t>
            </a:r>
            <a:r>
              <a:rPr lang="en-US" sz="2200" dirty="0"/>
              <a:t>the mouse button on the window border and dragging upward</a:t>
            </a:r>
            <a:r>
              <a:rPr lang="en-US" sz="2200" dirty="0" smtClean="0"/>
              <a:t>. </a:t>
            </a:r>
            <a:endParaRPr lang="en-US" sz="2200" dirty="0"/>
          </a:p>
          <a:p>
            <a:pPr>
              <a:spcBef>
                <a:spcPts val="0"/>
              </a:spcBef>
              <a:spcAft>
                <a:spcPts val="600"/>
              </a:spcAft>
            </a:pPr>
            <a:r>
              <a:rPr lang="en-US" sz="2200" dirty="0" smtClean="0"/>
              <a:t>Click </a:t>
            </a:r>
            <a:r>
              <a:rPr lang="en-US" sz="2200" dirty="0"/>
              <a:t>the Maximize button to increase the window size so it fills the screen</a:t>
            </a:r>
            <a:r>
              <a:rPr lang="en-US" sz="2200" dirty="0" smtClean="0"/>
              <a:t>. </a:t>
            </a:r>
            <a:endParaRPr lang="en-US" sz="2200" dirty="0"/>
          </a:p>
          <a:p>
            <a:pPr>
              <a:spcBef>
                <a:spcPts val="0"/>
              </a:spcBef>
              <a:spcAft>
                <a:spcPts val="600"/>
              </a:spcAft>
            </a:pPr>
            <a:r>
              <a:rPr lang="en-US" sz="2200" dirty="0" smtClean="0"/>
              <a:t>Click </a:t>
            </a:r>
            <a:r>
              <a:rPr lang="en-US" sz="2200" dirty="0"/>
              <a:t>the Close button to close the window</a:t>
            </a:r>
            <a:r>
              <a:rPr lang="en-US" sz="2200" dirty="0" smtClean="0"/>
              <a:t>. </a:t>
            </a:r>
            <a:endParaRPr lang="en-US" sz="22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323319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solidFill>
                  <a:prstClr val="black">
                    <a:tint val="75000"/>
                  </a:prstClr>
                </a:solidFill>
              </a:rPr>
              <a:pPr/>
              <a:t>24</a:t>
            </a:fld>
            <a:endParaRPr lang="en-US">
              <a:solidFill>
                <a:prstClr val="black">
                  <a:tint val="75000"/>
                </a:prstClr>
              </a:solidFill>
            </a:endParaRPr>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240"/>
            <a:ext cx="9144000" cy="6339840"/>
          </a:xfrm>
          <a:prstGeom prst="rect">
            <a:avLst/>
          </a:prstGeom>
          <a:noFill/>
          <a:ln>
            <a:noFill/>
          </a:ln>
        </p:spPr>
      </p:pic>
      <p:sp>
        <p:nvSpPr>
          <p:cNvPr id="7" name="Line Callout 2 (Accent Bar) 6"/>
          <p:cNvSpPr/>
          <p:nvPr/>
        </p:nvSpPr>
        <p:spPr>
          <a:xfrm>
            <a:off x="1676400" y="228600"/>
            <a:ext cx="1602548" cy="78914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Title </a:t>
            </a:r>
            <a:r>
              <a:rPr lang="en-US" dirty="0" smtClean="0"/>
              <a:t>bar</a:t>
            </a:r>
            <a:endParaRPr lang="en-US" sz="1600" dirty="0"/>
          </a:p>
        </p:txBody>
      </p:sp>
      <p:sp>
        <p:nvSpPr>
          <p:cNvPr id="8" name="Line Callout 1 (Border and Accent Bar) 7"/>
          <p:cNvSpPr/>
          <p:nvPr/>
        </p:nvSpPr>
        <p:spPr>
          <a:xfrm>
            <a:off x="7467600" y="4038600"/>
            <a:ext cx="1565030" cy="762000"/>
          </a:xfrm>
          <a:prstGeom prst="accentBorderCallout1">
            <a:avLst>
              <a:gd name="adj1" fmla="val 18750"/>
              <a:gd name="adj2" fmla="val -8333"/>
              <a:gd name="adj3" fmla="val 16162"/>
              <a:gd name="adj4" fmla="val -41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Right window border</a:t>
            </a:r>
            <a:endParaRPr lang="en-US" sz="1600" dirty="0"/>
          </a:p>
        </p:txBody>
      </p:sp>
      <p:sp>
        <p:nvSpPr>
          <p:cNvPr id="9" name="Line Callout 2 (Accent Bar) 8"/>
          <p:cNvSpPr/>
          <p:nvPr/>
        </p:nvSpPr>
        <p:spPr>
          <a:xfrm>
            <a:off x="1295400" y="5123324"/>
            <a:ext cx="1913879" cy="820276"/>
          </a:xfrm>
          <a:prstGeom prst="accentCallout2">
            <a:avLst>
              <a:gd name="adj1" fmla="val 3194"/>
              <a:gd name="adj2" fmla="val 109849"/>
              <a:gd name="adj3" fmla="val 24820"/>
              <a:gd name="adj4" fmla="val 110124"/>
              <a:gd name="adj5" fmla="val 97849"/>
              <a:gd name="adj6" fmla="val 1284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 </a:t>
            </a:r>
            <a:r>
              <a:rPr lang="en-US" dirty="0" smtClean="0"/>
              <a:t>Bottom window border</a:t>
            </a:r>
            <a:endParaRPr lang="en-US" dirty="0">
              <a:solidFill>
                <a:prstClr val="white"/>
              </a:solidFill>
            </a:endParaRPr>
          </a:p>
        </p:txBody>
      </p:sp>
    </p:spTree>
    <p:extLst>
      <p:ext uri="{BB962C8B-B14F-4D97-AF65-F5344CB8AC3E}">
        <p14:creationId xmlns:p14="http://schemas.microsoft.com/office/powerpoint/2010/main" val="3962335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4191000"/>
            <a:ext cx="8243911" cy="1905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600" b="1" dirty="0" smtClean="0">
                <a:solidFill>
                  <a:srgbClr val="005FD4"/>
                </a:solidFill>
              </a:rPr>
              <a:t>Previewing Windows  </a:t>
            </a:r>
            <a:r>
              <a:rPr lang="en-US" sz="3600" dirty="0" smtClean="0">
                <a:solidFill>
                  <a:prstClr val="black">
                    <a:tint val="75000"/>
                  </a:prstClr>
                </a:solidFill>
              </a:rPr>
              <a:t>When </a:t>
            </a:r>
            <a:r>
              <a:rPr lang="en-US" sz="3600" dirty="0">
                <a:solidFill>
                  <a:prstClr val="black">
                    <a:tint val="75000"/>
                  </a:prstClr>
                </a:solidFill>
              </a:rPr>
              <a:t>you </a:t>
            </a:r>
            <a:r>
              <a:rPr lang="en-US" sz="3600" dirty="0" smtClean="0">
                <a:solidFill>
                  <a:prstClr val="black">
                    <a:tint val="75000"/>
                  </a:prstClr>
                </a:solidFill>
              </a:rPr>
              <a:t>minimize a </a:t>
            </a:r>
            <a:r>
              <a:rPr lang="en-US" sz="3600" dirty="0">
                <a:solidFill>
                  <a:prstClr val="black">
                    <a:tint val="75000"/>
                  </a:prstClr>
                </a:solidFill>
              </a:rPr>
              <a:t>window, it is reduced to a Taskbar </a:t>
            </a:r>
            <a:r>
              <a:rPr lang="en-US" sz="3600" dirty="0" smtClean="0">
                <a:solidFill>
                  <a:prstClr val="black">
                    <a:tint val="75000"/>
                  </a:prstClr>
                </a:solidFill>
              </a:rPr>
              <a:t>button or </a:t>
            </a:r>
            <a:r>
              <a:rPr lang="en-US" sz="3600" dirty="0">
                <a:solidFill>
                  <a:prstClr val="black">
                    <a:tint val="75000"/>
                  </a:prstClr>
                </a:solidFill>
              </a:rPr>
              <a:t>icon</a:t>
            </a:r>
            <a:r>
              <a:rPr lang="en-US" sz="3000" dirty="0" smtClean="0">
                <a:solidFill>
                  <a:prstClr val="black">
                    <a:tint val="75000"/>
                  </a:prstClr>
                </a:solidFill>
              </a:rPr>
              <a:t>.</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62455" y="3282875"/>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28494015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a:t>
            </a:r>
            <a:r>
              <a:rPr lang="en-US" sz="3600" b="1" dirty="0"/>
              <a:t>6</a:t>
            </a:r>
            <a:r>
              <a:rPr lang="en-US" sz="3600" b="1" dirty="0" smtClean="0"/>
              <a:t>: </a:t>
            </a:r>
            <a:r>
              <a:rPr lang="en-US" sz="3600" b="1" dirty="0"/>
              <a:t>Move among Open Windows</a:t>
            </a:r>
          </a:p>
        </p:txBody>
      </p:sp>
      <p:sp>
        <p:nvSpPr>
          <p:cNvPr id="3" name="Content Placeholder 2"/>
          <p:cNvSpPr>
            <a:spLocks noGrp="1"/>
          </p:cNvSpPr>
          <p:nvPr>
            <p:ph idx="1"/>
          </p:nvPr>
        </p:nvSpPr>
        <p:spPr>
          <a:xfrm>
            <a:off x="408140" y="1434230"/>
            <a:ext cx="8354860" cy="4876800"/>
          </a:xfrm>
        </p:spPr>
        <p:txBody>
          <a:bodyPr>
            <a:noAutofit/>
          </a:bodyPr>
          <a:lstStyle/>
          <a:p>
            <a:pPr>
              <a:spcBef>
                <a:spcPts val="0"/>
              </a:spcBef>
              <a:spcAft>
                <a:spcPts val="600"/>
              </a:spcAft>
            </a:pPr>
            <a:r>
              <a:rPr lang="en-US" sz="2400" dirty="0" smtClean="0"/>
              <a:t>Click </a:t>
            </a:r>
            <a:r>
              <a:rPr lang="en-US" sz="2400" dirty="0"/>
              <a:t>the Internet Explorer button on the Taskbar. The Internet </a:t>
            </a:r>
            <a:r>
              <a:rPr lang="en-US" sz="2400" dirty="0" smtClean="0"/>
              <a:t>Explorer window </a:t>
            </a:r>
            <a:r>
              <a:rPr lang="en-US" sz="2400" dirty="0"/>
              <a:t>opens and the home page displays. If the window does not </a:t>
            </a:r>
            <a:r>
              <a:rPr lang="en-US" sz="2400" dirty="0" smtClean="0"/>
              <a:t>fill the </a:t>
            </a:r>
            <a:r>
              <a:rPr lang="en-US" sz="2400" dirty="0"/>
              <a:t>entire screen, click the Maximize button to enlarge it.</a:t>
            </a:r>
          </a:p>
          <a:p>
            <a:pPr>
              <a:spcBef>
                <a:spcPts val="0"/>
              </a:spcBef>
              <a:spcAft>
                <a:spcPts val="600"/>
              </a:spcAft>
            </a:pPr>
            <a:r>
              <a:rPr lang="en-US" sz="2400" dirty="0" smtClean="0"/>
              <a:t>Click </a:t>
            </a:r>
            <a:r>
              <a:rPr lang="en-US" sz="2400" dirty="0"/>
              <a:t>the Windows Explorer button on the </a:t>
            </a:r>
            <a:r>
              <a:rPr lang="en-US" sz="2400" dirty="0" smtClean="0"/>
              <a:t>Taskbar </a:t>
            </a:r>
            <a:r>
              <a:rPr lang="en-US" sz="2400" dirty="0"/>
              <a:t>to display your Libraries.</a:t>
            </a:r>
          </a:p>
          <a:p>
            <a:pPr>
              <a:spcBef>
                <a:spcPts val="0"/>
              </a:spcBef>
              <a:spcAft>
                <a:spcPts val="600"/>
              </a:spcAft>
            </a:pPr>
            <a:r>
              <a:rPr lang="en-US" sz="2400" dirty="0" smtClean="0"/>
              <a:t>Right-click </a:t>
            </a:r>
            <a:r>
              <a:rPr lang="en-US" sz="2400" dirty="0"/>
              <a:t>a blank area of the Taskbar to display the shortcut menu.</a:t>
            </a:r>
          </a:p>
          <a:p>
            <a:pPr>
              <a:spcBef>
                <a:spcPts val="0"/>
              </a:spcBef>
              <a:spcAft>
                <a:spcPts val="600"/>
              </a:spcAft>
            </a:pPr>
            <a:r>
              <a:rPr lang="en-US" sz="2400" dirty="0" smtClean="0"/>
              <a:t>Click </a:t>
            </a:r>
            <a:r>
              <a:rPr lang="en-US" sz="2400" i="1" dirty="0"/>
              <a:t>Cascade windows </a:t>
            </a:r>
            <a:r>
              <a:rPr lang="en-US" sz="2400" dirty="0"/>
              <a:t>to display the Internet Explorer and </a:t>
            </a:r>
            <a:r>
              <a:rPr lang="en-US" sz="2400" dirty="0" smtClean="0"/>
              <a:t>Libraries windows </a:t>
            </a:r>
            <a:r>
              <a:rPr lang="en-US" sz="2400" dirty="0"/>
              <a:t>in a cascade arrangement</a:t>
            </a:r>
            <a:r>
              <a:rPr lang="en-US" sz="2400" dirty="0" smtClean="0"/>
              <a:t>.</a:t>
            </a:r>
          </a:p>
          <a:p>
            <a:pPr>
              <a:spcBef>
                <a:spcPts val="0"/>
              </a:spcBef>
              <a:spcAft>
                <a:spcPts val="600"/>
              </a:spcAft>
            </a:pPr>
            <a:r>
              <a:rPr lang="en-US" sz="2400" dirty="0" smtClean="0"/>
              <a:t>Right-click </a:t>
            </a:r>
            <a:r>
              <a:rPr lang="en-US" sz="2400" dirty="0"/>
              <a:t>a blank area of the Taskbar to display the shortcut menu</a:t>
            </a:r>
            <a:r>
              <a:rPr lang="en-US" sz="2400" dirty="0" smtClean="0"/>
              <a:t>. </a:t>
            </a:r>
            <a:endParaRPr lang="en-US" sz="2400" dirty="0"/>
          </a:p>
          <a:p>
            <a:pPr>
              <a:spcBef>
                <a:spcPts val="0"/>
              </a:spcBef>
              <a:spcAft>
                <a:spcPts val="600"/>
              </a:spcAft>
            </a:pP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68661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74" y="6352902"/>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27</a:t>
            </a:fld>
            <a:endParaRPr lang="en-US">
              <a:solidFill>
                <a:prstClr val="black">
                  <a:tint val="75000"/>
                </a:prstClr>
              </a:solidFill>
            </a:endParaRPr>
          </a:p>
        </p:txBody>
      </p:sp>
      <p:pic>
        <p:nvPicPr>
          <p:cNvPr id="6" name="Picture 5" descr="ftp://ftp.emcp.com/GuidelinesOfc2010/ScreenCaptures-andPDFs/M2%20Windows7Basics/Ch1/6-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52902"/>
          </a:xfrm>
          <a:prstGeom prst="rect">
            <a:avLst/>
          </a:prstGeom>
          <a:noFill/>
          <a:ln>
            <a:noFill/>
          </a:ln>
        </p:spPr>
      </p:pic>
      <p:sp>
        <p:nvSpPr>
          <p:cNvPr id="13" name="Line Callout 1 (Border and Accent Bar) 12"/>
          <p:cNvSpPr/>
          <p:nvPr/>
        </p:nvSpPr>
        <p:spPr>
          <a:xfrm>
            <a:off x="4972680" y="2854740"/>
            <a:ext cx="1732920" cy="879059"/>
          </a:xfrm>
          <a:prstGeom prst="accentBorderCallout1">
            <a:avLst>
              <a:gd name="adj1" fmla="val 18750"/>
              <a:gd name="adj2" fmla="val -8333"/>
              <a:gd name="adj3" fmla="val 202297"/>
              <a:gd name="adj4" fmla="val -94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Cascade windows option</a:t>
            </a:r>
            <a:endParaRPr lang="en-US" sz="1600" dirty="0"/>
          </a:p>
        </p:txBody>
      </p:sp>
      <p:sp>
        <p:nvSpPr>
          <p:cNvPr id="14" name="Line Callout 1 (Border and Accent Bar) 13"/>
          <p:cNvSpPr/>
          <p:nvPr/>
        </p:nvSpPr>
        <p:spPr>
          <a:xfrm>
            <a:off x="2668088" y="2694214"/>
            <a:ext cx="1565030" cy="762000"/>
          </a:xfrm>
          <a:prstGeom prst="accentBorderCallout1">
            <a:avLst>
              <a:gd name="adj1" fmla="val 18750"/>
              <a:gd name="adj2" fmla="val -8333"/>
              <a:gd name="adj3" fmla="val 233449"/>
              <a:gd name="adj4" fmla="val -85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Shortcut Menu</a:t>
            </a:r>
            <a:endParaRPr lang="en-US" sz="1600" dirty="0"/>
          </a:p>
        </p:txBody>
      </p:sp>
    </p:spTree>
    <p:extLst>
      <p:ext uri="{BB962C8B-B14F-4D97-AF65-F5344CB8AC3E}">
        <p14:creationId xmlns:p14="http://schemas.microsoft.com/office/powerpoint/2010/main" val="3448903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a:bodyPr>
          <a:lstStyle/>
          <a:p>
            <a:r>
              <a:rPr lang="en-US" sz="3200" b="1" dirty="0" smtClean="0"/>
              <a:t>Skill </a:t>
            </a:r>
            <a:r>
              <a:rPr lang="en-US" sz="3200" b="1" dirty="0"/>
              <a:t>6</a:t>
            </a:r>
            <a:r>
              <a:rPr lang="en-US" sz="3200" b="1" dirty="0" smtClean="0"/>
              <a:t>: </a:t>
            </a:r>
            <a:r>
              <a:rPr lang="en-US" sz="3200" b="1" dirty="0"/>
              <a:t>Move among Open </a:t>
            </a:r>
            <a:r>
              <a:rPr lang="en-US" sz="3200" b="1" dirty="0" smtClean="0"/>
              <a:t>Windows, continued</a:t>
            </a:r>
            <a:endParaRPr lang="en-US" sz="3200" b="1" dirty="0"/>
          </a:p>
        </p:txBody>
      </p:sp>
      <p:sp>
        <p:nvSpPr>
          <p:cNvPr id="3" name="Content Placeholder 2"/>
          <p:cNvSpPr>
            <a:spLocks noGrp="1"/>
          </p:cNvSpPr>
          <p:nvPr>
            <p:ph idx="1"/>
          </p:nvPr>
        </p:nvSpPr>
        <p:spPr>
          <a:xfrm>
            <a:off x="838200" y="1295400"/>
            <a:ext cx="7467600" cy="5015630"/>
          </a:xfrm>
        </p:spPr>
        <p:txBody>
          <a:bodyPr>
            <a:noAutofit/>
          </a:bodyPr>
          <a:lstStyle/>
          <a:p>
            <a:pPr>
              <a:spcAft>
                <a:spcPts val="600"/>
              </a:spcAft>
            </a:pPr>
            <a:r>
              <a:rPr lang="en-US" sz="2600" dirty="0"/>
              <a:t>Click </a:t>
            </a:r>
            <a:r>
              <a:rPr lang="en-US" sz="2600" i="1" dirty="0"/>
              <a:t>Show windows side by side </a:t>
            </a:r>
            <a:r>
              <a:rPr lang="en-US" sz="2600" dirty="0"/>
              <a:t>to display the windows in a </a:t>
            </a:r>
            <a:r>
              <a:rPr lang="en-US" sz="2600" dirty="0" smtClean="0"/>
              <a:t>side-by-side arrangement. </a:t>
            </a:r>
          </a:p>
          <a:p>
            <a:pPr>
              <a:spcAft>
                <a:spcPts val="600"/>
              </a:spcAft>
            </a:pPr>
            <a:r>
              <a:rPr lang="en-US" sz="2600" dirty="0" smtClean="0"/>
              <a:t>Click </a:t>
            </a:r>
            <a:r>
              <a:rPr lang="en-US" sz="2600" dirty="0"/>
              <a:t>the Maximize button in the Internet Explorer window.</a:t>
            </a:r>
          </a:p>
          <a:p>
            <a:pPr>
              <a:spcAft>
                <a:spcPts val="600"/>
              </a:spcAft>
            </a:pPr>
            <a:r>
              <a:rPr lang="en-US" sz="2600" dirty="0" smtClean="0"/>
              <a:t>Right-click </a:t>
            </a:r>
            <a:r>
              <a:rPr lang="en-US" sz="2600" dirty="0"/>
              <a:t>the Windows Explorer button on the Taskbar.</a:t>
            </a:r>
          </a:p>
          <a:p>
            <a:pPr>
              <a:spcAft>
                <a:spcPts val="600"/>
              </a:spcAft>
            </a:pPr>
            <a:r>
              <a:rPr lang="en-US" sz="2600" dirty="0" smtClean="0"/>
              <a:t>Click </a:t>
            </a:r>
            <a:r>
              <a:rPr lang="en-US" sz="2600" i="1" dirty="0"/>
              <a:t>Close window </a:t>
            </a:r>
            <a:r>
              <a:rPr lang="en-US" sz="2600" dirty="0"/>
              <a:t>to close the Libraries window.</a:t>
            </a:r>
          </a:p>
          <a:p>
            <a:pPr>
              <a:spcAft>
                <a:spcPts val="600"/>
              </a:spcAft>
            </a:pPr>
            <a:r>
              <a:rPr lang="en-US" sz="2600" dirty="0" smtClean="0"/>
              <a:t>Click </a:t>
            </a:r>
            <a:r>
              <a:rPr lang="en-US" sz="2600" dirty="0"/>
              <a:t>the Close button to close the Internet Explorer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615597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661826"/>
            <a:ext cx="8243911" cy="2434174"/>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Shaking Windows </a:t>
            </a:r>
            <a:r>
              <a:rPr lang="en-US" sz="3200" b="1" dirty="0">
                <a:solidFill>
                  <a:srgbClr val="005FD4"/>
                </a:solidFill>
              </a:rPr>
              <a:t> </a:t>
            </a:r>
            <a:r>
              <a:rPr lang="en-US" sz="3200" b="1" dirty="0" smtClean="0">
                <a:solidFill>
                  <a:srgbClr val="005FD4"/>
                </a:solidFill>
              </a:rPr>
              <a:t> </a:t>
            </a:r>
            <a:r>
              <a:rPr lang="en-US" sz="3200" dirty="0" err="1" smtClean="0">
                <a:solidFill>
                  <a:prstClr val="black">
                    <a:tint val="75000"/>
                  </a:prstClr>
                </a:solidFill>
              </a:rPr>
              <a:t>Windows</a:t>
            </a:r>
            <a:r>
              <a:rPr lang="en-US" sz="3200" dirty="0" smtClean="0">
                <a:solidFill>
                  <a:prstClr val="black">
                    <a:tint val="75000"/>
                  </a:prstClr>
                </a:solidFill>
              </a:rPr>
              <a:t> 7 includes some </a:t>
            </a:r>
            <a:r>
              <a:rPr lang="en-US" sz="3200" dirty="0">
                <a:solidFill>
                  <a:prstClr val="black">
                    <a:tint val="75000"/>
                  </a:prstClr>
                </a:solidFill>
              </a:rPr>
              <a:t>new features for </a:t>
            </a:r>
            <a:r>
              <a:rPr lang="en-US" sz="3200" dirty="0" smtClean="0">
                <a:solidFill>
                  <a:prstClr val="black">
                    <a:tint val="75000"/>
                  </a:prstClr>
                </a:solidFill>
              </a:rPr>
              <a:t>manipulating windows</a:t>
            </a:r>
            <a:r>
              <a:rPr lang="en-US" sz="3200" dirty="0">
                <a:solidFill>
                  <a:prstClr val="black">
                    <a:tint val="75000"/>
                  </a:prstClr>
                </a:solidFill>
              </a:rPr>
              <a:t>. One such feature is called Shake</a:t>
            </a:r>
            <a:r>
              <a:rPr lang="en-US" sz="3200" dirty="0" smtClean="0">
                <a:solidFill>
                  <a:prstClr val="black">
                    <a:tint val="75000"/>
                  </a:prstClr>
                </a:solidFill>
              </a:rPr>
              <a:t>.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63499" y="2963348"/>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923572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0"/>
            <a:ext cx="9144000"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ftp://ftp.emcp.com/GuidelinesOfc2010/ScreenCaptures-andPDFs/M2%20Windows7Basics/Ch1/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1828800"/>
            <a:ext cx="5029200" cy="2694940"/>
          </a:xfrm>
          <a:prstGeom prst="rect">
            <a:avLst/>
          </a:prstGeom>
          <a:noFill/>
          <a:ln>
            <a:noFill/>
          </a:ln>
        </p:spPr>
      </p:pic>
      <p:sp>
        <p:nvSpPr>
          <p:cNvPr id="14" name="Text Placeholder 4"/>
          <p:cNvSpPr>
            <a:spLocks noGrp="1"/>
          </p:cNvSpPr>
          <p:nvPr>
            <p:ph type="body" idx="1"/>
          </p:nvPr>
        </p:nvSpPr>
        <p:spPr>
          <a:xfrm>
            <a:off x="457200" y="4572000"/>
            <a:ext cx="7772400" cy="638948"/>
          </a:xfrm>
        </p:spPr>
        <p:txBody>
          <a:bodyPr>
            <a:normAutofit/>
          </a:bodyPr>
          <a:lstStyle/>
          <a:p>
            <a:r>
              <a:rPr lang="en-US" sz="2800" b="1" dirty="0" smtClean="0">
                <a:solidFill>
                  <a:schemeClr val="tx1"/>
                </a:solidFill>
              </a:rPr>
              <a:t>Chapter 1</a:t>
            </a:r>
            <a:endParaRPr lang="en-US" sz="2800" b="1" dirty="0">
              <a:solidFill>
                <a:schemeClr val="tx1"/>
              </a:solidFill>
            </a:endParaRPr>
          </a:p>
        </p:txBody>
      </p:sp>
      <p:sp>
        <p:nvSpPr>
          <p:cNvPr id="15" name="Title 3"/>
          <p:cNvSpPr>
            <a:spLocks noGrp="1"/>
          </p:cNvSpPr>
          <p:nvPr>
            <p:ph type="title"/>
          </p:nvPr>
        </p:nvSpPr>
        <p:spPr>
          <a:xfrm>
            <a:off x="457200" y="5181600"/>
            <a:ext cx="8305800" cy="1362075"/>
          </a:xfrm>
        </p:spPr>
        <p:txBody>
          <a:bodyPr/>
          <a:lstStyle/>
          <a:p>
            <a:r>
              <a:rPr lang="en-US" dirty="0"/>
              <a:t>Navigating around </a:t>
            </a:r>
            <a:r>
              <a:rPr lang="en-US" dirty="0" smtClean="0"/>
              <a:t/>
            </a:r>
            <a:br>
              <a:rPr lang="en-US" dirty="0" smtClean="0"/>
            </a:br>
            <a:r>
              <a:rPr lang="en-US" dirty="0" smtClean="0"/>
              <a:t>Windows</a:t>
            </a:r>
            <a:endParaRPr lang="en-US" dirty="0"/>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634652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Slide Number Placeholder 5"/>
          <p:cNvSpPr>
            <a:spLocks noGrp="1"/>
          </p:cNvSpPr>
          <p:nvPr>
            <p:ph type="sldNum" sz="quarter" idx="12"/>
          </p:nvPr>
        </p:nvSpPr>
        <p:spPr>
          <a:xfrm>
            <a:off x="6553200" y="6356350"/>
            <a:ext cx="2133600" cy="365125"/>
          </a:xfrm>
        </p:spPr>
        <p:txBody>
          <a:bodyPr/>
          <a:lstStyle/>
          <a:p>
            <a:fld id="{C1881F87-F1D1-4E82-B161-792A900F0BB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728007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7: </a:t>
            </a:r>
            <a:r>
              <a:rPr lang="en-US" sz="3600" b="1" dirty="0"/>
              <a:t>Work with Menus and Toolbars</a:t>
            </a:r>
          </a:p>
        </p:txBody>
      </p:sp>
      <p:sp>
        <p:nvSpPr>
          <p:cNvPr id="3" name="Content Placeholder 2"/>
          <p:cNvSpPr>
            <a:spLocks noGrp="1"/>
          </p:cNvSpPr>
          <p:nvPr>
            <p:ph idx="1"/>
          </p:nvPr>
        </p:nvSpPr>
        <p:spPr>
          <a:xfrm>
            <a:off x="609600" y="1769192"/>
            <a:ext cx="7924800" cy="4724400"/>
          </a:xfrm>
        </p:spPr>
        <p:txBody>
          <a:bodyPr>
            <a:noAutofit/>
          </a:bodyPr>
          <a:lstStyle/>
          <a:p>
            <a:pPr>
              <a:spcAft>
                <a:spcPts val="600"/>
              </a:spcAft>
            </a:pPr>
            <a:r>
              <a:rPr lang="en-US" sz="2600" dirty="0" smtClean="0"/>
              <a:t>Click </a:t>
            </a:r>
            <a:r>
              <a:rPr lang="en-US" sz="2600" dirty="0"/>
              <a:t>the Windows Explorer button on the Taskbar.</a:t>
            </a:r>
          </a:p>
          <a:p>
            <a:pPr>
              <a:spcAft>
                <a:spcPts val="600"/>
              </a:spcAft>
            </a:pPr>
            <a:r>
              <a:rPr lang="en-US" sz="2600" dirty="0" smtClean="0"/>
              <a:t>Click </a:t>
            </a:r>
            <a:r>
              <a:rPr lang="en-US" sz="2600" dirty="0"/>
              <a:t>the Organize button to display a menu.</a:t>
            </a:r>
          </a:p>
          <a:p>
            <a:pPr>
              <a:spcAft>
                <a:spcPts val="600"/>
              </a:spcAft>
            </a:pPr>
            <a:r>
              <a:rPr lang="en-US" sz="2600" dirty="0" smtClean="0"/>
              <a:t>Point </a:t>
            </a:r>
            <a:r>
              <a:rPr lang="en-US" sz="2600" dirty="0"/>
              <a:t>to </a:t>
            </a:r>
            <a:r>
              <a:rPr lang="en-US" sz="2600" i="1" dirty="0"/>
              <a:t>Layout </a:t>
            </a:r>
            <a:r>
              <a:rPr lang="en-US" sz="2600" dirty="0"/>
              <a:t>to display a submenu.</a:t>
            </a:r>
          </a:p>
          <a:p>
            <a:pPr>
              <a:spcAft>
                <a:spcPts val="600"/>
              </a:spcAft>
            </a:pPr>
            <a:r>
              <a:rPr lang="en-US" sz="2600" dirty="0" smtClean="0"/>
              <a:t>Click </a:t>
            </a:r>
            <a:r>
              <a:rPr lang="en-US" sz="2600" dirty="0"/>
              <a:t>the Close button to close the Libraries window.</a:t>
            </a:r>
          </a:p>
          <a:p>
            <a:pPr>
              <a:spcAft>
                <a:spcPts val="600"/>
              </a:spcAft>
            </a:pPr>
            <a:r>
              <a:rPr lang="en-US" sz="2600" dirty="0" smtClean="0"/>
              <a:t>Click </a:t>
            </a:r>
            <a:r>
              <a:rPr lang="en-US" sz="2600" dirty="0"/>
              <a:t>the Start button in the Taskbar.</a:t>
            </a:r>
          </a:p>
          <a:p>
            <a:pPr>
              <a:spcAft>
                <a:spcPts val="600"/>
              </a:spcAft>
            </a:pPr>
            <a:r>
              <a:rPr lang="en-US" sz="2600" dirty="0" smtClean="0"/>
              <a:t>Click </a:t>
            </a:r>
            <a:r>
              <a:rPr lang="en-US" sz="2600" dirty="0"/>
              <a:t>in the </a:t>
            </a:r>
            <a:r>
              <a:rPr lang="en-US" sz="2600" i="1" dirty="0"/>
              <a:t>Search programs and files </a:t>
            </a:r>
            <a:r>
              <a:rPr lang="en-US" sz="2600" dirty="0"/>
              <a:t>box and type </a:t>
            </a:r>
            <a:r>
              <a:rPr lang="en-US" sz="2600" dirty="0">
                <a:solidFill>
                  <a:srgbClr val="FA007D"/>
                </a:solidFill>
              </a:rPr>
              <a:t>Notepad</a:t>
            </a:r>
            <a:r>
              <a:rPr lang="en-US" sz="2600" dirty="0"/>
              <a:t>. </a:t>
            </a:r>
            <a:r>
              <a:rPr lang="en-US" sz="2600" dirty="0" smtClean="0"/>
              <a:t> Notepad appears </a:t>
            </a:r>
            <a:r>
              <a:rPr lang="en-US" sz="2600" dirty="0"/>
              <a:t>in the </a:t>
            </a:r>
            <a:r>
              <a:rPr lang="en-US" sz="2600" i="1" dirty="0"/>
              <a:t>Programs </a:t>
            </a:r>
            <a:r>
              <a:rPr lang="en-US" sz="2600" dirty="0"/>
              <a:t>list</a:t>
            </a:r>
            <a:r>
              <a:rPr lang="en-US" sz="2600" dirty="0" smtClean="0"/>
              <a:t>.</a:t>
            </a:r>
          </a:p>
          <a:p>
            <a:pPr>
              <a:spcAft>
                <a:spcPts val="600"/>
              </a:spcAft>
            </a:pPr>
            <a:r>
              <a:rPr lang="en-US" sz="2600" dirty="0" smtClean="0"/>
              <a:t>Click </a:t>
            </a:r>
            <a:r>
              <a:rPr lang="en-US" sz="2600" i="1" dirty="0"/>
              <a:t>Notepad </a:t>
            </a:r>
            <a:r>
              <a:rPr lang="en-US" sz="2600" dirty="0"/>
              <a:t>to display the Notepad window</a:t>
            </a:r>
            <a:r>
              <a:rPr lang="en-US" sz="2600" dirty="0" smtClean="0"/>
              <a:t>. </a:t>
            </a:r>
            <a:endParaRPr lang="en-US" sz="26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4203104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31</a:t>
            </a:fld>
            <a:endParaRPr lang="en-US"/>
          </a:p>
        </p:txBody>
      </p:sp>
      <p:pic>
        <p:nvPicPr>
          <p:cNvPr id="4" name="Picture 3" descr="ftp://ftp.emcp.com/GuidelinesOfc2010/ScreenCaptures-andPDFs/M2%20Windows7Basics/Ch1/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5" name="Line Callout 1 (Border and Accent Bar) 4"/>
          <p:cNvSpPr/>
          <p:nvPr/>
        </p:nvSpPr>
        <p:spPr>
          <a:xfrm>
            <a:off x="2535115" y="1384082"/>
            <a:ext cx="1565030" cy="673318"/>
          </a:xfrm>
          <a:prstGeom prst="accentBorderCallout1">
            <a:avLst>
              <a:gd name="adj1" fmla="val 18750"/>
              <a:gd name="adj2" fmla="val -8333"/>
              <a:gd name="adj3" fmla="val 90440"/>
              <a:gd name="adj4" fmla="val -1245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Layout</a:t>
            </a:r>
            <a:endParaRPr lang="en-US" sz="1600" dirty="0"/>
          </a:p>
        </p:txBody>
      </p:sp>
      <p:sp>
        <p:nvSpPr>
          <p:cNvPr id="8" name="Line Callout 1 (Border and Accent Bar) 7"/>
          <p:cNvSpPr/>
          <p:nvPr/>
        </p:nvSpPr>
        <p:spPr>
          <a:xfrm>
            <a:off x="1752600" y="228601"/>
            <a:ext cx="1752600" cy="762000"/>
          </a:xfrm>
          <a:prstGeom prst="accentBorderCallout1">
            <a:avLst>
              <a:gd name="adj1" fmla="val 18750"/>
              <a:gd name="adj2" fmla="val -8333"/>
              <a:gd name="adj3" fmla="val 46967"/>
              <a:gd name="adj4" fmla="val -777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Organize button</a:t>
            </a:r>
            <a:endParaRPr lang="en-US" sz="1600" dirty="0"/>
          </a:p>
        </p:txBody>
      </p:sp>
    </p:spTree>
    <p:extLst>
      <p:ext uri="{BB962C8B-B14F-4D97-AF65-F5344CB8AC3E}">
        <p14:creationId xmlns:p14="http://schemas.microsoft.com/office/powerpoint/2010/main" val="1272556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32</a:t>
            </a:fld>
            <a:endParaRPr lang="en-US"/>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64" y="-23269"/>
            <a:ext cx="9156564" cy="6347869"/>
          </a:xfrm>
          <a:prstGeom prst="rect">
            <a:avLst/>
          </a:prstGeom>
          <a:noFill/>
          <a:ln>
            <a:noFill/>
          </a:ln>
        </p:spPr>
      </p:pic>
      <p:sp>
        <p:nvSpPr>
          <p:cNvPr id="7" name="Line Callout 1 (Border and Accent Bar) 6"/>
          <p:cNvSpPr/>
          <p:nvPr/>
        </p:nvSpPr>
        <p:spPr>
          <a:xfrm>
            <a:off x="1392158" y="2590800"/>
            <a:ext cx="1565030" cy="762000"/>
          </a:xfrm>
          <a:prstGeom prst="accentBorderCallout1">
            <a:avLst>
              <a:gd name="adj1" fmla="val 18750"/>
              <a:gd name="adj2" fmla="val -8333"/>
              <a:gd name="adj3" fmla="val 20448"/>
              <a:gd name="adj4" fmla="val -41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Notepad</a:t>
            </a:r>
            <a:endParaRPr lang="en-US" dirty="0"/>
          </a:p>
        </p:txBody>
      </p:sp>
      <p:sp>
        <p:nvSpPr>
          <p:cNvPr id="10" name="Line Callout 1 (Border and Accent Bar) 9"/>
          <p:cNvSpPr/>
          <p:nvPr/>
        </p:nvSpPr>
        <p:spPr>
          <a:xfrm>
            <a:off x="1293223" y="1047206"/>
            <a:ext cx="2211977" cy="781594"/>
          </a:xfrm>
          <a:prstGeom prst="accentBorderCallout1">
            <a:avLst>
              <a:gd name="adj1" fmla="val 18750"/>
              <a:gd name="adj2" fmla="val -8333"/>
              <a:gd name="adj3" fmla="val 188007"/>
              <a:gd name="adj4" fmla="val -381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Search </a:t>
            </a:r>
            <a:r>
              <a:rPr lang="en-US" dirty="0"/>
              <a:t>programs and files box </a:t>
            </a:r>
            <a:endParaRPr lang="en-US" sz="1600" dirty="0"/>
          </a:p>
        </p:txBody>
      </p:sp>
    </p:spTree>
    <p:extLst>
      <p:ext uri="{BB962C8B-B14F-4D97-AF65-F5344CB8AC3E}">
        <p14:creationId xmlns:p14="http://schemas.microsoft.com/office/powerpoint/2010/main" val="1096579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en-US" sz="3600" b="1" dirty="0" smtClean="0"/>
              <a:t>Skill 7: </a:t>
            </a:r>
            <a:r>
              <a:rPr lang="en-US" sz="3600" b="1" dirty="0"/>
              <a:t>Work with Menus and </a:t>
            </a:r>
            <a:r>
              <a:rPr lang="en-US" sz="3600" b="1" dirty="0" smtClean="0"/>
              <a:t>Toolbars, continued</a:t>
            </a:r>
            <a:endParaRPr lang="en-US" sz="3600" b="1" dirty="0"/>
          </a:p>
        </p:txBody>
      </p:sp>
      <p:sp>
        <p:nvSpPr>
          <p:cNvPr id="3" name="Content Placeholder 2"/>
          <p:cNvSpPr>
            <a:spLocks noGrp="1"/>
          </p:cNvSpPr>
          <p:nvPr>
            <p:ph idx="1"/>
          </p:nvPr>
        </p:nvSpPr>
        <p:spPr>
          <a:xfrm>
            <a:off x="408140" y="1456001"/>
            <a:ext cx="8126260" cy="4876800"/>
          </a:xfrm>
        </p:spPr>
        <p:txBody>
          <a:bodyPr>
            <a:noAutofit/>
          </a:bodyPr>
          <a:lstStyle/>
          <a:p>
            <a:pPr>
              <a:spcBef>
                <a:spcPts val="0"/>
              </a:spcBef>
              <a:spcAft>
                <a:spcPts val="600"/>
              </a:spcAft>
            </a:pPr>
            <a:r>
              <a:rPr lang="en-US" sz="2400" dirty="0" smtClean="0"/>
              <a:t>Click </a:t>
            </a:r>
            <a:r>
              <a:rPr lang="en-US" sz="2400" dirty="0"/>
              <a:t>the File button at the top of the Notepad screen. Some of the </a:t>
            </a:r>
            <a:r>
              <a:rPr lang="en-US" sz="2400" dirty="0" smtClean="0"/>
              <a:t>options in </a:t>
            </a:r>
            <a:r>
              <a:rPr lang="en-US" sz="2400" dirty="0"/>
              <a:t>the displayed menu have an ellipsis (. . .) after them. Ellipses signify that </a:t>
            </a:r>
            <a:r>
              <a:rPr lang="en-US" sz="2400" dirty="0" smtClean="0"/>
              <a:t>a dialog </a:t>
            </a:r>
            <a:r>
              <a:rPr lang="en-US" sz="2400" dirty="0"/>
              <a:t>box displays when the option is selected</a:t>
            </a:r>
            <a:r>
              <a:rPr lang="en-US" sz="2400" dirty="0" smtClean="0"/>
              <a:t>. </a:t>
            </a:r>
            <a:endParaRPr lang="en-US" sz="2400" dirty="0"/>
          </a:p>
          <a:p>
            <a:pPr>
              <a:spcBef>
                <a:spcPts val="0"/>
              </a:spcBef>
              <a:spcAft>
                <a:spcPts val="600"/>
              </a:spcAft>
            </a:pPr>
            <a:r>
              <a:rPr lang="en-US" sz="2400" dirty="0" smtClean="0"/>
              <a:t>Point </a:t>
            </a:r>
            <a:r>
              <a:rPr lang="en-US" sz="2400" dirty="0"/>
              <a:t>to the Format button to display the menu.</a:t>
            </a:r>
          </a:p>
          <a:p>
            <a:pPr>
              <a:spcBef>
                <a:spcPts val="0"/>
              </a:spcBef>
              <a:spcAft>
                <a:spcPts val="600"/>
              </a:spcAft>
            </a:pPr>
            <a:r>
              <a:rPr lang="en-US" sz="2400" dirty="0" smtClean="0"/>
              <a:t>If </a:t>
            </a:r>
            <a:r>
              <a:rPr lang="en-US" sz="2400" dirty="0"/>
              <a:t>there is not a check mark next to </a:t>
            </a:r>
            <a:r>
              <a:rPr lang="en-US" sz="2400" i="1" dirty="0"/>
              <a:t>Word Wrap</a:t>
            </a:r>
            <a:r>
              <a:rPr lang="en-US" sz="2400" dirty="0"/>
              <a:t>, click the </a:t>
            </a:r>
            <a:r>
              <a:rPr lang="en-US" sz="2400" i="1" dirty="0"/>
              <a:t>Word Wrap </a:t>
            </a:r>
            <a:r>
              <a:rPr lang="en-US" sz="2400" dirty="0"/>
              <a:t>option</a:t>
            </a:r>
            <a:r>
              <a:rPr lang="en-US" sz="2400" dirty="0" smtClean="0"/>
              <a:t>. The </a:t>
            </a:r>
            <a:r>
              <a:rPr lang="en-US" sz="2400" dirty="0"/>
              <a:t>menu closes. (If there is a check mark, indicating that the feature </a:t>
            </a:r>
            <a:r>
              <a:rPr lang="en-US" sz="2400" dirty="0" smtClean="0"/>
              <a:t>is active</a:t>
            </a:r>
            <a:r>
              <a:rPr lang="en-US" sz="2400" dirty="0"/>
              <a:t>, click in the Notepad window to close the menu.)</a:t>
            </a:r>
          </a:p>
          <a:p>
            <a:pPr>
              <a:spcBef>
                <a:spcPts val="0"/>
              </a:spcBef>
              <a:spcAft>
                <a:spcPts val="600"/>
              </a:spcAft>
            </a:pPr>
            <a:r>
              <a:rPr lang="en-US" sz="2400" dirty="0" smtClean="0"/>
              <a:t>Click </a:t>
            </a:r>
            <a:r>
              <a:rPr lang="en-US" sz="2400" dirty="0"/>
              <a:t>the Format button. </a:t>
            </a:r>
            <a:r>
              <a:rPr lang="en-US" sz="2400" i="1" dirty="0"/>
              <a:t>Word Wrap </a:t>
            </a:r>
            <a:r>
              <a:rPr lang="en-US" sz="2400" dirty="0"/>
              <a:t>has a check mark beside it, </a:t>
            </a:r>
            <a:r>
              <a:rPr lang="en-US" sz="2400" dirty="0" smtClean="0"/>
              <a:t>indicating that </a:t>
            </a:r>
            <a:r>
              <a:rPr lang="en-US" sz="2400" dirty="0"/>
              <a:t>the option has been turned on.</a:t>
            </a:r>
          </a:p>
          <a:p>
            <a:pPr>
              <a:spcBef>
                <a:spcPts val="0"/>
              </a:spcBef>
              <a:spcAft>
                <a:spcPts val="600"/>
              </a:spcAft>
            </a:pPr>
            <a:r>
              <a:rPr lang="en-US" sz="2400" dirty="0" smtClean="0"/>
              <a:t>Click </a:t>
            </a:r>
            <a:r>
              <a:rPr lang="en-US" sz="2400" dirty="0"/>
              <a:t>the Close button to close the Notepad window.</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584825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34</a:t>
            </a:fld>
            <a:endParaRPr lang="en-US"/>
          </a:p>
        </p:txBody>
      </p:sp>
      <p:pic>
        <p:nvPicPr>
          <p:cNvPr id="4" name="Picture 3" descr="ftp://ftp.emcp.com/GuidelinesOfc2010/ScreenCaptures-andPDFs/M2%20Windows7Basics/Ch1/7-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6" name="Line Callout 1 (Border and Accent Bar) 5"/>
          <p:cNvSpPr/>
          <p:nvPr/>
        </p:nvSpPr>
        <p:spPr>
          <a:xfrm>
            <a:off x="1436914" y="2781300"/>
            <a:ext cx="1565030" cy="762000"/>
          </a:xfrm>
          <a:prstGeom prst="accentBorderCallout1">
            <a:avLst>
              <a:gd name="adj1" fmla="val 18750"/>
              <a:gd name="adj2" fmla="val -8333"/>
              <a:gd name="adj3" fmla="val -207123"/>
              <a:gd name="adj4" fmla="val -347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button</a:t>
            </a:r>
            <a:endParaRPr lang="en-US" dirty="0"/>
          </a:p>
        </p:txBody>
      </p:sp>
      <p:sp>
        <p:nvSpPr>
          <p:cNvPr id="7" name="Line Callout 1 (Border and Accent Bar) 6"/>
          <p:cNvSpPr/>
          <p:nvPr/>
        </p:nvSpPr>
        <p:spPr>
          <a:xfrm>
            <a:off x="1994263" y="1828800"/>
            <a:ext cx="1565030" cy="762000"/>
          </a:xfrm>
          <a:prstGeom prst="accentBorderCallout1">
            <a:avLst>
              <a:gd name="adj1" fmla="val 18750"/>
              <a:gd name="adj2" fmla="val -8333"/>
              <a:gd name="adj3" fmla="val -84981"/>
              <a:gd name="adj4" fmla="val -325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Format button </a:t>
            </a:r>
            <a:endParaRPr lang="en-US" sz="1600" dirty="0"/>
          </a:p>
        </p:txBody>
      </p:sp>
    </p:spTree>
    <p:extLst>
      <p:ext uri="{BB962C8B-B14F-4D97-AF65-F5344CB8AC3E}">
        <p14:creationId xmlns:p14="http://schemas.microsoft.com/office/powerpoint/2010/main" val="2325597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12410" y="-2177"/>
            <a:ext cx="9144000" cy="6858000"/>
          </a:xfrm>
          <a:prstGeom prst="rect">
            <a:avLst/>
          </a:prstGeom>
        </p:spPr>
      </p:pic>
      <p:sp>
        <p:nvSpPr>
          <p:cNvPr id="5" name="Rounded Rectangle 4"/>
          <p:cNvSpPr/>
          <p:nvPr/>
        </p:nvSpPr>
        <p:spPr>
          <a:xfrm>
            <a:off x="462455" y="4038600"/>
            <a:ext cx="8243911" cy="2286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a:solidFill>
                  <a:srgbClr val="005FD4"/>
                </a:solidFill>
              </a:rPr>
              <a:t>Using Toolbars </a:t>
            </a:r>
            <a:r>
              <a:rPr lang="en-US" sz="3200" b="1" dirty="0" smtClean="0">
                <a:solidFill>
                  <a:srgbClr val="005FD4"/>
                </a:solidFill>
              </a:rPr>
              <a:t> </a:t>
            </a:r>
            <a:r>
              <a:rPr lang="en-US" sz="3200" dirty="0" err="1" smtClean="0">
                <a:solidFill>
                  <a:prstClr val="black">
                    <a:tint val="75000"/>
                  </a:prstClr>
                </a:solidFill>
              </a:rPr>
              <a:t>Toolbars</a:t>
            </a:r>
            <a:r>
              <a:rPr lang="en-US" sz="3200" dirty="0" smtClean="0">
                <a:solidFill>
                  <a:prstClr val="black">
                    <a:tint val="75000"/>
                  </a:prstClr>
                </a:solidFill>
              </a:rPr>
              <a:t> </a:t>
            </a:r>
            <a:r>
              <a:rPr lang="en-US" sz="3200" dirty="0">
                <a:solidFill>
                  <a:prstClr val="black">
                    <a:tint val="75000"/>
                  </a:prstClr>
                </a:solidFill>
              </a:rPr>
              <a:t>are found in </a:t>
            </a:r>
            <a:r>
              <a:rPr lang="en-US" sz="3200" dirty="0" smtClean="0">
                <a:solidFill>
                  <a:prstClr val="black">
                    <a:tint val="75000"/>
                  </a:prstClr>
                </a:solidFill>
              </a:rPr>
              <a:t>many Windows </a:t>
            </a:r>
            <a:r>
              <a:rPr lang="en-US" sz="3200" dirty="0">
                <a:solidFill>
                  <a:prstClr val="black">
                    <a:tint val="75000"/>
                  </a:prstClr>
                </a:solidFill>
              </a:rPr>
              <a:t>applications, including </a:t>
            </a:r>
            <a:r>
              <a:rPr lang="en-US" sz="3200" dirty="0" smtClean="0">
                <a:solidFill>
                  <a:prstClr val="black">
                    <a:tint val="75000"/>
                  </a:prstClr>
                </a:solidFill>
              </a:rPr>
              <a:t>Internet Explorer. Toolbars with a check mark beside them are turned on and displayed.</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62455" y="3426823"/>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096865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a:t>
            </a:r>
            <a:r>
              <a:rPr lang="en-US" sz="3600" b="1" dirty="0"/>
              <a:t>8</a:t>
            </a:r>
            <a:r>
              <a:rPr lang="en-US" sz="3600" b="1" dirty="0" smtClean="0"/>
              <a:t>: </a:t>
            </a:r>
            <a:r>
              <a:rPr lang="en-US" sz="3600" b="1" dirty="0"/>
              <a:t>Use Keyboard Shortcuts</a:t>
            </a:r>
          </a:p>
        </p:txBody>
      </p:sp>
      <p:sp>
        <p:nvSpPr>
          <p:cNvPr id="3" name="Content Placeholder 2"/>
          <p:cNvSpPr>
            <a:spLocks noGrp="1"/>
          </p:cNvSpPr>
          <p:nvPr>
            <p:ph idx="1"/>
          </p:nvPr>
        </p:nvSpPr>
        <p:spPr>
          <a:xfrm>
            <a:off x="609600" y="1295400"/>
            <a:ext cx="7924800" cy="5198192"/>
          </a:xfrm>
        </p:spPr>
        <p:txBody>
          <a:bodyPr>
            <a:noAutofit/>
          </a:bodyPr>
          <a:lstStyle/>
          <a:p>
            <a:pPr>
              <a:spcAft>
                <a:spcPts val="0"/>
              </a:spcAft>
            </a:pPr>
            <a:r>
              <a:rPr lang="en-US" sz="1900" dirty="0" smtClean="0"/>
              <a:t>Click </a:t>
            </a:r>
            <a:r>
              <a:rPr lang="en-US" sz="1900" dirty="0"/>
              <a:t>the Windows Explorer button on the Taskbar to open the window </a:t>
            </a:r>
            <a:r>
              <a:rPr lang="en-US" sz="1900" dirty="0" smtClean="0"/>
              <a:t>in Library </a:t>
            </a:r>
            <a:r>
              <a:rPr lang="en-US" sz="1900" dirty="0"/>
              <a:t>view.</a:t>
            </a:r>
          </a:p>
          <a:p>
            <a:pPr>
              <a:spcAft>
                <a:spcPts val="0"/>
              </a:spcAft>
            </a:pPr>
            <a:r>
              <a:rPr lang="en-US" sz="1900" dirty="0" smtClean="0"/>
              <a:t>Press </a:t>
            </a:r>
            <a:r>
              <a:rPr lang="en-US" sz="1900" dirty="0"/>
              <a:t>the Alt key to activate the menu bar</a:t>
            </a:r>
            <a:r>
              <a:rPr lang="en-US" sz="1900" dirty="0" smtClean="0"/>
              <a:t>. Each </a:t>
            </a:r>
            <a:r>
              <a:rPr lang="en-US" sz="1900" dirty="0"/>
              <a:t>menu item contains </a:t>
            </a:r>
            <a:r>
              <a:rPr lang="en-US" sz="1900" dirty="0" smtClean="0"/>
              <a:t>an underlined </a:t>
            </a:r>
            <a:r>
              <a:rPr lang="en-US" sz="1900" dirty="0"/>
              <a:t>letter.</a:t>
            </a:r>
          </a:p>
          <a:p>
            <a:pPr>
              <a:spcAft>
                <a:spcPts val="0"/>
              </a:spcAft>
            </a:pPr>
            <a:r>
              <a:rPr lang="en-US" sz="1900" dirty="0" smtClean="0"/>
              <a:t>Press </a:t>
            </a:r>
            <a:r>
              <a:rPr lang="en-US" sz="1900" dirty="0"/>
              <a:t>the </a:t>
            </a:r>
            <a:r>
              <a:rPr lang="en-US" sz="1900" i="1" dirty="0"/>
              <a:t>F </a:t>
            </a:r>
            <a:r>
              <a:rPr lang="en-US" sz="1900" dirty="0"/>
              <a:t>key to display the File menu or press another accelerator key</a:t>
            </a:r>
            <a:r>
              <a:rPr lang="en-US" sz="1900" dirty="0" smtClean="0"/>
              <a:t>, such </a:t>
            </a:r>
            <a:r>
              <a:rPr lang="en-US" sz="1900" dirty="0"/>
              <a:t>as </a:t>
            </a:r>
            <a:r>
              <a:rPr lang="en-US" sz="1900" i="1" dirty="0"/>
              <a:t>V, </a:t>
            </a:r>
            <a:r>
              <a:rPr lang="en-US" sz="1900" dirty="0"/>
              <a:t>to display a different menu.</a:t>
            </a:r>
          </a:p>
          <a:p>
            <a:pPr>
              <a:spcAft>
                <a:spcPts val="0"/>
              </a:spcAft>
            </a:pPr>
            <a:r>
              <a:rPr lang="en-US" sz="1900" dirty="0" smtClean="0"/>
              <a:t>Press </a:t>
            </a:r>
            <a:r>
              <a:rPr lang="en-US" sz="1900" dirty="0"/>
              <a:t>Alt + F4 to close the Windows Explorer window.</a:t>
            </a:r>
          </a:p>
          <a:p>
            <a:pPr>
              <a:spcAft>
                <a:spcPts val="0"/>
              </a:spcAft>
            </a:pPr>
            <a:r>
              <a:rPr lang="en-US" sz="1900" dirty="0" smtClean="0"/>
              <a:t>From </a:t>
            </a:r>
            <a:r>
              <a:rPr lang="en-US" sz="1900" dirty="0"/>
              <a:t>the desktop, press F1 to display the Windows Help and </a:t>
            </a:r>
            <a:r>
              <a:rPr lang="en-US" sz="1900" dirty="0" smtClean="0"/>
              <a:t>Support window.</a:t>
            </a:r>
          </a:p>
          <a:p>
            <a:pPr>
              <a:spcAft>
                <a:spcPts val="0"/>
              </a:spcAft>
            </a:pPr>
            <a:r>
              <a:rPr lang="en-US" sz="1900" dirty="0"/>
              <a:t>Press the Tab key two times. A different command or link in the Help window is highlighted each time you press Tab.</a:t>
            </a:r>
          </a:p>
          <a:p>
            <a:pPr>
              <a:spcAft>
                <a:spcPts val="0"/>
              </a:spcAft>
            </a:pPr>
            <a:r>
              <a:rPr lang="en-US" sz="1900" dirty="0"/>
              <a:t>Press Alt + F4 to close the Windows Help and Support window.</a:t>
            </a:r>
          </a:p>
          <a:p>
            <a:pPr>
              <a:spcAft>
                <a:spcPts val="0"/>
              </a:spcAft>
            </a:pPr>
            <a:r>
              <a:rPr lang="en-US" sz="1900" dirty="0"/>
              <a:t>Press Ctrl + Esc to display the Start menu.</a:t>
            </a:r>
          </a:p>
          <a:p>
            <a:pPr>
              <a:spcBef>
                <a:spcPts val="256"/>
              </a:spcBef>
              <a:spcAft>
                <a:spcPts val="0"/>
              </a:spcAft>
            </a:pPr>
            <a:r>
              <a:rPr lang="en-US" sz="1900" dirty="0"/>
              <a:t>Press the Up Arrow key several times. A different menu item is highlighted each time you press the key.</a:t>
            </a:r>
          </a:p>
          <a:p>
            <a:pPr>
              <a:spcBef>
                <a:spcPts val="156"/>
              </a:spcBef>
              <a:spcAft>
                <a:spcPts val="0"/>
              </a:spcAft>
            </a:pPr>
            <a:r>
              <a:rPr lang="en-US" sz="1900" dirty="0"/>
              <a:t>Press Esc to close the Start menu.</a:t>
            </a:r>
          </a:p>
          <a:p>
            <a:pPr marL="457200" indent="-457200">
              <a:spcAft>
                <a:spcPts val="0"/>
              </a:spcAft>
              <a:buFont typeface="+mj-lt"/>
              <a:buAutoNum type="arabicPeriod"/>
            </a:pP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2692257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37</a:t>
            </a:fld>
            <a:endParaRPr lang="en-US"/>
          </a:p>
        </p:txBody>
      </p:sp>
      <p:pic>
        <p:nvPicPr>
          <p:cNvPr id="4" name="Picture 3" descr="ftp://ftp.emcp.com/GuidelinesOfc2010/ScreenCaptures-andPDFs/M2%20Windows7Basics/Ch1/8-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5" name="Line Callout 1 (Border and Accent Bar) 4"/>
          <p:cNvSpPr/>
          <p:nvPr/>
        </p:nvSpPr>
        <p:spPr>
          <a:xfrm>
            <a:off x="1447800" y="4648200"/>
            <a:ext cx="2133600" cy="838200"/>
          </a:xfrm>
          <a:prstGeom prst="accentBorderCallout1">
            <a:avLst>
              <a:gd name="adj1" fmla="val 18750"/>
              <a:gd name="adj2" fmla="val -8333"/>
              <a:gd name="adj3" fmla="val 160381"/>
              <a:gd name="adj4" fmla="val -179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Windows </a:t>
            </a:r>
            <a:r>
              <a:rPr lang="en-US" dirty="0"/>
              <a:t>Explorer </a:t>
            </a:r>
            <a:r>
              <a:rPr lang="en-US" dirty="0" smtClean="0"/>
              <a:t>button</a:t>
            </a:r>
            <a:endParaRPr lang="en-US" sz="1600" dirty="0"/>
          </a:p>
        </p:txBody>
      </p:sp>
      <p:sp>
        <p:nvSpPr>
          <p:cNvPr id="6" name="Line Callout 1 (Border and Accent Bar) 5"/>
          <p:cNvSpPr/>
          <p:nvPr/>
        </p:nvSpPr>
        <p:spPr>
          <a:xfrm>
            <a:off x="1295400" y="840377"/>
            <a:ext cx="1524000" cy="762000"/>
          </a:xfrm>
          <a:prstGeom prst="accentBorderCallout1">
            <a:avLst>
              <a:gd name="adj1" fmla="val 18750"/>
              <a:gd name="adj2" fmla="val -8333"/>
              <a:gd name="adj3" fmla="val -23553"/>
              <a:gd name="adj4" fmla="val -678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File button</a:t>
            </a:r>
            <a:endParaRPr lang="en-US" sz="1600" dirty="0"/>
          </a:p>
        </p:txBody>
      </p:sp>
    </p:spTree>
    <p:extLst>
      <p:ext uri="{BB962C8B-B14F-4D97-AF65-F5344CB8AC3E}">
        <p14:creationId xmlns:p14="http://schemas.microsoft.com/office/powerpoint/2010/main" val="2648267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12410" y="-399824"/>
            <a:ext cx="9144000" cy="6858000"/>
          </a:xfrm>
          <a:prstGeom prst="rect">
            <a:avLst/>
          </a:prstGeom>
        </p:spPr>
      </p:pic>
      <p:sp>
        <p:nvSpPr>
          <p:cNvPr id="5" name="Rounded Rectangle 4"/>
          <p:cNvSpPr/>
          <p:nvPr/>
        </p:nvSpPr>
        <p:spPr>
          <a:xfrm>
            <a:off x="462455" y="3657600"/>
            <a:ext cx="8243911" cy="24384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Memorizing </a:t>
            </a:r>
            <a:r>
              <a:rPr lang="en-US" sz="3200" b="1" dirty="0">
                <a:solidFill>
                  <a:srgbClr val="005FD4"/>
                </a:solidFill>
              </a:rPr>
              <a:t>Your Favorite </a:t>
            </a:r>
            <a:r>
              <a:rPr lang="en-US" sz="3200" b="1" dirty="0" smtClean="0">
                <a:solidFill>
                  <a:srgbClr val="005FD4"/>
                </a:solidFill>
              </a:rPr>
              <a:t>Keyboard Shortcuts </a:t>
            </a:r>
            <a:r>
              <a:rPr lang="en-US" sz="3000" dirty="0" smtClean="0">
                <a:solidFill>
                  <a:prstClr val="black">
                    <a:tint val="75000"/>
                  </a:prstClr>
                </a:solidFill>
              </a:rPr>
              <a:t>Memorizing </a:t>
            </a:r>
            <a:r>
              <a:rPr lang="en-US" sz="3000" dirty="0">
                <a:solidFill>
                  <a:prstClr val="black">
                    <a:tint val="75000"/>
                  </a:prstClr>
                </a:solidFill>
              </a:rPr>
              <a:t>common </a:t>
            </a:r>
            <a:r>
              <a:rPr lang="en-US" sz="3000" dirty="0" smtClean="0">
                <a:solidFill>
                  <a:prstClr val="black">
                    <a:tint val="75000"/>
                  </a:prstClr>
                </a:solidFill>
              </a:rPr>
              <a:t>keyboard shortcuts </a:t>
            </a:r>
            <a:r>
              <a:rPr lang="en-US" sz="3000" dirty="0">
                <a:solidFill>
                  <a:prstClr val="black">
                    <a:tint val="75000"/>
                  </a:prstClr>
                </a:solidFill>
              </a:rPr>
              <a:t>can save you time and </a:t>
            </a:r>
            <a:r>
              <a:rPr lang="en-US" sz="3000" dirty="0" smtClean="0">
                <a:solidFill>
                  <a:prstClr val="black">
                    <a:tint val="75000"/>
                  </a:prstClr>
                </a:solidFill>
              </a:rPr>
              <a:t>increase your </a:t>
            </a:r>
            <a:r>
              <a:rPr lang="en-US" sz="3000" dirty="0">
                <a:solidFill>
                  <a:prstClr val="black">
                    <a:tint val="75000"/>
                  </a:prstClr>
                </a:solidFill>
              </a:rPr>
              <a:t>productivity.</a:t>
            </a:r>
          </a:p>
        </p:txBody>
      </p:sp>
      <p:pic>
        <p:nvPicPr>
          <p:cNvPr id="6" name="Picture 5" descr="taking-it-further.png"/>
          <p:cNvPicPr>
            <a:picLocks noChangeAspect="1"/>
          </p:cNvPicPr>
          <p:nvPr/>
        </p:nvPicPr>
        <p:blipFill>
          <a:blip r:embed="rId4" cstate="print"/>
          <a:stretch>
            <a:fillRect/>
          </a:stretch>
        </p:blipFill>
        <p:spPr>
          <a:xfrm>
            <a:off x="463499" y="3054085"/>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138813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3600" b="1" dirty="0" smtClean="0"/>
              <a:t>Skill 9: </a:t>
            </a:r>
            <a:r>
              <a:rPr lang="en-US" sz="3600" b="1" dirty="0"/>
              <a:t>Make Selections in Dialog Boxes</a:t>
            </a:r>
          </a:p>
        </p:txBody>
      </p:sp>
      <p:sp>
        <p:nvSpPr>
          <p:cNvPr id="3" name="Content Placeholder 2"/>
          <p:cNvSpPr>
            <a:spLocks noGrp="1"/>
          </p:cNvSpPr>
          <p:nvPr>
            <p:ph idx="1"/>
          </p:nvPr>
        </p:nvSpPr>
        <p:spPr>
          <a:xfrm>
            <a:off x="304800" y="1219200"/>
            <a:ext cx="8534400" cy="5091830"/>
          </a:xfrm>
        </p:spPr>
        <p:txBody>
          <a:bodyPr>
            <a:noAutofit/>
          </a:bodyPr>
          <a:lstStyle/>
          <a:p>
            <a:pPr>
              <a:spcBef>
                <a:spcPts val="0"/>
              </a:spcBef>
              <a:spcAft>
                <a:spcPts val="600"/>
              </a:spcAft>
            </a:pPr>
            <a:r>
              <a:rPr lang="en-US" sz="2400" dirty="0" smtClean="0"/>
              <a:t>Click </a:t>
            </a:r>
            <a:r>
              <a:rPr lang="en-US" sz="2400" dirty="0"/>
              <a:t>the Start button on the Taskbar to display the Start Menu.</a:t>
            </a:r>
          </a:p>
          <a:p>
            <a:pPr>
              <a:spcBef>
                <a:spcPts val="0"/>
              </a:spcBef>
              <a:spcAft>
                <a:spcPts val="600"/>
              </a:spcAft>
            </a:pPr>
            <a:r>
              <a:rPr lang="en-US" sz="2400" dirty="0" smtClean="0"/>
              <a:t>Click </a:t>
            </a:r>
            <a:r>
              <a:rPr lang="en-US" sz="2400" i="1" dirty="0"/>
              <a:t>Notepad </a:t>
            </a:r>
            <a:r>
              <a:rPr lang="en-US" sz="2400" dirty="0"/>
              <a:t>to start the Notepad program.</a:t>
            </a:r>
          </a:p>
          <a:p>
            <a:pPr>
              <a:spcBef>
                <a:spcPts val="0"/>
              </a:spcBef>
              <a:spcAft>
                <a:spcPts val="600"/>
              </a:spcAft>
            </a:pPr>
            <a:r>
              <a:rPr lang="en-US" sz="2400" dirty="0" smtClean="0"/>
              <a:t>Type </a:t>
            </a:r>
            <a:r>
              <a:rPr lang="en-US" sz="2400" dirty="0"/>
              <a:t>your first name.</a:t>
            </a:r>
          </a:p>
          <a:p>
            <a:pPr>
              <a:spcBef>
                <a:spcPts val="0"/>
              </a:spcBef>
              <a:spcAft>
                <a:spcPts val="600"/>
              </a:spcAft>
            </a:pPr>
            <a:r>
              <a:rPr lang="en-US" sz="2400" dirty="0" smtClean="0"/>
              <a:t>Click </a:t>
            </a:r>
            <a:r>
              <a:rPr lang="en-US" sz="2400" i="1" dirty="0"/>
              <a:t>Format</a:t>
            </a:r>
            <a:r>
              <a:rPr lang="en-US" sz="2400" dirty="0"/>
              <a:t> to display the Format menu.</a:t>
            </a:r>
          </a:p>
          <a:p>
            <a:pPr>
              <a:spcBef>
                <a:spcPts val="0"/>
              </a:spcBef>
              <a:spcAft>
                <a:spcPts val="600"/>
              </a:spcAft>
            </a:pPr>
            <a:r>
              <a:rPr lang="en-US" sz="2400" dirty="0" smtClean="0"/>
              <a:t>Click </a:t>
            </a:r>
            <a:r>
              <a:rPr lang="en-US" sz="2400" i="1" dirty="0"/>
              <a:t>Font </a:t>
            </a:r>
            <a:r>
              <a:rPr lang="en-US" sz="2400" dirty="0"/>
              <a:t>to display the Font dialog box.</a:t>
            </a:r>
          </a:p>
          <a:p>
            <a:pPr>
              <a:spcBef>
                <a:spcPts val="0"/>
              </a:spcBef>
              <a:spcAft>
                <a:spcPts val="600"/>
              </a:spcAft>
            </a:pPr>
            <a:r>
              <a:rPr lang="en-US" sz="2400" dirty="0" smtClean="0"/>
              <a:t>Click </a:t>
            </a:r>
            <a:r>
              <a:rPr lang="en-US" sz="2400" i="1" dirty="0"/>
              <a:t>18 </a:t>
            </a:r>
            <a:r>
              <a:rPr lang="en-US" sz="2400" dirty="0"/>
              <a:t>in the </a:t>
            </a:r>
            <a:r>
              <a:rPr lang="en-US" sz="2400" i="1" dirty="0"/>
              <a:t>Size </a:t>
            </a:r>
            <a:r>
              <a:rPr lang="en-US" sz="2400" dirty="0"/>
              <a:t>list box.</a:t>
            </a:r>
          </a:p>
          <a:p>
            <a:pPr>
              <a:spcBef>
                <a:spcPts val="0"/>
              </a:spcBef>
              <a:spcAft>
                <a:spcPts val="600"/>
              </a:spcAft>
            </a:pPr>
            <a:r>
              <a:rPr lang="en-US" sz="2400" dirty="0" smtClean="0"/>
              <a:t>Click </a:t>
            </a:r>
            <a:r>
              <a:rPr lang="en-US" sz="2400" i="1" dirty="0"/>
              <a:t>Bold </a:t>
            </a:r>
            <a:r>
              <a:rPr lang="en-US" sz="2400" dirty="0"/>
              <a:t>in the </a:t>
            </a:r>
            <a:r>
              <a:rPr lang="en-US" sz="2400" i="1" dirty="0"/>
              <a:t>Font style </a:t>
            </a:r>
            <a:r>
              <a:rPr lang="en-US" sz="2400" dirty="0"/>
              <a:t>list box.</a:t>
            </a:r>
          </a:p>
          <a:p>
            <a:pPr>
              <a:spcBef>
                <a:spcPts val="0"/>
              </a:spcBef>
              <a:spcAft>
                <a:spcPts val="600"/>
              </a:spcAft>
            </a:pPr>
            <a:r>
              <a:rPr lang="en-US" sz="2400" dirty="0" smtClean="0"/>
              <a:t>Click </a:t>
            </a:r>
            <a:r>
              <a:rPr lang="en-US" sz="2400" dirty="0"/>
              <a:t>OK. Your first name is now displayed in a larger font size and in </a:t>
            </a:r>
            <a:r>
              <a:rPr lang="en-US" sz="2400" dirty="0" smtClean="0"/>
              <a:t>bold text</a:t>
            </a:r>
            <a:r>
              <a:rPr lang="en-US" sz="2400" dirty="0"/>
              <a:t>. Everything you type will be larger and also bold until you reset </a:t>
            </a:r>
            <a:r>
              <a:rPr lang="en-US" sz="2400" dirty="0" smtClean="0"/>
              <a:t>these settings </a:t>
            </a:r>
            <a:r>
              <a:rPr lang="en-US" sz="2400" dirty="0"/>
              <a:t>in the Format menu. Every new or old text file opened in </a:t>
            </a:r>
            <a:r>
              <a:rPr lang="en-US" sz="2400" dirty="0" smtClean="0"/>
              <a:t>Notepad will </a:t>
            </a:r>
            <a:r>
              <a:rPr lang="en-US" sz="2400" dirty="0"/>
              <a:t>display using these settings. The settings are not stored with the file.</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755163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06462"/>
          </a:xfrm>
        </p:spPr>
        <p:txBody>
          <a:bodyPr/>
          <a:lstStyle/>
          <a:p>
            <a:r>
              <a:rPr lang="en-US" b="1" dirty="0" smtClean="0"/>
              <a:t>Skills You Learn</a:t>
            </a:r>
            <a:endParaRPr lang="en-US" b="1" dirty="0"/>
          </a:p>
        </p:txBody>
      </p:sp>
      <p:sp>
        <p:nvSpPr>
          <p:cNvPr id="5" name="Content Placeholder 4"/>
          <p:cNvSpPr>
            <a:spLocks noGrp="1"/>
          </p:cNvSpPr>
          <p:nvPr>
            <p:ph idx="1"/>
          </p:nvPr>
        </p:nvSpPr>
        <p:spPr>
          <a:xfrm>
            <a:off x="1447800" y="1411014"/>
            <a:ext cx="6324600" cy="5019948"/>
          </a:xfrm>
        </p:spPr>
        <p:txBody>
          <a:bodyPr>
            <a:noAutofit/>
          </a:bodyPr>
          <a:lstStyle/>
          <a:p>
            <a:pPr>
              <a:lnSpc>
                <a:spcPct val="110000"/>
              </a:lnSpc>
              <a:spcBef>
                <a:spcPts val="400"/>
              </a:spcBef>
              <a:spcAft>
                <a:spcPts val="600"/>
              </a:spcAft>
            </a:pPr>
            <a:r>
              <a:rPr lang="en-US" sz="2200" dirty="0"/>
              <a:t>Start and log on to Windows 7</a:t>
            </a:r>
          </a:p>
          <a:p>
            <a:pPr>
              <a:lnSpc>
                <a:spcPct val="110000"/>
              </a:lnSpc>
              <a:spcBef>
                <a:spcPts val="400"/>
              </a:spcBef>
              <a:spcAft>
                <a:spcPts val="600"/>
              </a:spcAft>
            </a:pPr>
            <a:r>
              <a:rPr lang="en-US" sz="2200" dirty="0" smtClean="0"/>
              <a:t>Work </a:t>
            </a:r>
            <a:r>
              <a:rPr lang="en-US" sz="2200" dirty="0"/>
              <a:t>with a pointing device</a:t>
            </a:r>
          </a:p>
          <a:p>
            <a:pPr>
              <a:lnSpc>
                <a:spcPct val="110000"/>
              </a:lnSpc>
              <a:spcBef>
                <a:spcPts val="400"/>
              </a:spcBef>
              <a:spcAft>
                <a:spcPts val="600"/>
              </a:spcAft>
            </a:pPr>
            <a:r>
              <a:rPr lang="en-US" sz="2200" dirty="0" smtClean="0"/>
              <a:t>Work </a:t>
            </a:r>
            <a:r>
              <a:rPr lang="en-US" sz="2200" dirty="0"/>
              <a:t>with tools on the Taskbar</a:t>
            </a:r>
          </a:p>
          <a:p>
            <a:pPr>
              <a:lnSpc>
                <a:spcPct val="110000"/>
              </a:lnSpc>
              <a:spcBef>
                <a:spcPts val="400"/>
              </a:spcBef>
              <a:spcAft>
                <a:spcPts val="600"/>
              </a:spcAft>
            </a:pPr>
            <a:r>
              <a:rPr lang="en-US" sz="2200" dirty="0" smtClean="0"/>
              <a:t>Open </a:t>
            </a:r>
            <a:r>
              <a:rPr lang="en-US" sz="2200" dirty="0"/>
              <a:t>and close programs</a:t>
            </a:r>
          </a:p>
          <a:p>
            <a:pPr>
              <a:lnSpc>
                <a:spcPct val="110000"/>
              </a:lnSpc>
              <a:spcBef>
                <a:spcPts val="400"/>
              </a:spcBef>
              <a:spcAft>
                <a:spcPts val="600"/>
              </a:spcAft>
            </a:pPr>
            <a:r>
              <a:rPr lang="en-US" sz="2200" dirty="0" smtClean="0"/>
              <a:t>Manipulate </a:t>
            </a:r>
            <a:r>
              <a:rPr lang="en-US" sz="2200" dirty="0"/>
              <a:t>windows</a:t>
            </a:r>
          </a:p>
          <a:p>
            <a:pPr>
              <a:lnSpc>
                <a:spcPct val="110000"/>
              </a:lnSpc>
              <a:spcBef>
                <a:spcPts val="400"/>
              </a:spcBef>
              <a:spcAft>
                <a:spcPts val="600"/>
              </a:spcAft>
            </a:pPr>
            <a:r>
              <a:rPr lang="en-US" sz="2200" dirty="0" smtClean="0"/>
              <a:t>Move </a:t>
            </a:r>
            <a:r>
              <a:rPr lang="en-US" sz="2200" dirty="0"/>
              <a:t>among open windows</a:t>
            </a:r>
          </a:p>
          <a:p>
            <a:pPr>
              <a:lnSpc>
                <a:spcPct val="110000"/>
              </a:lnSpc>
              <a:spcBef>
                <a:spcPts val="400"/>
              </a:spcBef>
              <a:spcAft>
                <a:spcPts val="600"/>
              </a:spcAft>
            </a:pPr>
            <a:r>
              <a:rPr lang="en-US" sz="2200" dirty="0" smtClean="0"/>
              <a:t>Work </a:t>
            </a:r>
            <a:r>
              <a:rPr lang="en-US" sz="2200" dirty="0"/>
              <a:t>with menus and toolbars</a:t>
            </a:r>
          </a:p>
          <a:p>
            <a:pPr>
              <a:lnSpc>
                <a:spcPct val="110000"/>
              </a:lnSpc>
              <a:spcBef>
                <a:spcPts val="400"/>
              </a:spcBef>
              <a:spcAft>
                <a:spcPts val="600"/>
              </a:spcAft>
            </a:pPr>
            <a:r>
              <a:rPr lang="en-US" sz="2200" dirty="0" smtClean="0"/>
              <a:t>Use </a:t>
            </a:r>
            <a:r>
              <a:rPr lang="en-US" sz="2200" dirty="0"/>
              <a:t>keyboard shortcuts</a:t>
            </a:r>
          </a:p>
          <a:p>
            <a:pPr>
              <a:lnSpc>
                <a:spcPct val="110000"/>
              </a:lnSpc>
              <a:spcBef>
                <a:spcPts val="400"/>
              </a:spcBef>
              <a:spcAft>
                <a:spcPts val="600"/>
              </a:spcAft>
            </a:pPr>
            <a:r>
              <a:rPr lang="en-US" sz="2200" dirty="0" smtClean="0"/>
              <a:t>Make </a:t>
            </a:r>
            <a:r>
              <a:rPr lang="en-US" sz="2200" dirty="0"/>
              <a:t>selections in dialog boxes</a:t>
            </a:r>
          </a:p>
          <a:p>
            <a:pPr>
              <a:lnSpc>
                <a:spcPct val="110000"/>
              </a:lnSpc>
              <a:spcBef>
                <a:spcPts val="400"/>
              </a:spcBef>
              <a:spcAft>
                <a:spcPts val="600"/>
              </a:spcAft>
            </a:pPr>
            <a:r>
              <a:rPr lang="en-US" sz="2200" dirty="0" smtClean="0"/>
              <a:t>Shut </a:t>
            </a:r>
            <a:r>
              <a:rPr lang="en-US" sz="2200" dirty="0"/>
              <a:t>down or put Windows to sleep</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2484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C1881F87-F1D1-4E82-B161-792A900F0BB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169119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40</a:t>
            </a:fld>
            <a:endParaRPr lang="en-US"/>
          </a:p>
        </p:txBody>
      </p:sp>
      <p:pic>
        <p:nvPicPr>
          <p:cNvPr id="4" name="Picture 3" descr="ftp://ftp.emcp.com/GuidelinesOfc2010/ScreenCaptures-andPDFs/M2%20Windows7Basics/Ch1/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 y="0"/>
            <a:ext cx="9154886" cy="6324600"/>
          </a:xfrm>
          <a:prstGeom prst="rect">
            <a:avLst/>
          </a:prstGeom>
          <a:noFill/>
          <a:ln>
            <a:noFill/>
          </a:ln>
        </p:spPr>
      </p:pic>
      <p:sp>
        <p:nvSpPr>
          <p:cNvPr id="5" name="Line Callout 1 (Border and Accent Bar) 4"/>
          <p:cNvSpPr/>
          <p:nvPr/>
        </p:nvSpPr>
        <p:spPr>
          <a:xfrm>
            <a:off x="1395132" y="2667000"/>
            <a:ext cx="2033868" cy="762000"/>
          </a:xfrm>
          <a:prstGeom prst="accentBorderCallout1">
            <a:avLst>
              <a:gd name="adj1" fmla="val 18750"/>
              <a:gd name="adj2" fmla="val -8333"/>
              <a:gd name="adj3" fmla="val -168124"/>
              <a:gd name="adj4" fmla="val -205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Your </a:t>
            </a:r>
            <a:r>
              <a:rPr lang="en-US" dirty="0"/>
              <a:t>first </a:t>
            </a:r>
            <a:r>
              <a:rPr lang="en-US" dirty="0" smtClean="0"/>
              <a:t>name</a:t>
            </a:r>
            <a:endParaRPr lang="en-US" sz="1600" dirty="0"/>
          </a:p>
        </p:txBody>
      </p:sp>
    </p:spTree>
    <p:extLst>
      <p:ext uri="{BB962C8B-B14F-4D97-AF65-F5344CB8AC3E}">
        <p14:creationId xmlns:p14="http://schemas.microsoft.com/office/powerpoint/2010/main" val="21656725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41</a:t>
            </a:fld>
            <a:endParaRPr lang="en-US"/>
          </a:p>
        </p:txBody>
      </p:sp>
      <p:pic>
        <p:nvPicPr>
          <p:cNvPr id="4" name="Picture 3" descr="ftp://ftp.emcp.com/GuidelinesOfc2010/ScreenCaptures-andPDFs/M2%20Windows7Basics/Ch1/9-1%20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34" y="0"/>
            <a:ext cx="9144000" cy="6324600"/>
          </a:xfrm>
          <a:prstGeom prst="rect">
            <a:avLst/>
          </a:prstGeom>
          <a:noFill/>
          <a:ln>
            <a:noFill/>
          </a:ln>
        </p:spPr>
      </p:pic>
      <p:sp>
        <p:nvSpPr>
          <p:cNvPr id="5" name="Line Callout 1 (Border and Accent Bar) 4"/>
          <p:cNvSpPr/>
          <p:nvPr/>
        </p:nvSpPr>
        <p:spPr>
          <a:xfrm>
            <a:off x="5029200" y="2401314"/>
            <a:ext cx="1752600" cy="762000"/>
          </a:xfrm>
          <a:prstGeom prst="accentBorderCallout1">
            <a:avLst>
              <a:gd name="adj1" fmla="val 18750"/>
              <a:gd name="adj2" fmla="val -8333"/>
              <a:gd name="adj3" fmla="val 26877"/>
              <a:gd name="adj4" fmla="val -400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Size list </a:t>
            </a:r>
            <a:r>
              <a:rPr lang="en-US" dirty="0" smtClean="0"/>
              <a:t>box</a:t>
            </a:r>
            <a:endParaRPr lang="en-US" dirty="0"/>
          </a:p>
        </p:txBody>
      </p:sp>
      <p:sp>
        <p:nvSpPr>
          <p:cNvPr id="6" name="Line Callout 2 (Accent Bar) 5"/>
          <p:cNvSpPr/>
          <p:nvPr/>
        </p:nvSpPr>
        <p:spPr>
          <a:xfrm>
            <a:off x="1295400" y="4038600"/>
            <a:ext cx="1602548" cy="609600"/>
          </a:xfrm>
          <a:prstGeom prst="accentCallout2">
            <a:avLst>
              <a:gd name="adj1" fmla="val 3194"/>
              <a:gd name="adj2" fmla="val 109849"/>
              <a:gd name="adj3" fmla="val 24820"/>
              <a:gd name="adj4" fmla="val 110124"/>
              <a:gd name="adj5" fmla="val 116505"/>
              <a:gd name="adj6" fmla="val 1481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The </a:t>
            </a:r>
            <a:r>
              <a:rPr lang="en-US" dirty="0" smtClean="0"/>
              <a:t>OK button</a:t>
            </a: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216090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fontScale="90000"/>
          </a:bodyPr>
          <a:lstStyle/>
          <a:p>
            <a:r>
              <a:rPr lang="en-US" sz="3600" b="1" dirty="0" smtClean="0"/>
              <a:t>Skill 9: </a:t>
            </a:r>
            <a:r>
              <a:rPr lang="en-US" sz="3600" b="1" dirty="0"/>
              <a:t>Make Selections in Dialog </a:t>
            </a:r>
            <a:r>
              <a:rPr lang="en-US" sz="3600" b="1" dirty="0" smtClean="0"/>
              <a:t>Boxes, continued</a:t>
            </a:r>
            <a:endParaRPr lang="en-US" sz="3600" b="1" dirty="0"/>
          </a:p>
        </p:txBody>
      </p:sp>
      <p:sp>
        <p:nvSpPr>
          <p:cNvPr id="3" name="Content Placeholder 2"/>
          <p:cNvSpPr>
            <a:spLocks noGrp="1"/>
          </p:cNvSpPr>
          <p:nvPr>
            <p:ph idx="1"/>
          </p:nvPr>
        </p:nvSpPr>
        <p:spPr>
          <a:xfrm>
            <a:off x="228600" y="1540592"/>
            <a:ext cx="8763000" cy="4770438"/>
          </a:xfrm>
        </p:spPr>
        <p:txBody>
          <a:bodyPr>
            <a:noAutofit/>
          </a:bodyPr>
          <a:lstStyle/>
          <a:p>
            <a:pPr>
              <a:spcBef>
                <a:spcPts val="0"/>
              </a:spcBef>
              <a:spcAft>
                <a:spcPts val="600"/>
              </a:spcAft>
            </a:pPr>
            <a:r>
              <a:rPr lang="en-US" sz="2400" dirty="0" smtClean="0"/>
              <a:t>Click </a:t>
            </a:r>
            <a:r>
              <a:rPr lang="en-US" sz="2400" i="1" dirty="0"/>
              <a:t>File</a:t>
            </a:r>
            <a:r>
              <a:rPr lang="en-US" sz="2400" dirty="0"/>
              <a:t> to display the File menu.</a:t>
            </a:r>
          </a:p>
          <a:p>
            <a:pPr>
              <a:spcBef>
                <a:spcPts val="0"/>
              </a:spcBef>
              <a:spcAft>
                <a:spcPts val="600"/>
              </a:spcAft>
            </a:pPr>
            <a:r>
              <a:rPr lang="en-US" sz="2400" dirty="0" smtClean="0"/>
              <a:t>Click </a:t>
            </a:r>
            <a:r>
              <a:rPr lang="en-US" sz="2400" i="1" dirty="0"/>
              <a:t>Print </a:t>
            </a:r>
            <a:r>
              <a:rPr lang="en-US" sz="2400" dirty="0"/>
              <a:t>to display the Print dialog box.</a:t>
            </a:r>
          </a:p>
          <a:p>
            <a:pPr>
              <a:spcBef>
                <a:spcPts val="0"/>
              </a:spcBef>
              <a:spcAft>
                <a:spcPts val="600"/>
              </a:spcAft>
            </a:pPr>
            <a:r>
              <a:rPr lang="en-US" sz="2400" dirty="0" smtClean="0"/>
              <a:t>Click </a:t>
            </a:r>
            <a:r>
              <a:rPr lang="en-US" sz="2400" dirty="0"/>
              <a:t>the </a:t>
            </a:r>
            <a:r>
              <a:rPr lang="en-US" sz="2400" i="1" dirty="0"/>
              <a:t>Print to file </a:t>
            </a:r>
            <a:r>
              <a:rPr lang="en-US" sz="2400" dirty="0"/>
              <a:t>check box to insert a check mark.</a:t>
            </a:r>
          </a:p>
          <a:p>
            <a:pPr>
              <a:spcBef>
                <a:spcPts val="0"/>
              </a:spcBef>
              <a:spcAft>
                <a:spcPts val="600"/>
              </a:spcAft>
            </a:pPr>
            <a:r>
              <a:rPr lang="en-US" sz="2400" dirty="0" smtClean="0"/>
              <a:t>Click </a:t>
            </a:r>
            <a:r>
              <a:rPr lang="en-US" sz="2400" dirty="0"/>
              <a:t>the up arrow next to the </a:t>
            </a:r>
            <a:r>
              <a:rPr lang="en-US" sz="2400" i="1" dirty="0"/>
              <a:t>Number of copies </a:t>
            </a:r>
            <a:r>
              <a:rPr lang="en-US" sz="2400" dirty="0"/>
              <a:t>box to increase the </a:t>
            </a:r>
            <a:r>
              <a:rPr lang="en-US" sz="2400" dirty="0" smtClean="0"/>
              <a:t>number of </a:t>
            </a:r>
            <a:r>
              <a:rPr lang="en-US" sz="2400" dirty="0"/>
              <a:t>copies. The number increases with each click.</a:t>
            </a:r>
          </a:p>
          <a:p>
            <a:pPr>
              <a:spcBef>
                <a:spcPts val="0"/>
              </a:spcBef>
              <a:spcAft>
                <a:spcPts val="600"/>
              </a:spcAft>
            </a:pPr>
            <a:r>
              <a:rPr lang="en-US" sz="2400" dirty="0" smtClean="0"/>
              <a:t>Click </a:t>
            </a:r>
            <a:r>
              <a:rPr lang="en-US" sz="2400" dirty="0"/>
              <a:t>the down arrow next to the </a:t>
            </a:r>
            <a:r>
              <a:rPr lang="en-US" sz="2400" i="1" dirty="0"/>
              <a:t>Number of copies </a:t>
            </a:r>
            <a:r>
              <a:rPr lang="en-US" sz="2400" dirty="0"/>
              <a:t>box to decrease </a:t>
            </a:r>
            <a:r>
              <a:rPr lang="en-US" sz="2400" dirty="0" smtClean="0"/>
              <a:t>the number </a:t>
            </a:r>
            <a:r>
              <a:rPr lang="en-US" sz="2400" dirty="0"/>
              <a:t>of copies. The number decreases with each click.</a:t>
            </a:r>
          </a:p>
          <a:p>
            <a:pPr>
              <a:spcBef>
                <a:spcPts val="0"/>
              </a:spcBef>
              <a:spcAft>
                <a:spcPts val="600"/>
              </a:spcAft>
            </a:pPr>
            <a:r>
              <a:rPr lang="en-US" sz="2400" dirty="0" smtClean="0"/>
              <a:t>Double-click </a:t>
            </a:r>
            <a:r>
              <a:rPr lang="en-US" sz="2400" dirty="0"/>
              <a:t>the number in the </a:t>
            </a:r>
            <a:r>
              <a:rPr lang="en-US" sz="2400" i="1" dirty="0"/>
              <a:t>Number of copies </a:t>
            </a:r>
            <a:r>
              <a:rPr lang="en-US" sz="2400" dirty="0"/>
              <a:t>box to select it and </a:t>
            </a:r>
            <a:r>
              <a:rPr lang="en-US" sz="2400" dirty="0" smtClean="0"/>
              <a:t>then type </a:t>
            </a:r>
            <a:r>
              <a:rPr lang="en-US" sz="2400" dirty="0">
                <a:solidFill>
                  <a:srgbClr val="FA007D"/>
                </a:solidFill>
              </a:rPr>
              <a:t>5</a:t>
            </a:r>
            <a:r>
              <a:rPr lang="en-US" sz="2400" dirty="0"/>
              <a:t>.</a:t>
            </a:r>
          </a:p>
          <a:p>
            <a:r>
              <a:rPr lang="en-US" sz="2400" dirty="0" smtClean="0"/>
              <a:t>Click </a:t>
            </a:r>
            <a:r>
              <a:rPr lang="en-US" sz="2400" dirty="0"/>
              <a:t>the Cancel button to close the dialog box without printing</a:t>
            </a:r>
            <a:r>
              <a:rPr lang="en-US" sz="2400" dirty="0" smtClean="0"/>
              <a:t>.</a:t>
            </a:r>
            <a:endParaRPr lang="en-US" sz="2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702431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43</a:t>
            </a:fld>
            <a:endParaRPr lang="en-US"/>
          </a:p>
        </p:txBody>
      </p:sp>
      <p:pic>
        <p:nvPicPr>
          <p:cNvPr id="4" name="Picture 3" descr="ftp://ftp.emcp.com/GuidelinesOfc2010/ScreenCaptures-andPDFs/M2%20Windows7Basics/Ch1/9-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6" name="Line Callout 1 (Border and Accent Bar) 5"/>
          <p:cNvSpPr/>
          <p:nvPr/>
        </p:nvSpPr>
        <p:spPr>
          <a:xfrm>
            <a:off x="1831727" y="457200"/>
            <a:ext cx="1565030" cy="762000"/>
          </a:xfrm>
          <a:prstGeom prst="accentBorderCallout1">
            <a:avLst>
              <a:gd name="adj1" fmla="val 18750"/>
              <a:gd name="adj2" fmla="val -8333"/>
              <a:gd name="adj3" fmla="val 82162"/>
              <a:gd name="adj4" fmla="val -610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File button</a:t>
            </a:r>
            <a:endParaRPr lang="en-US" sz="1600" dirty="0"/>
          </a:p>
        </p:txBody>
      </p:sp>
      <p:sp>
        <p:nvSpPr>
          <p:cNvPr id="10" name="Line Callout 2 (Accent Bar) 9"/>
          <p:cNvSpPr/>
          <p:nvPr/>
        </p:nvSpPr>
        <p:spPr>
          <a:xfrm>
            <a:off x="2273450" y="3581400"/>
            <a:ext cx="1602548" cy="78914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Number of copes box</a:t>
            </a:r>
            <a:endParaRPr lang="en-US" dirty="0">
              <a:solidFill>
                <a:prstClr val="white"/>
              </a:solidFill>
            </a:endParaRPr>
          </a:p>
        </p:txBody>
      </p:sp>
      <p:sp>
        <p:nvSpPr>
          <p:cNvPr id="11" name="Line Callout 1 (Border and Accent Bar) 10"/>
          <p:cNvSpPr/>
          <p:nvPr/>
        </p:nvSpPr>
        <p:spPr>
          <a:xfrm>
            <a:off x="5410200" y="3845132"/>
            <a:ext cx="1565030" cy="762000"/>
          </a:xfrm>
          <a:prstGeom prst="accentBorderCallout1">
            <a:avLst>
              <a:gd name="adj1" fmla="val 18750"/>
              <a:gd name="adj2" fmla="val -8333"/>
              <a:gd name="adj3" fmla="val 82162"/>
              <a:gd name="adj4" fmla="val -610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Cancel button</a:t>
            </a:r>
            <a:endParaRPr lang="en-US" sz="1600" dirty="0"/>
          </a:p>
        </p:txBody>
      </p:sp>
    </p:spTree>
    <p:extLst>
      <p:ext uri="{BB962C8B-B14F-4D97-AF65-F5344CB8AC3E}">
        <p14:creationId xmlns:p14="http://schemas.microsoft.com/office/powerpoint/2010/main" val="3374631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r>
              <a:rPr lang="en-US" sz="3600" b="1" dirty="0" smtClean="0"/>
              <a:t>Skill 10: </a:t>
            </a:r>
            <a:r>
              <a:rPr lang="en-US" sz="3600" b="1" dirty="0"/>
              <a:t>Shut Down or Put Windows to Sleep</a:t>
            </a:r>
          </a:p>
        </p:txBody>
      </p:sp>
      <p:sp>
        <p:nvSpPr>
          <p:cNvPr id="3" name="Content Placeholder 2"/>
          <p:cNvSpPr>
            <a:spLocks noGrp="1"/>
          </p:cNvSpPr>
          <p:nvPr>
            <p:ph idx="1"/>
          </p:nvPr>
        </p:nvSpPr>
        <p:spPr>
          <a:xfrm>
            <a:off x="304800" y="1219200"/>
            <a:ext cx="8534400" cy="5091830"/>
          </a:xfrm>
        </p:spPr>
        <p:txBody>
          <a:bodyPr>
            <a:noAutofit/>
          </a:bodyPr>
          <a:lstStyle/>
          <a:p>
            <a:pPr>
              <a:spcBef>
                <a:spcPts val="0"/>
              </a:spcBef>
              <a:spcAft>
                <a:spcPts val="600"/>
              </a:spcAft>
            </a:pPr>
            <a:r>
              <a:rPr lang="en-US" sz="2400" dirty="0" smtClean="0"/>
              <a:t>Click </a:t>
            </a:r>
            <a:r>
              <a:rPr lang="en-US" sz="2400" dirty="0"/>
              <a:t>the Start button.</a:t>
            </a:r>
          </a:p>
          <a:p>
            <a:pPr>
              <a:spcBef>
                <a:spcPts val="0"/>
              </a:spcBef>
              <a:spcAft>
                <a:spcPts val="600"/>
              </a:spcAft>
            </a:pPr>
            <a:r>
              <a:rPr lang="en-US" sz="2400" dirty="0" smtClean="0"/>
              <a:t>Click </a:t>
            </a:r>
            <a:r>
              <a:rPr lang="en-US" sz="2400" dirty="0"/>
              <a:t>the Shut down button arrow.</a:t>
            </a:r>
          </a:p>
          <a:p>
            <a:pPr>
              <a:spcBef>
                <a:spcPts val="0"/>
              </a:spcBef>
              <a:spcAft>
                <a:spcPts val="600"/>
              </a:spcAft>
            </a:pPr>
            <a:r>
              <a:rPr lang="en-US" sz="2400" dirty="0" smtClean="0"/>
              <a:t>Click </a:t>
            </a:r>
            <a:r>
              <a:rPr lang="en-US" sz="2400" i="1" dirty="0"/>
              <a:t>Lock</a:t>
            </a:r>
            <a:r>
              <a:rPr lang="en-US" sz="2400" dirty="0"/>
              <a:t>. The Windows 7 log on screen displays with your user account </a:t>
            </a:r>
            <a:r>
              <a:rPr lang="en-US" sz="2400" dirty="0" smtClean="0"/>
              <a:t>and the </a:t>
            </a:r>
            <a:r>
              <a:rPr lang="en-US" sz="2400" dirty="0"/>
              <a:t>word </a:t>
            </a:r>
            <a:r>
              <a:rPr lang="en-US" sz="2400" i="1" dirty="0"/>
              <a:t>Locked</a:t>
            </a:r>
            <a:r>
              <a:rPr lang="en-US" sz="2400" dirty="0"/>
              <a:t>.</a:t>
            </a:r>
          </a:p>
          <a:p>
            <a:pPr>
              <a:spcBef>
                <a:spcPts val="0"/>
              </a:spcBef>
              <a:spcAft>
                <a:spcPts val="600"/>
              </a:spcAft>
            </a:pPr>
            <a:r>
              <a:rPr lang="en-US" sz="2400" dirty="0" smtClean="0"/>
              <a:t>Click </a:t>
            </a:r>
            <a:r>
              <a:rPr lang="en-US" sz="2400" dirty="0"/>
              <a:t>the icon for your user account.</a:t>
            </a:r>
          </a:p>
          <a:p>
            <a:pPr>
              <a:spcBef>
                <a:spcPts val="0"/>
              </a:spcBef>
              <a:spcAft>
                <a:spcPts val="600"/>
              </a:spcAft>
            </a:pPr>
            <a:r>
              <a:rPr lang="en-US" sz="2400" dirty="0" smtClean="0"/>
              <a:t>Type </a:t>
            </a:r>
            <a:r>
              <a:rPr lang="en-US" sz="2400" dirty="0"/>
              <a:t>your password in the </a:t>
            </a:r>
            <a:r>
              <a:rPr lang="en-US" sz="2400" i="1" dirty="0"/>
              <a:t>Password </a:t>
            </a:r>
            <a:r>
              <a:rPr lang="en-US" sz="2400" dirty="0"/>
              <a:t>text box and press Enter. This </a:t>
            </a:r>
            <a:r>
              <a:rPr lang="en-US" sz="2400" dirty="0" smtClean="0"/>
              <a:t>action unlocks </a:t>
            </a:r>
            <a:r>
              <a:rPr lang="en-US" sz="2400" dirty="0"/>
              <a:t>the system and displays the desktop.</a:t>
            </a:r>
          </a:p>
          <a:p>
            <a:pPr>
              <a:spcBef>
                <a:spcPts val="0"/>
              </a:spcBef>
              <a:spcAft>
                <a:spcPts val="600"/>
              </a:spcAft>
            </a:pPr>
            <a:r>
              <a:rPr lang="en-US" sz="2400" dirty="0" smtClean="0"/>
              <a:t>Click </a:t>
            </a:r>
            <a:r>
              <a:rPr lang="en-US" sz="2400" dirty="0"/>
              <a:t>the Start button to display the Start menu.</a:t>
            </a:r>
          </a:p>
          <a:p>
            <a:pPr>
              <a:spcBef>
                <a:spcPts val="0"/>
              </a:spcBef>
              <a:spcAft>
                <a:spcPts val="600"/>
              </a:spcAft>
            </a:pPr>
            <a:r>
              <a:rPr lang="en-US" sz="2400" dirty="0" smtClean="0"/>
              <a:t>Click </a:t>
            </a:r>
            <a:r>
              <a:rPr lang="en-US" sz="2400" dirty="0"/>
              <a:t>the Shut down button arrow.</a:t>
            </a:r>
          </a:p>
          <a:p>
            <a:pPr>
              <a:spcBef>
                <a:spcPts val="0"/>
              </a:spcBef>
              <a:spcAft>
                <a:spcPts val="600"/>
              </a:spcAft>
            </a:pPr>
            <a:r>
              <a:rPr lang="en-US" sz="2400" dirty="0" smtClean="0"/>
              <a:t>Click </a:t>
            </a:r>
            <a:r>
              <a:rPr lang="en-US" sz="2400" i="1" dirty="0"/>
              <a:t>Sleep</a:t>
            </a:r>
            <a:r>
              <a:rPr lang="en-US" sz="2400" dirty="0"/>
              <a:t>. Sleep places the computer in a power-conservation state </a:t>
            </a:r>
            <a:r>
              <a:rPr lang="en-US" sz="2400" dirty="0" smtClean="0"/>
              <a:t>that allows </a:t>
            </a:r>
            <a:r>
              <a:rPr lang="en-US" sz="2400" dirty="0"/>
              <a:t>you to resume work quickly when you return. This setting is useful </a:t>
            </a:r>
            <a:r>
              <a:rPr lang="en-US" sz="2400" dirty="0" smtClean="0"/>
              <a:t>if you </a:t>
            </a:r>
            <a:r>
              <a:rPr lang="en-US" sz="2400" dirty="0"/>
              <a:t>are working on a laptop.</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7908299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45</a:t>
            </a:fld>
            <a:endParaRPr lang="en-US"/>
          </a:p>
        </p:txBody>
      </p:sp>
      <p:pic>
        <p:nvPicPr>
          <p:cNvPr id="4" name="Picture 3" descr="ftp://ftp.emcp.com/GuidelinesOfc2010/ScreenCaptures-andPDFs/M2%20Windows7Basics/Ch1/10-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p:spPr>
      </p:pic>
      <p:sp>
        <p:nvSpPr>
          <p:cNvPr id="5" name="Line Callout 2 (Accent Bar) 4"/>
          <p:cNvSpPr/>
          <p:nvPr/>
        </p:nvSpPr>
        <p:spPr>
          <a:xfrm>
            <a:off x="304800" y="4495800"/>
            <a:ext cx="1857274" cy="762000"/>
          </a:xfrm>
          <a:prstGeom prst="accentCallout2">
            <a:avLst>
              <a:gd name="adj1" fmla="val 3194"/>
              <a:gd name="adj2" fmla="val 109849"/>
              <a:gd name="adj3" fmla="val 24820"/>
              <a:gd name="adj4" fmla="val 110124"/>
              <a:gd name="adj5" fmla="val 160380"/>
              <a:gd name="adj6" fmla="val 1181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Shut </a:t>
            </a:r>
            <a:r>
              <a:rPr lang="en-US" dirty="0"/>
              <a:t>down </a:t>
            </a:r>
            <a:r>
              <a:rPr lang="en-US" dirty="0" smtClean="0"/>
              <a:t>button</a:t>
            </a:r>
            <a:r>
              <a:rPr lang="en-US" dirty="0"/>
              <a:t> </a:t>
            </a:r>
            <a:r>
              <a:rPr lang="en-US" dirty="0" smtClean="0"/>
              <a:t>arrow</a:t>
            </a:r>
            <a:endParaRPr lang="en-US" dirty="0">
              <a:solidFill>
                <a:prstClr val="white"/>
              </a:solidFill>
            </a:endParaRPr>
          </a:p>
        </p:txBody>
      </p:sp>
      <p:sp>
        <p:nvSpPr>
          <p:cNvPr id="7" name="Line Callout 1 (Border and Accent Bar) 6"/>
          <p:cNvSpPr/>
          <p:nvPr/>
        </p:nvSpPr>
        <p:spPr>
          <a:xfrm>
            <a:off x="4267200" y="4800600"/>
            <a:ext cx="1565030" cy="609600"/>
          </a:xfrm>
          <a:prstGeom prst="accentBorderCallout1">
            <a:avLst>
              <a:gd name="adj1" fmla="val 18750"/>
              <a:gd name="adj2" fmla="val -8333"/>
              <a:gd name="adj3" fmla="val 87734"/>
              <a:gd name="adj4" fmla="val -744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Lock</a:t>
            </a:r>
            <a:endParaRPr lang="en-US" sz="1600" dirty="0"/>
          </a:p>
        </p:txBody>
      </p:sp>
    </p:spTree>
    <p:extLst>
      <p:ext uri="{BB962C8B-B14F-4D97-AF65-F5344CB8AC3E}">
        <p14:creationId xmlns:p14="http://schemas.microsoft.com/office/powerpoint/2010/main" val="3400375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sp>
        <p:nvSpPr>
          <p:cNvPr id="5" name="Rounded Rectangle 4"/>
          <p:cNvSpPr/>
          <p:nvPr/>
        </p:nvSpPr>
        <p:spPr>
          <a:xfrm>
            <a:off x="462455" y="3581400"/>
            <a:ext cx="8243911" cy="2514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Restarting</a:t>
            </a:r>
            <a:r>
              <a:rPr lang="en-US" sz="3200" b="1" dirty="0" smtClean="0">
                <a:solidFill>
                  <a:srgbClr val="005FD4"/>
                </a:solidFill>
                <a:latin typeface="MyriadPro-Bold"/>
              </a:rPr>
              <a:t>   </a:t>
            </a:r>
            <a:r>
              <a:rPr lang="en-US" sz="3000" dirty="0" smtClean="0">
                <a:solidFill>
                  <a:prstClr val="black">
                    <a:tint val="75000"/>
                  </a:prstClr>
                </a:solidFill>
              </a:rPr>
              <a:t>Sometimes </a:t>
            </a:r>
            <a:r>
              <a:rPr lang="en-US" sz="3000" dirty="0">
                <a:solidFill>
                  <a:prstClr val="black">
                    <a:tint val="75000"/>
                  </a:prstClr>
                </a:solidFill>
              </a:rPr>
              <a:t>your </a:t>
            </a:r>
            <a:r>
              <a:rPr lang="en-US" sz="3000" dirty="0" smtClean="0">
                <a:solidFill>
                  <a:prstClr val="black">
                    <a:tint val="75000"/>
                  </a:prstClr>
                </a:solidFill>
              </a:rPr>
              <a:t>computer stops </a:t>
            </a:r>
            <a:r>
              <a:rPr lang="en-US" sz="3000" dirty="0">
                <a:solidFill>
                  <a:prstClr val="black">
                    <a:tint val="75000"/>
                  </a:prstClr>
                </a:solidFill>
              </a:rPr>
              <a:t>working or freezes up and you </a:t>
            </a:r>
            <a:r>
              <a:rPr lang="en-US" sz="3000" dirty="0" smtClean="0">
                <a:solidFill>
                  <a:prstClr val="black">
                    <a:tint val="75000"/>
                  </a:prstClr>
                </a:solidFill>
              </a:rPr>
              <a:t>need to </a:t>
            </a:r>
            <a:r>
              <a:rPr lang="en-US" sz="3000" dirty="0">
                <a:solidFill>
                  <a:prstClr val="black">
                    <a:tint val="75000"/>
                  </a:prstClr>
                </a:solidFill>
              </a:rPr>
              <a:t>restart </a:t>
            </a:r>
            <a:r>
              <a:rPr lang="en-US" sz="3000" dirty="0" smtClean="0">
                <a:solidFill>
                  <a:prstClr val="black">
                    <a:tint val="75000"/>
                  </a:prstClr>
                </a:solidFill>
              </a:rPr>
              <a:t>it.  You can restart the computer by pressing Ctrl + Alt + Delete or by selecting </a:t>
            </a:r>
            <a:r>
              <a:rPr lang="en-US" sz="3000" i="1" dirty="0" smtClean="0">
                <a:solidFill>
                  <a:prstClr val="black">
                    <a:tint val="75000"/>
                  </a:prstClr>
                </a:solidFill>
              </a:rPr>
              <a:t>Restart</a:t>
            </a:r>
            <a:r>
              <a:rPr lang="en-US" sz="3000" dirty="0" smtClean="0">
                <a:solidFill>
                  <a:prstClr val="black">
                    <a:tint val="75000"/>
                  </a:prstClr>
                </a:solidFill>
              </a:rPr>
              <a:t> in the Shut down menu.</a:t>
            </a:r>
            <a:endParaRPr lang="en-US" sz="3000" dirty="0">
              <a:solidFill>
                <a:prstClr val="black">
                  <a:tint val="75000"/>
                </a:prstClr>
              </a:solidFill>
            </a:endParaRPr>
          </a:p>
        </p:txBody>
      </p:sp>
      <p:pic>
        <p:nvPicPr>
          <p:cNvPr id="6" name="Picture 5" descr="taking-it-further.png"/>
          <p:cNvPicPr>
            <a:picLocks noChangeAspect="1"/>
          </p:cNvPicPr>
          <p:nvPr/>
        </p:nvPicPr>
        <p:blipFill>
          <a:blip r:embed="rId4" cstate="print"/>
          <a:stretch>
            <a:fillRect/>
          </a:stretch>
        </p:blipFill>
        <p:spPr>
          <a:xfrm>
            <a:off x="489669" y="2819909"/>
            <a:ext cx="2940959" cy="465652"/>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632460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3455819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92162"/>
          </a:xfrm>
        </p:spPr>
        <p:txBody>
          <a:bodyPr>
            <a:normAutofit/>
          </a:bodyPr>
          <a:lstStyle/>
          <a:p>
            <a:r>
              <a:rPr lang="en-US" sz="3600" b="1" dirty="0" smtClean="0"/>
              <a:t>Skill 1: </a:t>
            </a:r>
            <a:r>
              <a:rPr lang="en-US" sz="3600" b="1" dirty="0"/>
              <a:t>Start and Log on to Windows 7</a:t>
            </a:r>
          </a:p>
        </p:txBody>
      </p:sp>
      <p:sp>
        <p:nvSpPr>
          <p:cNvPr id="3" name="Content Placeholder 2"/>
          <p:cNvSpPr>
            <a:spLocks noGrp="1"/>
          </p:cNvSpPr>
          <p:nvPr>
            <p:ph idx="1"/>
          </p:nvPr>
        </p:nvSpPr>
        <p:spPr>
          <a:xfrm>
            <a:off x="228600" y="1281830"/>
            <a:ext cx="8686800" cy="5211762"/>
          </a:xfrm>
        </p:spPr>
        <p:txBody>
          <a:bodyPr>
            <a:noAutofit/>
          </a:bodyPr>
          <a:lstStyle/>
          <a:p>
            <a:pPr>
              <a:spcBef>
                <a:spcPts val="0"/>
              </a:spcBef>
              <a:spcAft>
                <a:spcPts val="600"/>
              </a:spcAft>
            </a:pPr>
            <a:r>
              <a:rPr lang="en-US" sz="1900" dirty="0" smtClean="0"/>
              <a:t>Turn on your computer. The Windows introductory screen displays. (If the desktop displays immediately, skip to Step 5.) </a:t>
            </a:r>
          </a:p>
          <a:p>
            <a:pPr>
              <a:spcBef>
                <a:spcPts val="0"/>
              </a:spcBef>
              <a:spcAft>
                <a:spcPts val="600"/>
              </a:spcAft>
            </a:pPr>
            <a:r>
              <a:rPr lang="en-US" sz="1900" dirty="0" smtClean="0"/>
              <a:t>Click </a:t>
            </a:r>
            <a:r>
              <a:rPr lang="en-US" sz="1900" dirty="0"/>
              <a:t>the appropriate user icon (if user icons display).</a:t>
            </a:r>
          </a:p>
          <a:p>
            <a:pPr>
              <a:spcBef>
                <a:spcPts val="0"/>
              </a:spcBef>
              <a:spcAft>
                <a:spcPts val="600"/>
              </a:spcAft>
            </a:pPr>
            <a:r>
              <a:rPr lang="en-US" sz="1900" dirty="0" smtClean="0"/>
              <a:t>Type </a:t>
            </a:r>
            <a:r>
              <a:rPr lang="en-US" sz="1900" dirty="0"/>
              <a:t>your user name and password in the text boxes (if required).</a:t>
            </a:r>
          </a:p>
          <a:p>
            <a:pPr>
              <a:spcBef>
                <a:spcPts val="0"/>
              </a:spcBef>
              <a:spcAft>
                <a:spcPts val="600"/>
              </a:spcAft>
            </a:pPr>
            <a:r>
              <a:rPr lang="en-US" sz="1900" dirty="0" smtClean="0"/>
              <a:t>Press </a:t>
            </a:r>
            <a:r>
              <a:rPr lang="en-US" sz="1900" dirty="0"/>
              <a:t>Enter or click the arrow button to the right of the text box. </a:t>
            </a:r>
            <a:r>
              <a:rPr lang="en-US" sz="1900" dirty="0" smtClean="0"/>
              <a:t>The desktop displays.</a:t>
            </a:r>
          </a:p>
          <a:p>
            <a:pPr>
              <a:spcBef>
                <a:spcPts val="0"/>
              </a:spcBef>
              <a:spcAft>
                <a:spcPts val="600"/>
              </a:spcAft>
            </a:pPr>
            <a:r>
              <a:rPr lang="en-US" sz="1900" dirty="0" smtClean="0"/>
              <a:t>Click the Start button in the lower-left corner of your screen. The Start menu appears, displaying a list of applications you can launch by clicking on the appropriate icon. Click a blank area of the desktop to close the Start menu.</a:t>
            </a:r>
          </a:p>
          <a:p>
            <a:pPr>
              <a:spcBef>
                <a:spcPts val="0"/>
              </a:spcBef>
              <a:spcAft>
                <a:spcPts val="600"/>
              </a:spcAft>
            </a:pPr>
            <a:r>
              <a:rPr lang="en-US" sz="1900" dirty="0" smtClean="0"/>
              <a:t>Move </a:t>
            </a:r>
            <a:r>
              <a:rPr lang="en-US" sz="1900" dirty="0"/>
              <a:t>your mouse to the bottom of the screen, just to the right of the </a:t>
            </a:r>
            <a:r>
              <a:rPr lang="en-US" sz="1900" dirty="0" smtClean="0"/>
              <a:t>Start button</a:t>
            </a:r>
            <a:r>
              <a:rPr lang="en-US" sz="1900" dirty="0"/>
              <a:t>. This horizontal band is called the Taskbar, containing program </a:t>
            </a:r>
            <a:r>
              <a:rPr lang="en-US" sz="1900" dirty="0" smtClean="0"/>
              <a:t>icons you </a:t>
            </a:r>
            <a:r>
              <a:rPr lang="en-US" sz="1900" dirty="0"/>
              <a:t>can click to open programs.</a:t>
            </a:r>
          </a:p>
          <a:p>
            <a:pPr>
              <a:spcBef>
                <a:spcPts val="0"/>
              </a:spcBef>
              <a:spcAft>
                <a:spcPts val="600"/>
              </a:spcAft>
            </a:pPr>
            <a:r>
              <a:rPr lang="en-US" sz="1900" dirty="0" smtClean="0"/>
              <a:t>Move </a:t>
            </a:r>
            <a:r>
              <a:rPr lang="en-US" sz="1900" dirty="0"/>
              <a:t>your mouse over the far right area of the Taskbar. This is </a:t>
            </a:r>
            <a:r>
              <a:rPr lang="en-US" sz="1900" dirty="0" smtClean="0"/>
              <a:t>the notification </a:t>
            </a:r>
            <a:r>
              <a:rPr lang="en-US" sz="1900" dirty="0"/>
              <a:t>area, </a:t>
            </a:r>
            <a:r>
              <a:rPr lang="en-US" sz="1900" dirty="0" smtClean="0"/>
              <a:t> containing </a:t>
            </a:r>
            <a:r>
              <a:rPr lang="en-US" sz="1900" dirty="0"/>
              <a:t>button icons and showing the status of </a:t>
            </a:r>
            <a:r>
              <a:rPr lang="en-US" sz="1900" dirty="0" smtClean="0"/>
              <a:t>certain system </a:t>
            </a:r>
            <a:r>
              <a:rPr lang="en-US" sz="1900" dirty="0"/>
              <a:t>functions, such as speakers, network connections, and battery </a:t>
            </a:r>
            <a:r>
              <a:rPr lang="en-US" sz="1900" dirty="0" smtClean="0"/>
              <a:t>power for </a:t>
            </a:r>
            <a:r>
              <a:rPr lang="en-US" sz="1900" dirty="0"/>
              <a:t>a laptop. Leave your desktop displayed.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80982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340" y="637366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ftp://ftp.emcp.com/GuidelinesOfc2010/ScreenCaptures-andPDFs/M2%20Windows7Basics/Ch1/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373660"/>
          </a:xfrm>
          <a:prstGeom prst="rect">
            <a:avLst/>
          </a:prstGeom>
          <a:noFill/>
          <a:ln>
            <a:noFill/>
          </a:ln>
        </p:spPr>
      </p:pic>
      <p:sp>
        <p:nvSpPr>
          <p:cNvPr id="8" name="Slide Number Placeholder 7"/>
          <p:cNvSpPr>
            <a:spLocks noGrp="1"/>
          </p:cNvSpPr>
          <p:nvPr>
            <p:ph type="sldNum" sz="quarter" idx="12"/>
          </p:nvPr>
        </p:nvSpPr>
        <p:spPr/>
        <p:txBody>
          <a:bodyPr/>
          <a:lstStyle/>
          <a:p>
            <a:fld id="{A88F97AF-8AD4-4039-87D8-59F2FFECCC04}" type="slidenum">
              <a:rPr lang="en-US" smtClean="0">
                <a:solidFill>
                  <a:prstClr val="black">
                    <a:tint val="75000"/>
                  </a:prstClr>
                </a:solidFill>
              </a:rPr>
              <a:pPr/>
              <a:t>6</a:t>
            </a:fld>
            <a:endParaRPr lang="en-US">
              <a:solidFill>
                <a:prstClr val="black">
                  <a:tint val="75000"/>
                </a:prstClr>
              </a:solidFill>
            </a:endParaRPr>
          </a:p>
        </p:txBody>
      </p:sp>
      <p:sp>
        <p:nvSpPr>
          <p:cNvPr id="11" name="Line Callout 1 (Border and Accent Bar) 10"/>
          <p:cNvSpPr/>
          <p:nvPr/>
        </p:nvSpPr>
        <p:spPr>
          <a:xfrm>
            <a:off x="838200" y="5036507"/>
            <a:ext cx="1565030" cy="762000"/>
          </a:xfrm>
          <a:prstGeom prst="accentBorderCallout1">
            <a:avLst>
              <a:gd name="adj1" fmla="val 18750"/>
              <a:gd name="adj2" fmla="val -8333"/>
              <a:gd name="adj3" fmla="val 135517"/>
              <a:gd name="adj4" fmla="val -41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a:t>
            </a:r>
            <a:r>
              <a:rPr lang="en-US" dirty="0">
                <a:solidFill>
                  <a:prstClr val="white"/>
                </a:solidFill>
              </a:rPr>
              <a:t>Start </a:t>
            </a:r>
            <a:r>
              <a:rPr lang="en-US" dirty="0" smtClean="0">
                <a:solidFill>
                  <a:prstClr val="white"/>
                </a:solidFill>
              </a:rPr>
              <a:t>button</a:t>
            </a:r>
          </a:p>
        </p:txBody>
      </p:sp>
      <p:sp>
        <p:nvSpPr>
          <p:cNvPr id="12" name="Line Callout 1 (Border and Accent Bar) 11"/>
          <p:cNvSpPr/>
          <p:nvPr/>
        </p:nvSpPr>
        <p:spPr>
          <a:xfrm>
            <a:off x="3429000" y="5036507"/>
            <a:ext cx="1565030" cy="762000"/>
          </a:xfrm>
          <a:prstGeom prst="accentBorderCallout1">
            <a:avLst>
              <a:gd name="adj1" fmla="val 18750"/>
              <a:gd name="adj2" fmla="val -8333"/>
              <a:gd name="adj3" fmla="val 153599"/>
              <a:gd name="adj4" fmla="val -1061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Taskbar</a:t>
            </a:r>
            <a:endParaRPr lang="en-US" sz="1600" dirty="0"/>
          </a:p>
        </p:txBody>
      </p:sp>
      <p:sp>
        <p:nvSpPr>
          <p:cNvPr id="13" name="Line Callout 2 (Accent Bar) 12"/>
          <p:cNvSpPr/>
          <p:nvPr/>
        </p:nvSpPr>
        <p:spPr>
          <a:xfrm>
            <a:off x="5812729" y="5014586"/>
            <a:ext cx="1602548" cy="929013"/>
          </a:xfrm>
          <a:prstGeom prst="accentCallout2">
            <a:avLst>
              <a:gd name="adj1" fmla="val 3194"/>
              <a:gd name="adj2" fmla="val 109849"/>
              <a:gd name="adj3" fmla="val 24820"/>
              <a:gd name="adj4" fmla="val 110124"/>
              <a:gd name="adj5" fmla="val 117299"/>
              <a:gd name="adj6" fmla="val 1551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a:t>
            </a:r>
            <a:r>
              <a:rPr lang="en-US" dirty="0"/>
              <a:t>notification </a:t>
            </a:r>
            <a:r>
              <a:rPr lang="en-US" dirty="0" smtClean="0"/>
              <a:t>area</a:t>
            </a:r>
            <a:endParaRPr lang="en-US" dirty="0">
              <a:solidFill>
                <a:prstClr val="white"/>
              </a:solidFill>
            </a:endParaRPr>
          </a:p>
        </p:txBody>
      </p:sp>
    </p:spTree>
    <p:extLst>
      <p:ext uri="{BB962C8B-B14F-4D97-AF65-F5344CB8AC3E}">
        <p14:creationId xmlns:p14="http://schemas.microsoft.com/office/powerpoint/2010/main" val="87301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20762"/>
          </a:xfrm>
        </p:spPr>
        <p:txBody>
          <a:bodyPr>
            <a:normAutofit/>
          </a:bodyPr>
          <a:lstStyle/>
          <a:p>
            <a:r>
              <a:rPr lang="en-US" sz="3600" b="1" dirty="0" smtClean="0"/>
              <a:t>Skill 2: </a:t>
            </a:r>
            <a:r>
              <a:rPr lang="en-US" sz="3600" b="1" dirty="0"/>
              <a:t>Work with a Pointing Device</a:t>
            </a:r>
          </a:p>
        </p:txBody>
      </p:sp>
      <p:sp>
        <p:nvSpPr>
          <p:cNvPr id="3" name="Content Placeholder 2"/>
          <p:cNvSpPr>
            <a:spLocks noGrp="1"/>
          </p:cNvSpPr>
          <p:nvPr>
            <p:ph idx="1"/>
          </p:nvPr>
        </p:nvSpPr>
        <p:spPr>
          <a:xfrm>
            <a:off x="375483" y="1434230"/>
            <a:ext cx="8610600" cy="4876800"/>
          </a:xfrm>
        </p:spPr>
        <p:txBody>
          <a:bodyPr>
            <a:noAutofit/>
          </a:bodyPr>
          <a:lstStyle/>
          <a:p>
            <a:pPr>
              <a:spcBef>
                <a:spcPts val="0"/>
              </a:spcBef>
              <a:spcAft>
                <a:spcPts val="600"/>
              </a:spcAft>
            </a:pPr>
            <a:r>
              <a:rPr lang="en-US" sz="2000" dirty="0" smtClean="0"/>
              <a:t>With </a:t>
            </a:r>
            <a:r>
              <a:rPr lang="en-US" sz="2000" dirty="0"/>
              <a:t>the desktop displayed, move the mouse around on top of the </a:t>
            </a:r>
            <a:r>
              <a:rPr lang="en-US" sz="2000" dirty="0" smtClean="0"/>
              <a:t>mouse pad </a:t>
            </a:r>
            <a:r>
              <a:rPr lang="en-US" sz="2000" dirty="0"/>
              <a:t>or other surface to move the pointer around the screen.</a:t>
            </a:r>
          </a:p>
          <a:p>
            <a:pPr>
              <a:spcBef>
                <a:spcPts val="0"/>
              </a:spcBef>
              <a:spcAft>
                <a:spcPts val="600"/>
              </a:spcAft>
            </a:pPr>
            <a:r>
              <a:rPr lang="en-US" sz="2000" dirty="0" smtClean="0"/>
              <a:t>Move </a:t>
            </a:r>
            <a:r>
              <a:rPr lang="en-US" sz="2000" dirty="0"/>
              <a:t>the pointer over the current time and date in the notification area </a:t>
            </a:r>
            <a:r>
              <a:rPr lang="en-US" sz="2000" dirty="0" smtClean="0"/>
              <a:t>of the </a:t>
            </a:r>
            <a:r>
              <a:rPr lang="en-US" sz="2000" dirty="0"/>
              <a:t>Taskbar. The current date displays in a ScreenTip.</a:t>
            </a:r>
          </a:p>
          <a:p>
            <a:pPr>
              <a:spcBef>
                <a:spcPts val="0"/>
              </a:spcBef>
              <a:spcAft>
                <a:spcPts val="600"/>
              </a:spcAft>
            </a:pPr>
            <a:r>
              <a:rPr lang="en-US" sz="2000" dirty="0" smtClean="0"/>
              <a:t>Move </a:t>
            </a:r>
            <a:r>
              <a:rPr lang="en-US" sz="2000" dirty="0"/>
              <a:t>the mouse pointer to the Recycle Bin icon to highlight and display </a:t>
            </a:r>
            <a:r>
              <a:rPr lang="en-US" sz="2000" dirty="0" smtClean="0"/>
              <a:t>a ScreenTip </a:t>
            </a:r>
            <a:r>
              <a:rPr lang="en-US" sz="2000" dirty="0"/>
              <a:t>explaining the function of the icon.</a:t>
            </a:r>
          </a:p>
          <a:p>
            <a:pPr>
              <a:spcBef>
                <a:spcPts val="0"/>
              </a:spcBef>
              <a:spcAft>
                <a:spcPts val="600"/>
              </a:spcAft>
            </a:pPr>
            <a:r>
              <a:rPr lang="en-US" sz="2000" dirty="0" smtClean="0"/>
              <a:t>Right-click </a:t>
            </a:r>
            <a:r>
              <a:rPr lang="en-US" sz="2000" dirty="0"/>
              <a:t>(press the right mouse button) the Recycle Bin icon to display </a:t>
            </a:r>
            <a:r>
              <a:rPr lang="en-US" sz="2000" dirty="0" smtClean="0"/>
              <a:t>a short-cut </a:t>
            </a:r>
            <a:r>
              <a:rPr lang="en-US" sz="2000" dirty="0"/>
              <a:t>menu.</a:t>
            </a:r>
          </a:p>
          <a:p>
            <a:pPr>
              <a:spcBef>
                <a:spcPts val="0"/>
              </a:spcBef>
              <a:spcAft>
                <a:spcPts val="600"/>
              </a:spcAft>
            </a:pPr>
            <a:r>
              <a:rPr lang="en-US" sz="2000" dirty="0" smtClean="0"/>
              <a:t>Click </a:t>
            </a:r>
            <a:r>
              <a:rPr lang="en-US" sz="2000" dirty="0"/>
              <a:t>in a blank area of the desktop to close the menu.</a:t>
            </a:r>
          </a:p>
          <a:p>
            <a:pPr>
              <a:spcBef>
                <a:spcPts val="0"/>
              </a:spcBef>
              <a:spcAft>
                <a:spcPts val="600"/>
              </a:spcAft>
            </a:pPr>
            <a:r>
              <a:rPr lang="en-US" sz="2000" dirty="0" smtClean="0"/>
              <a:t>Double-click </a:t>
            </a:r>
            <a:r>
              <a:rPr lang="en-US" sz="2000" dirty="0"/>
              <a:t>the Recycle Bin icon. A window opens, displaying a list of </a:t>
            </a:r>
            <a:r>
              <a:rPr lang="en-US" sz="2000" dirty="0" smtClean="0"/>
              <a:t>files and </a:t>
            </a:r>
            <a:r>
              <a:rPr lang="en-US" sz="2000" dirty="0"/>
              <a:t>folders you have deleted. You can still retrieve files or folders if you need </a:t>
            </a:r>
            <a:r>
              <a:rPr lang="en-US" sz="2000" dirty="0" smtClean="0"/>
              <a:t>to use </a:t>
            </a:r>
            <a:r>
              <a:rPr lang="en-US" sz="2000" dirty="0"/>
              <a:t>them, because they remain in the bin until you permanently delete them.</a:t>
            </a:r>
          </a:p>
          <a:p>
            <a:pPr>
              <a:spcBef>
                <a:spcPts val="0"/>
              </a:spcBef>
              <a:spcAft>
                <a:spcPts val="600"/>
              </a:spcAft>
            </a:pPr>
            <a:r>
              <a:rPr lang="en-US" sz="2000" dirty="0" smtClean="0"/>
              <a:t>Click </a:t>
            </a:r>
            <a:r>
              <a:rPr lang="en-US" sz="2000" dirty="0"/>
              <a:t>the Close button (red X) in the </a:t>
            </a:r>
            <a:r>
              <a:rPr lang="en-US" sz="2000" dirty="0" smtClean="0"/>
              <a:t>top-right </a:t>
            </a:r>
            <a:r>
              <a:rPr lang="en-US" sz="2000" dirty="0"/>
              <a:t>corner of the Recycle </a:t>
            </a:r>
            <a:r>
              <a:rPr lang="en-US" sz="2000" dirty="0" smtClean="0"/>
              <a:t>Bin window </a:t>
            </a:r>
            <a:r>
              <a:rPr lang="en-US" sz="2000" dirty="0"/>
              <a:t>to close it.</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1881F87-F1D1-4E82-B161-792A900F0BB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44735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49" y="6392091"/>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8</a:t>
            </a:fld>
            <a:endParaRPr lang="en-US">
              <a:solidFill>
                <a:prstClr val="black">
                  <a:tint val="75000"/>
                </a:prstClr>
              </a:solidFill>
            </a:endParaRPr>
          </a:p>
        </p:txBody>
      </p:sp>
      <p:pic>
        <p:nvPicPr>
          <p:cNvPr id="6" name="Picture 5" descr="ftp://ftp.emcp.com/GuidelinesOfc2010/ScreenCaptures-andPDFs/M2%20Windows7Basics/Ch1/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430962"/>
          </a:xfrm>
          <a:prstGeom prst="rect">
            <a:avLst/>
          </a:prstGeom>
          <a:noFill/>
          <a:ln>
            <a:noFill/>
          </a:ln>
        </p:spPr>
      </p:pic>
      <p:sp>
        <p:nvSpPr>
          <p:cNvPr id="7" name="Line Callout 1 (Border and Accent Bar) 6"/>
          <p:cNvSpPr/>
          <p:nvPr/>
        </p:nvSpPr>
        <p:spPr>
          <a:xfrm>
            <a:off x="2614748" y="228600"/>
            <a:ext cx="1804851" cy="1066800"/>
          </a:xfrm>
          <a:prstGeom prst="accentBorderCallout1">
            <a:avLst>
              <a:gd name="adj1" fmla="val 18750"/>
              <a:gd name="adj2" fmla="val -8333"/>
              <a:gd name="adj3" fmla="val 8508"/>
              <a:gd name="adj4" fmla="val -12444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dirty="0"/>
              <a:t>Recycle Bin </a:t>
            </a:r>
            <a:r>
              <a:rPr lang="en-US" dirty="0" smtClean="0"/>
              <a:t>icon</a:t>
            </a:r>
            <a:endParaRPr lang="en-US" sz="1600" dirty="0"/>
          </a:p>
        </p:txBody>
      </p:sp>
    </p:spTree>
    <p:extLst>
      <p:ext uri="{BB962C8B-B14F-4D97-AF65-F5344CB8AC3E}">
        <p14:creationId xmlns:p14="http://schemas.microsoft.com/office/powerpoint/2010/main" val="263242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d Blank.jpg"/>
          <p:cNvPicPr>
            <a:picLocks noChangeAspect="1"/>
          </p:cNvPicPr>
          <p:nvPr/>
        </p:nvPicPr>
        <p:blipFill>
          <a:blip r:embed="rId3" cstate="print"/>
          <a:stretch>
            <a:fillRect/>
          </a:stretch>
        </p:blipFill>
        <p:spPr>
          <a:xfrm>
            <a:off x="0" y="0"/>
            <a:ext cx="9144000" cy="6858000"/>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48" y="637871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88F97AF-8AD4-4039-87D8-59F2FFECCC04}" type="slidenum">
              <a:rPr lang="en-US" smtClean="0">
                <a:solidFill>
                  <a:prstClr val="black">
                    <a:tint val="75000"/>
                  </a:prstClr>
                </a:solidFill>
              </a:rPr>
              <a:pPr/>
              <a:t>9</a:t>
            </a:fld>
            <a:endParaRPr lang="en-US">
              <a:solidFill>
                <a:prstClr val="black">
                  <a:tint val="75000"/>
                </a:prstClr>
              </a:solidFill>
            </a:endParaRPr>
          </a:p>
        </p:txBody>
      </p:sp>
      <p:pic>
        <p:nvPicPr>
          <p:cNvPr id="6" name="Picture 5" descr="ftp://ftp.emcp.com/GuidelinesOfc2010/ScreenCaptures-andPDFs/M2%20Windows7Basics/Ch1/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430962"/>
          </a:xfrm>
          <a:prstGeom prst="rect">
            <a:avLst/>
          </a:prstGeom>
          <a:noFill/>
          <a:ln>
            <a:noFill/>
          </a:ln>
        </p:spPr>
      </p:pic>
      <p:sp>
        <p:nvSpPr>
          <p:cNvPr id="9" name="Line Callout 2 (Accent Bar) 8"/>
          <p:cNvSpPr/>
          <p:nvPr/>
        </p:nvSpPr>
        <p:spPr>
          <a:xfrm>
            <a:off x="4876800" y="838200"/>
            <a:ext cx="1678748" cy="68580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Close</a:t>
            </a:r>
            <a:r>
              <a:rPr lang="en-US" dirty="0" smtClean="0">
                <a:solidFill>
                  <a:prstClr val="white"/>
                </a:solidFill>
              </a:rPr>
              <a:t> button </a:t>
            </a:r>
            <a:endParaRPr lang="en-US" dirty="0">
              <a:solidFill>
                <a:prstClr val="white"/>
              </a:solidFill>
            </a:endParaRPr>
          </a:p>
        </p:txBody>
      </p:sp>
    </p:spTree>
    <p:extLst>
      <p:ext uri="{BB962C8B-B14F-4D97-AF65-F5344CB8AC3E}">
        <p14:creationId xmlns:p14="http://schemas.microsoft.com/office/powerpoint/2010/main" val="1092197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17696</TotalTime>
  <Words>5879</Words>
  <Application>Microsoft Office PowerPoint</Application>
  <PresentationFormat>On-screen Show (4:3)</PresentationFormat>
  <Paragraphs>364</Paragraphs>
  <Slides>46</Slides>
  <Notes>46</Notes>
  <HiddenSlides>0</HiddenSlides>
  <MMClips>0</MMClips>
  <ScaleCrop>false</ScaleCrop>
  <HeadingPairs>
    <vt:vector size="4" baseType="variant">
      <vt:variant>
        <vt:lpstr>Theme</vt:lpstr>
      </vt:variant>
      <vt:variant>
        <vt:i4>7</vt:i4>
      </vt:variant>
      <vt:variant>
        <vt:lpstr>Slide Titles</vt:lpstr>
      </vt:variant>
      <vt:variant>
        <vt:i4>46</vt:i4>
      </vt:variant>
    </vt:vector>
  </HeadingPairs>
  <TitlesOfParts>
    <vt:vector size="53" baseType="lpstr">
      <vt:lpstr>Office Theme</vt:lpstr>
      <vt:lpstr>1_Office Theme</vt:lpstr>
      <vt:lpstr>2_Office Theme</vt:lpstr>
      <vt:lpstr>3_Office Theme</vt:lpstr>
      <vt:lpstr>4_Office Theme</vt:lpstr>
      <vt:lpstr>5_Office Theme</vt:lpstr>
      <vt:lpstr>6_Office Theme</vt:lpstr>
      <vt:lpstr>  Microsoft® Windows 7</vt:lpstr>
      <vt:lpstr>Microsoft Windows 7 Overview</vt:lpstr>
      <vt:lpstr>Navigating around  Windows</vt:lpstr>
      <vt:lpstr>Skills You Learn</vt:lpstr>
      <vt:lpstr>Skill 1: Start and Log on to Windows 7</vt:lpstr>
      <vt:lpstr>PowerPoint Presentation</vt:lpstr>
      <vt:lpstr>Skill 2: Work with a Pointing Device</vt:lpstr>
      <vt:lpstr>PowerPoint Presentation</vt:lpstr>
      <vt:lpstr>PowerPoint Presentation</vt:lpstr>
      <vt:lpstr>PowerPoint Presentation</vt:lpstr>
      <vt:lpstr>Skill 3: Work with Tools on the Taskbar</vt:lpstr>
      <vt:lpstr>PowerPoint Presentation</vt:lpstr>
      <vt:lpstr>Skill 3: Work with Tools on the Taskbar, continued</vt:lpstr>
      <vt:lpstr>PowerPoint Presentation</vt:lpstr>
      <vt:lpstr>PowerPoint Presentation</vt:lpstr>
      <vt:lpstr>Skill 4: Open and Close Programs</vt:lpstr>
      <vt:lpstr>PowerPoint Presentation</vt:lpstr>
      <vt:lpstr>Skill 4: Open and Close Programs, continued</vt:lpstr>
      <vt:lpstr>PowerPoint Presentation</vt:lpstr>
      <vt:lpstr>PowerPoint Presentation</vt:lpstr>
      <vt:lpstr>Skill 5: Manipulate Windows</vt:lpstr>
      <vt:lpstr>PowerPoint Presentation</vt:lpstr>
      <vt:lpstr>Skill 5: Manipulate Windows, continued</vt:lpstr>
      <vt:lpstr>PowerPoint Presentation</vt:lpstr>
      <vt:lpstr>PowerPoint Presentation</vt:lpstr>
      <vt:lpstr>Skill 6: Move among Open Windows</vt:lpstr>
      <vt:lpstr>PowerPoint Presentation</vt:lpstr>
      <vt:lpstr>Skill 6: Move among Open Windows, continued</vt:lpstr>
      <vt:lpstr>PowerPoint Presentation</vt:lpstr>
      <vt:lpstr>Skill 7: Work with Menus and Toolbars</vt:lpstr>
      <vt:lpstr>PowerPoint Presentation</vt:lpstr>
      <vt:lpstr>PowerPoint Presentation</vt:lpstr>
      <vt:lpstr>Skill 7: Work with Menus and Toolbars, continued</vt:lpstr>
      <vt:lpstr>PowerPoint Presentation</vt:lpstr>
      <vt:lpstr>PowerPoint Presentation</vt:lpstr>
      <vt:lpstr>Skill 8: Use Keyboard Shortcuts</vt:lpstr>
      <vt:lpstr>PowerPoint Presentation</vt:lpstr>
      <vt:lpstr>PowerPoint Presentation</vt:lpstr>
      <vt:lpstr>Skill 9: Make Selections in Dialog Boxes</vt:lpstr>
      <vt:lpstr>PowerPoint Presentation</vt:lpstr>
      <vt:lpstr>PowerPoint Presentation</vt:lpstr>
      <vt:lpstr>Skill 9: Make Selections in Dialog Boxes, continued</vt:lpstr>
      <vt:lpstr>PowerPoint Presentation</vt:lpstr>
      <vt:lpstr>Skill 10: Shut Down or Put Windows to Sleep</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BOwens</cp:lastModifiedBy>
  <cp:revision>174</cp:revision>
  <dcterms:created xsi:type="dcterms:W3CDTF">2010-11-18T06:08:22Z</dcterms:created>
  <dcterms:modified xsi:type="dcterms:W3CDTF">2011-01-24T16:38:22Z</dcterms:modified>
</cp:coreProperties>
</file>