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0" r:id="rId2"/>
    <p:sldId id="257" r:id="rId3"/>
    <p:sldId id="258" r:id="rId4"/>
    <p:sldId id="261" r:id="rId5"/>
    <p:sldId id="262" r:id="rId6"/>
    <p:sldId id="259" r:id="rId7"/>
    <p:sldId id="263" r:id="rId8"/>
    <p:sldId id="264" r:id="rId9"/>
    <p:sldId id="265" r:id="rId10"/>
    <p:sldId id="266" r:id="rId11"/>
    <p:sldId id="267" r:id="rId12"/>
    <p:sldId id="268" r:id="rId13"/>
    <p:sldId id="269" r:id="rId14"/>
    <p:sldId id="271" r:id="rId15"/>
    <p:sldId id="270"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eferred Customer" initials="P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EEC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59" autoAdjust="0"/>
  </p:normalViewPr>
  <p:slideViewPr>
    <p:cSldViewPr snapToGrid="0" snapToObjects="1">
      <p:cViewPr>
        <p:scale>
          <a:sx n="72" d="100"/>
          <a:sy n="72" d="100"/>
        </p:scale>
        <p:origin x="-462"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FED12-BA2D-4DA0-B2F6-D3B1FDCA8523}" type="datetimeFigureOut">
              <a:rPr lang="en-US" smtClean="0"/>
              <a:pPr/>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7C232A-07E6-4FB9-A601-CFE9A1078C16}" type="slidenum">
              <a:rPr lang="en-US" smtClean="0"/>
              <a:pPr/>
              <a:t>‹#›</a:t>
            </a:fld>
            <a:endParaRPr lang="en-US"/>
          </a:p>
        </p:txBody>
      </p:sp>
    </p:spTree>
    <p:extLst>
      <p:ext uri="{BB962C8B-B14F-4D97-AF65-F5344CB8AC3E}">
        <p14:creationId xmlns:p14="http://schemas.microsoft.com/office/powerpoint/2010/main" xmlns="" val="4238973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module provides a brief overview of fundamental computing concepts, including the components of a computer system, the methods computers use to process data, the elements of a computer network, and the two major types of software for personal computer systems.</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a:t>
            </a:fld>
            <a:endParaRPr lang="en-US"/>
          </a:p>
        </p:txBody>
      </p:sp>
    </p:spTree>
    <p:extLst>
      <p:ext uri="{BB962C8B-B14F-4D97-AF65-F5344CB8AC3E}">
        <p14:creationId xmlns:p14="http://schemas.microsoft.com/office/powerpoint/2010/main" xmlns="" val="668643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Internet is the largest of all WANs.</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10</a:t>
            </a:fld>
            <a:endParaRPr lang="en-US"/>
          </a:p>
        </p:txBody>
      </p:sp>
    </p:spTree>
    <p:extLst>
      <p:ext uri="{BB962C8B-B14F-4D97-AF65-F5344CB8AC3E}">
        <p14:creationId xmlns:p14="http://schemas.microsoft.com/office/powerpoint/2010/main" xmlns="" val="621461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illustration shows examples of the devices that make up a basic network.</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11</a:t>
            </a:fld>
            <a:endParaRPr lang="en-US"/>
          </a:p>
        </p:txBody>
      </p:sp>
    </p:spTree>
    <p:extLst>
      <p:ext uri="{BB962C8B-B14F-4D97-AF65-F5344CB8AC3E}">
        <p14:creationId xmlns:p14="http://schemas.microsoft.com/office/powerpoint/2010/main" xmlns="" val="3668832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With a network, you can share files and resources, such as a printer or scanner. Types of modems typically used in homes and small offices include dial-up, cable, DSL, and satellite. </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12</a:t>
            </a:fld>
            <a:endParaRPr lang="en-US"/>
          </a:p>
        </p:txBody>
      </p:sp>
    </p:spTree>
    <p:extLst>
      <p:ext uri="{BB962C8B-B14F-4D97-AF65-F5344CB8AC3E}">
        <p14:creationId xmlns:p14="http://schemas.microsoft.com/office/powerpoint/2010/main" xmlns="" val="621461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Personal computer users work with two basic types of software: operating systems and applications. Microsoft Windows, Apple Computer’s </a:t>
            </a:r>
            <a:r>
              <a:rPr lang="en-US" sz="1200" b="0" i="0" u="none" strike="noStrike" kern="1200" baseline="0" dirty="0" err="1" smtClean="0">
                <a:solidFill>
                  <a:schemeClr val="tx1"/>
                </a:solidFill>
                <a:latin typeface="+mn-lt"/>
                <a:ea typeface="+mn-ea"/>
                <a:cs typeface="+mn-cs"/>
              </a:rPr>
              <a:t>MacOS</a:t>
            </a:r>
            <a:r>
              <a:rPr lang="en-US" sz="1200" b="0" i="0" u="none" strike="noStrike" kern="1200" baseline="0" dirty="0" smtClean="0">
                <a:solidFill>
                  <a:schemeClr val="tx1"/>
                </a:solidFill>
                <a:latin typeface="+mn-lt"/>
                <a:ea typeface="+mn-ea"/>
                <a:cs typeface="+mn-cs"/>
              </a:rPr>
              <a:t>, and Linux are examples of operating systems. Word, Excel, and the other programs in the Microsoft Office Suite are examples of applications.  When you turn on the computer, it performs a power-on self-test (POST) to check that the hardware is working properly. Then it loads the OS into memory.</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13</a:t>
            </a:fld>
            <a:endParaRPr lang="en-US"/>
          </a:p>
        </p:txBody>
      </p:sp>
    </p:spTree>
    <p:extLst>
      <p:ext uri="{BB962C8B-B14F-4D97-AF65-F5344CB8AC3E}">
        <p14:creationId xmlns:p14="http://schemas.microsoft.com/office/powerpoint/2010/main" xmlns="" val="621461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illustration shows examples of the devices that are controlled by the operating system.</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14</a:t>
            </a:fld>
            <a:endParaRPr lang="en-US"/>
          </a:p>
        </p:txBody>
      </p:sp>
    </p:spTree>
    <p:extLst>
      <p:ext uri="{BB962C8B-B14F-4D97-AF65-F5344CB8AC3E}">
        <p14:creationId xmlns:p14="http://schemas.microsoft.com/office/powerpoint/2010/main" xmlns="" val="3668832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All of these applications enhance your experience using the computer and provide many tools for completing personal, academic, and work projects.</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15</a:t>
            </a:fld>
            <a:endParaRPr lang="en-US"/>
          </a:p>
        </p:txBody>
      </p:sp>
    </p:spTree>
    <p:extLst>
      <p:ext uri="{BB962C8B-B14F-4D97-AF65-F5344CB8AC3E}">
        <p14:creationId xmlns:p14="http://schemas.microsoft.com/office/powerpoint/2010/main" xmlns="" val="621461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Here you see an illustration of </a:t>
            </a:r>
            <a:r>
              <a:rPr lang="en-US" sz="1200" b="0" i="0" u="none" strike="noStrike" kern="1200" baseline="0" smtClean="0">
                <a:solidFill>
                  <a:schemeClr val="tx1"/>
                </a:solidFill>
                <a:latin typeface="+mn-lt"/>
                <a:ea typeface="+mn-ea"/>
                <a:cs typeface="+mn-cs"/>
              </a:rPr>
              <a:t>application software.</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16</a:t>
            </a:fld>
            <a:endParaRPr lang="en-US"/>
          </a:p>
        </p:txBody>
      </p:sp>
    </p:spTree>
    <p:extLst>
      <p:ext uri="{BB962C8B-B14F-4D97-AF65-F5344CB8AC3E}">
        <p14:creationId xmlns:p14="http://schemas.microsoft.com/office/powerpoint/2010/main" xmlns="" val="3668832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Computing Essentials will provide a brief overview of fundamental computing concepts.</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2</a:t>
            </a:fld>
            <a:endParaRPr lang="en-US"/>
          </a:p>
        </p:txBody>
      </p:sp>
    </p:spTree>
    <p:extLst>
      <p:ext uri="{BB962C8B-B14F-4D97-AF65-F5344CB8AC3E}">
        <p14:creationId xmlns:p14="http://schemas.microsoft.com/office/powerpoint/2010/main" xmlns="" val="236867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module, you will learn what a computer system is and how it works.  You will also learn the difference between an operating systems and applications software.</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3</a:t>
            </a:fld>
            <a:endParaRPr lang="en-US"/>
          </a:p>
        </p:txBody>
      </p:sp>
    </p:spTree>
    <p:extLst>
      <p:ext uri="{BB962C8B-B14F-4D97-AF65-F5344CB8AC3E}">
        <p14:creationId xmlns:p14="http://schemas.microsoft.com/office/powerpoint/2010/main" xmlns="" val="358944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Every personal computing device—from a smartphone to a laptop or desktop computer—uses a basic information processing cycle.</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4</a:t>
            </a:fld>
            <a:endParaRPr lang="en-US"/>
          </a:p>
        </p:txBody>
      </p:sp>
    </p:spTree>
    <p:extLst>
      <p:ext uri="{BB962C8B-B14F-4D97-AF65-F5344CB8AC3E}">
        <p14:creationId xmlns:p14="http://schemas.microsoft.com/office/powerpoint/2010/main" xmlns="" val="62146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In a personal computer, the CPU is typically a microprocessor. It is located on the motherboard, the main circuit board of the computer. The physical location of the motherboard varies, depending on the type of computer. For example, in a laptop, the CPU may be in the lower half. In a desktop computer, the CPU may be in a tower. Output devices may display as print, sound, or images. Storage media, ranging from your computer hard drive to removable storage such as a DVD or flash drive, vary in the amount of data they can store. Flash drives are popular because they are small, highly portable, inexpensive, and can hold a large amount of data. </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5</a:t>
            </a:fld>
            <a:endParaRPr lang="en-US"/>
          </a:p>
        </p:txBody>
      </p:sp>
    </p:spTree>
    <p:extLst>
      <p:ext uri="{BB962C8B-B14F-4D97-AF65-F5344CB8AC3E}">
        <p14:creationId xmlns:p14="http://schemas.microsoft.com/office/powerpoint/2010/main" xmlns="" val="62146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illustration shows a typical desktop computer system with the hardware responsible for carrying out the four parts of the information processing cycle.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Step-by-step activities are not included with these concepts. Instead, you are encouraged to explore your own computer system to identify the hardware and software components described in this module. Doing so will help you understand the amazing capabilities of the computing devices you work with every day.</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6</a:t>
            </a:fld>
            <a:endParaRPr lang="en-US"/>
          </a:p>
        </p:txBody>
      </p:sp>
    </p:spTree>
    <p:extLst>
      <p:ext uri="{BB962C8B-B14F-4D97-AF65-F5344CB8AC3E}">
        <p14:creationId xmlns:p14="http://schemas.microsoft.com/office/powerpoint/2010/main" xmlns="" val="366883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main circuit board in a computer is called the motherboard and its importance in the system deserves special attention.</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7</a:t>
            </a:fld>
            <a:endParaRPr lang="en-US"/>
          </a:p>
        </p:txBody>
      </p:sp>
    </p:spTree>
    <p:extLst>
      <p:ext uri="{BB962C8B-B14F-4D97-AF65-F5344CB8AC3E}">
        <p14:creationId xmlns:p14="http://schemas.microsoft.com/office/powerpoint/2010/main" xmlns="" val="621461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This illustration shows these motherboard components, along with other necessary elements, including a power supply and ports for “plugging in” external hardware, such as a keyboard, mouse, and printer.</a:t>
            </a:r>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8</a:t>
            </a:fld>
            <a:endParaRPr lang="en-US"/>
          </a:p>
        </p:txBody>
      </p:sp>
    </p:spTree>
    <p:extLst>
      <p:ext uri="{BB962C8B-B14F-4D97-AF65-F5344CB8AC3E}">
        <p14:creationId xmlns:p14="http://schemas.microsoft.com/office/powerpoint/2010/main" xmlns="" val="3668832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Some computers have two or more processors. When you turn off your computer, the RAM content is erased.</a:t>
            </a:r>
          </a:p>
          <a:p>
            <a:pPr marL="0" indent="0">
              <a:buNone/>
            </a:pPr>
            <a:endParaRPr lang="en-US" sz="1400" dirty="0" smtClean="0"/>
          </a:p>
          <a:p>
            <a:endParaRPr lang="en-US" dirty="0"/>
          </a:p>
        </p:txBody>
      </p:sp>
      <p:sp>
        <p:nvSpPr>
          <p:cNvPr id="4" name="Slide Number Placeholder 3"/>
          <p:cNvSpPr>
            <a:spLocks noGrp="1"/>
          </p:cNvSpPr>
          <p:nvPr>
            <p:ph type="sldNum" sz="quarter" idx="10"/>
          </p:nvPr>
        </p:nvSpPr>
        <p:spPr/>
        <p:txBody>
          <a:bodyPr/>
          <a:lstStyle/>
          <a:p>
            <a:fld id="{A17C232A-07E6-4FB9-A601-CFE9A1078C16}" type="slidenum">
              <a:rPr lang="en-US" smtClean="0"/>
              <a:pPr/>
              <a:t>9</a:t>
            </a:fld>
            <a:endParaRPr lang="en-US"/>
          </a:p>
        </p:txBody>
      </p:sp>
    </p:spTree>
    <p:extLst>
      <p:ext uri="{BB962C8B-B14F-4D97-AF65-F5344CB8AC3E}">
        <p14:creationId xmlns:p14="http://schemas.microsoft.com/office/powerpoint/2010/main" xmlns="" val="62146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 Paradigm Publishing, Inc.</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Paradigm Publishing, Inc.</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Paradigm Publishing, Inc.</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 Paradigm Publishing, Inc.</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 Paradigm Publishing, Inc.</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 Paradigm Publishing, Inc.</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 Paradigm Publishing, Inc.</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 Paradigm Publishing, Inc.</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Paradigm Publishing, Inc.</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 Paradigm Publishing, Inc.</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881F87-F1D1-4E82-B161-792A900F0B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 Paradigm Publishing, Inc.</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81F87-F1D1-4E82-B161-792A900F0B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module.jpg"/>
          <p:cNvPicPr>
            <a:picLocks noChangeAspect="1"/>
          </p:cNvPicPr>
          <p:nvPr/>
        </p:nvPicPr>
        <p:blipFill>
          <a:blip r:embed="rId3"/>
          <a:stretch>
            <a:fillRect/>
          </a:stretch>
        </p:blipFill>
        <p:spPr>
          <a:xfrm>
            <a:off x="0" y="0"/>
            <a:ext cx="9144000" cy="6858000"/>
          </a:xfrm>
          <a:prstGeom prst="rect">
            <a:avLst/>
          </a:prstGeom>
        </p:spPr>
      </p:pic>
      <p:sp>
        <p:nvSpPr>
          <p:cNvPr id="5" name="TextBox 4"/>
          <p:cNvSpPr txBox="1"/>
          <p:nvPr/>
        </p:nvSpPr>
        <p:spPr>
          <a:xfrm>
            <a:off x="239165" y="404075"/>
            <a:ext cx="2629246" cy="784830"/>
          </a:xfrm>
          <a:prstGeom prst="rect">
            <a:avLst/>
          </a:prstGeom>
          <a:noFill/>
        </p:spPr>
        <p:txBody>
          <a:bodyPr wrap="none" rtlCol="0">
            <a:spAutoFit/>
          </a:bodyPr>
          <a:lstStyle/>
          <a:p>
            <a:r>
              <a:rPr lang="en-US" sz="4500" b="1" dirty="0" smtClean="0">
                <a:solidFill>
                  <a:schemeClr val="bg1"/>
                </a:solidFill>
                <a:latin typeface="Arial Narrow"/>
                <a:cs typeface="Arial Narrow"/>
              </a:rPr>
              <a:t>MODULE 1</a:t>
            </a:r>
            <a:endParaRPr lang="en-US" sz="4500" b="1" dirty="0">
              <a:solidFill>
                <a:schemeClr val="bg1"/>
              </a:solidFill>
              <a:latin typeface="Arial Narrow"/>
              <a:cs typeface="Arial Narrow"/>
            </a:endParaRPr>
          </a:p>
        </p:txBody>
      </p:sp>
      <p:sp>
        <p:nvSpPr>
          <p:cNvPr id="6" name="TextBox 5"/>
          <p:cNvSpPr txBox="1"/>
          <p:nvPr/>
        </p:nvSpPr>
        <p:spPr>
          <a:xfrm>
            <a:off x="1431235" y="2757480"/>
            <a:ext cx="6586330" cy="923330"/>
          </a:xfrm>
          <a:prstGeom prst="rect">
            <a:avLst/>
          </a:prstGeom>
          <a:noFill/>
        </p:spPr>
        <p:txBody>
          <a:bodyPr wrap="square" rtlCol="0">
            <a:spAutoFit/>
          </a:bodyPr>
          <a:lstStyle/>
          <a:p>
            <a:pPr algn="ctr"/>
            <a:r>
              <a:rPr lang="en-US" sz="5400" dirty="0" smtClean="0">
                <a:latin typeface="+mj-lt"/>
                <a:ea typeface="+mj-ea"/>
                <a:cs typeface="+mj-cs"/>
              </a:rPr>
              <a:t>Computing Essentials</a:t>
            </a:r>
            <a:endParaRPr lang="en-US" sz="5400" dirty="0">
              <a:latin typeface="+mj-lt"/>
              <a:ea typeface="+mj-ea"/>
              <a:cs typeface="+mj-cs"/>
            </a:endParaRPr>
          </a:p>
        </p:txBody>
      </p:sp>
      <p:sp>
        <p:nvSpPr>
          <p:cNvPr id="7" name="Date Placeholder 1"/>
          <p:cNvSpPr>
            <a:spLocks noGrp="1"/>
          </p:cNvSpPr>
          <p:nvPr>
            <p:ph type="dt" sz="half" idx="10"/>
          </p:nvPr>
        </p:nvSpPr>
        <p:spPr>
          <a:xfrm>
            <a:off x="457200" y="6356350"/>
            <a:ext cx="2133600" cy="365125"/>
          </a:xfrm>
        </p:spPr>
        <p:txBody>
          <a:bodyPr/>
          <a:lstStyle/>
          <a:p>
            <a:r>
              <a:rPr lang="en-US" smtClean="0"/>
              <a:t>© Paradigm Publishing, Inc.</a:t>
            </a:r>
            <a:endParaRPr lang="en-US" dirty="0"/>
          </a:p>
        </p:txBody>
      </p:sp>
      <p:sp>
        <p:nvSpPr>
          <p:cNvPr id="8" name="Slide Number Placeholder 5"/>
          <p:cNvSpPr>
            <a:spLocks noGrp="1"/>
          </p:cNvSpPr>
          <p:nvPr>
            <p:ph type="sldNum" sz="quarter" idx="12"/>
          </p:nvPr>
        </p:nvSpPr>
        <p:spPr>
          <a:xfrm>
            <a:off x="6553200" y="6356350"/>
            <a:ext cx="2133600" cy="365125"/>
          </a:xfrm>
        </p:spPr>
        <p:txBody>
          <a:bodyPr/>
          <a:lstStyle/>
          <a:p>
            <a:fld id="{C1881F87-F1D1-4E82-B161-792A900F0BBC}"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1317464" y="361294"/>
            <a:ext cx="6344237" cy="646331"/>
          </a:xfrm>
          <a:prstGeom prst="rect">
            <a:avLst/>
          </a:prstGeom>
          <a:noFill/>
        </p:spPr>
        <p:txBody>
          <a:bodyPr wrap="none" rtlCol="0">
            <a:spAutoFit/>
          </a:bodyPr>
          <a:lstStyle/>
          <a:p>
            <a:pPr algn="ctr"/>
            <a:r>
              <a:rPr lang="en-US" sz="3600" b="1" dirty="0" smtClean="0"/>
              <a:t>How Does It Work?  (Continued)</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10</a:t>
            </a:fld>
            <a:endParaRPr lang="en-US"/>
          </a:p>
        </p:txBody>
      </p:sp>
      <p:sp>
        <p:nvSpPr>
          <p:cNvPr id="8" name="Content Placeholder 2"/>
          <p:cNvSpPr>
            <a:spLocks noGrp="1"/>
          </p:cNvSpPr>
          <p:nvPr>
            <p:ph idx="1"/>
          </p:nvPr>
        </p:nvSpPr>
        <p:spPr>
          <a:xfrm>
            <a:off x="457200" y="1882006"/>
            <a:ext cx="8229600" cy="4312317"/>
          </a:xfrm>
        </p:spPr>
        <p:txBody>
          <a:bodyPr>
            <a:normAutofit lnSpcReduction="10000"/>
          </a:bodyPr>
          <a:lstStyle/>
          <a:p>
            <a:pPr marL="0" indent="0">
              <a:buNone/>
            </a:pPr>
            <a:r>
              <a:rPr lang="en-US" b="1" dirty="0" smtClean="0"/>
              <a:t>A Computer Network</a:t>
            </a:r>
          </a:p>
          <a:p>
            <a:pPr marL="225425" indent="0">
              <a:buNone/>
            </a:pPr>
            <a:r>
              <a:rPr lang="en-US" dirty="0"/>
              <a:t>A network is a combination of hardware, software, and communication media. Two types of networks are:</a:t>
            </a:r>
          </a:p>
          <a:p>
            <a:r>
              <a:rPr lang="en-US" sz="2600" dirty="0" smtClean="0"/>
              <a:t>Local Area Networks (LANs)</a:t>
            </a:r>
          </a:p>
          <a:p>
            <a:pPr marL="457200" lvl="1" indent="0">
              <a:buNone/>
            </a:pPr>
            <a:r>
              <a:rPr lang="en-US" sz="2400" dirty="0" smtClean="0"/>
              <a:t>LANs connect </a:t>
            </a:r>
            <a:r>
              <a:rPr lang="en-US" sz="2400" dirty="0"/>
              <a:t>nearby computers within a home or </a:t>
            </a:r>
            <a:r>
              <a:rPr lang="en-US" sz="2400" dirty="0" smtClean="0"/>
              <a:t>business.</a:t>
            </a:r>
            <a:endParaRPr lang="en-US" sz="2200" dirty="0" smtClean="0"/>
          </a:p>
          <a:p>
            <a:r>
              <a:rPr lang="en-US" sz="2600" dirty="0" smtClean="0"/>
              <a:t>Wide Area Networks (WANs)</a:t>
            </a:r>
          </a:p>
          <a:p>
            <a:pPr marL="457200" lvl="1" indent="0">
              <a:buNone/>
            </a:pPr>
            <a:r>
              <a:rPr lang="en-US" sz="2400" dirty="0" smtClean="0"/>
              <a:t>WANs connect </a:t>
            </a:r>
            <a:r>
              <a:rPr lang="en-US" sz="2400" dirty="0"/>
              <a:t>distant computers, such as those among a company’s branch </a:t>
            </a:r>
            <a:r>
              <a:rPr lang="en-US" sz="2400" dirty="0" smtClean="0"/>
              <a:t>offices, </a:t>
            </a:r>
            <a:r>
              <a:rPr lang="en-US" sz="2400" dirty="0"/>
              <a:t>around the country.</a:t>
            </a:r>
          </a:p>
          <a:p>
            <a:pPr marL="0" indent="688975">
              <a:buNone/>
            </a:pPr>
            <a:endParaRPr lang="en-US" sz="2400" dirty="0"/>
          </a:p>
          <a:p>
            <a:pPr marL="0" indent="0">
              <a:buNone/>
            </a:pPr>
            <a:endParaRPr lang="en-US" sz="2400" dirty="0" smtClean="0"/>
          </a:p>
          <a:p>
            <a:pPr marL="0" indent="0">
              <a:buNone/>
            </a:pPr>
            <a:endParaRPr lang="en-US" sz="2400" dirty="0" smtClean="0"/>
          </a:p>
          <a:p>
            <a:endParaRPr lang="en-US" sz="2000" dirty="0"/>
          </a:p>
        </p:txBody>
      </p:sp>
    </p:spTree>
    <p:extLst>
      <p:ext uri="{BB962C8B-B14F-4D97-AF65-F5344CB8AC3E}">
        <p14:creationId xmlns:p14="http://schemas.microsoft.com/office/powerpoint/2010/main" xmlns="" val="3680556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pEss blank.jpg"/>
          <p:cNvPicPr>
            <a:picLocks noChangeAspect="1"/>
          </p:cNvPicPr>
          <p:nvPr/>
        </p:nvPicPr>
        <p:blipFill>
          <a:blip r:embed="rId3"/>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smtClean="0"/>
              <a:t>© Paradigm Publishing, Inc.</a:t>
            </a:r>
            <a:endParaRPr lang="en-US"/>
          </a:p>
        </p:txBody>
      </p:sp>
      <p:sp>
        <p:nvSpPr>
          <p:cNvPr id="4" name="Slide Number Placeholder 3"/>
          <p:cNvSpPr>
            <a:spLocks noGrp="1"/>
          </p:cNvSpPr>
          <p:nvPr>
            <p:ph type="sldNum" sz="quarter" idx="12"/>
          </p:nvPr>
        </p:nvSpPr>
        <p:spPr/>
        <p:txBody>
          <a:bodyPr/>
          <a:lstStyle/>
          <a:p>
            <a:fld id="{C1881F87-F1D1-4E82-B161-792A900F0BBC}" type="slidenum">
              <a:rPr lang="en-US" smtClean="0"/>
              <a:pPr/>
              <a:t>11</a:t>
            </a:fld>
            <a:endParaRPr 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690191" y="2519363"/>
            <a:ext cx="3644348" cy="25827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27812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1317466" y="361294"/>
            <a:ext cx="6344237" cy="646331"/>
          </a:xfrm>
          <a:prstGeom prst="rect">
            <a:avLst/>
          </a:prstGeom>
          <a:noFill/>
        </p:spPr>
        <p:txBody>
          <a:bodyPr wrap="none" rtlCol="0">
            <a:spAutoFit/>
          </a:bodyPr>
          <a:lstStyle/>
          <a:p>
            <a:pPr algn="ctr"/>
            <a:r>
              <a:rPr lang="en-US" sz="3600" b="1" dirty="0" smtClean="0"/>
              <a:t>How Does It Work?  (Continued)</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12</a:t>
            </a:fld>
            <a:endParaRPr lang="en-US"/>
          </a:p>
        </p:txBody>
      </p:sp>
      <p:sp>
        <p:nvSpPr>
          <p:cNvPr id="8" name="Content Placeholder 2"/>
          <p:cNvSpPr>
            <a:spLocks noGrp="1"/>
          </p:cNvSpPr>
          <p:nvPr>
            <p:ph idx="1"/>
          </p:nvPr>
        </p:nvSpPr>
        <p:spPr>
          <a:xfrm>
            <a:off x="457200" y="1882006"/>
            <a:ext cx="8229600" cy="4312317"/>
          </a:xfrm>
        </p:spPr>
        <p:txBody>
          <a:bodyPr>
            <a:normAutofit fontScale="92500" lnSpcReduction="10000"/>
          </a:bodyPr>
          <a:lstStyle/>
          <a:p>
            <a:pPr marL="0" indent="0">
              <a:buNone/>
            </a:pPr>
            <a:r>
              <a:rPr lang="en-US" sz="2200" b="1" dirty="0"/>
              <a:t>Individual Computer Devices</a:t>
            </a:r>
          </a:p>
          <a:p>
            <a:pPr marL="225425" indent="0">
              <a:buNone/>
            </a:pPr>
            <a:r>
              <a:rPr lang="en-US" sz="2200" dirty="0"/>
              <a:t>You can connect various computing devices to each other and to the Internet via a network. Networks require a communications medium, such as a wireless signal or a cable.</a:t>
            </a:r>
          </a:p>
          <a:p>
            <a:pPr marL="0" indent="0">
              <a:buNone/>
            </a:pPr>
            <a:r>
              <a:rPr lang="en-US" sz="2200" b="1" dirty="0"/>
              <a:t>Modem</a:t>
            </a:r>
          </a:p>
          <a:p>
            <a:pPr marL="225425" indent="0">
              <a:buNone/>
            </a:pPr>
            <a:r>
              <a:rPr lang="en-US" sz="2200" dirty="0"/>
              <a:t>A modem is the hardware that sends and receives data to or from a transmission source, such as a phone or cable line.</a:t>
            </a:r>
          </a:p>
          <a:p>
            <a:pPr marL="0" indent="0">
              <a:buNone/>
            </a:pPr>
            <a:r>
              <a:rPr lang="en-US" sz="2200" b="1" dirty="0"/>
              <a:t>Network Adapter</a:t>
            </a:r>
          </a:p>
          <a:p>
            <a:pPr marL="225425" indent="0">
              <a:buNone/>
            </a:pPr>
            <a:r>
              <a:rPr lang="en-US" sz="2200" dirty="0"/>
              <a:t>A network adapter enables your computer to connect to a wired or wireless network. A network interface card (NIC) is one type of network adapter your computer can contain.</a:t>
            </a:r>
          </a:p>
          <a:p>
            <a:pPr marL="0" indent="0">
              <a:buNone/>
            </a:pPr>
            <a:r>
              <a:rPr lang="en-US" sz="2200" b="1" dirty="0"/>
              <a:t>Wireless Access Point</a:t>
            </a:r>
          </a:p>
          <a:p>
            <a:pPr marL="225425" indent="0">
              <a:buNone/>
            </a:pPr>
            <a:r>
              <a:rPr lang="en-US" sz="2200" dirty="0"/>
              <a:t>Wireless access points and routers relay data among devices on a network.</a:t>
            </a:r>
          </a:p>
        </p:txBody>
      </p:sp>
    </p:spTree>
    <p:extLst>
      <p:ext uri="{BB962C8B-B14F-4D97-AF65-F5344CB8AC3E}">
        <p14:creationId xmlns:p14="http://schemas.microsoft.com/office/powerpoint/2010/main" xmlns="" val="4118835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879109" y="361294"/>
            <a:ext cx="7220952" cy="646331"/>
          </a:xfrm>
          <a:prstGeom prst="rect">
            <a:avLst/>
          </a:prstGeom>
          <a:noFill/>
        </p:spPr>
        <p:txBody>
          <a:bodyPr wrap="square" rtlCol="0">
            <a:spAutoFit/>
          </a:bodyPr>
          <a:lstStyle/>
          <a:p>
            <a:pPr algn="ctr"/>
            <a:r>
              <a:rPr lang="en-US" sz="3600" b="1" dirty="0" smtClean="0"/>
              <a:t>Operating Systems Software</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13</a:t>
            </a:fld>
            <a:endParaRPr lang="en-US"/>
          </a:p>
        </p:txBody>
      </p:sp>
      <p:sp>
        <p:nvSpPr>
          <p:cNvPr id="8" name="Content Placeholder 2"/>
          <p:cNvSpPr>
            <a:spLocks noGrp="1"/>
          </p:cNvSpPr>
          <p:nvPr>
            <p:ph idx="1"/>
          </p:nvPr>
        </p:nvSpPr>
        <p:spPr>
          <a:xfrm>
            <a:off x="457200" y="1307805"/>
            <a:ext cx="8229600" cy="5088302"/>
          </a:xfrm>
        </p:spPr>
        <p:txBody>
          <a:bodyPr>
            <a:normAutofit/>
          </a:bodyPr>
          <a:lstStyle/>
          <a:p>
            <a:pPr marL="0" indent="0">
              <a:buNone/>
            </a:pPr>
            <a:r>
              <a:rPr lang="en-US" sz="2800" b="1" dirty="0" smtClean="0"/>
              <a:t>How do Operating Systems Software and Application Software differ?</a:t>
            </a:r>
          </a:p>
          <a:p>
            <a:pPr marL="0" indent="0">
              <a:buNone/>
            </a:pPr>
            <a:r>
              <a:rPr lang="en-US" sz="2400" b="1" dirty="0" smtClean="0"/>
              <a:t>The Computer’s Operating System or OS is</a:t>
            </a:r>
          </a:p>
          <a:p>
            <a:pPr marL="568325"/>
            <a:r>
              <a:rPr lang="en-US" sz="2400" dirty="0"/>
              <a:t>the set of instructions that tells your computer what to do.</a:t>
            </a:r>
          </a:p>
          <a:p>
            <a:pPr marL="568325"/>
            <a:r>
              <a:rPr lang="en-US" sz="2400" dirty="0" smtClean="0"/>
              <a:t>the most important piece of software used on a personal computer system. The OS performs several key functions:</a:t>
            </a:r>
          </a:p>
          <a:p>
            <a:pPr lvl="1"/>
            <a:r>
              <a:rPr lang="en-US" sz="2000" dirty="0" smtClean="0"/>
              <a:t>Manages the operations of the CPU and the  computer’s hardware devices</a:t>
            </a:r>
          </a:p>
          <a:p>
            <a:pPr lvl="1"/>
            <a:r>
              <a:rPr lang="en-US" sz="2000" dirty="0" smtClean="0"/>
              <a:t>Provides a user interface that allows a person to interact with the computer</a:t>
            </a:r>
          </a:p>
          <a:p>
            <a:pPr lvl="1"/>
            <a:r>
              <a:rPr lang="en-US" sz="2000" dirty="0" smtClean="0"/>
              <a:t>Supports operations initiated from within application programs, such as opening and closing programs and saving and printing documents.</a:t>
            </a:r>
          </a:p>
          <a:p>
            <a:pPr marL="225425" indent="0">
              <a:buNone/>
            </a:pPr>
            <a:endParaRPr lang="en-US" sz="2200" dirty="0" smtClean="0"/>
          </a:p>
          <a:p>
            <a:endParaRPr lang="en-US" sz="2400" dirty="0" smtClean="0"/>
          </a:p>
          <a:p>
            <a:pPr marL="0" indent="0">
              <a:buNone/>
            </a:pPr>
            <a:endParaRPr lang="en-US" sz="2400" dirty="0" smtClean="0"/>
          </a:p>
          <a:p>
            <a:pPr marL="0" indent="0">
              <a:buNone/>
            </a:pPr>
            <a:endParaRPr lang="en-US" sz="2400" dirty="0" smtClean="0"/>
          </a:p>
          <a:p>
            <a:endParaRPr lang="en-US" sz="2000" dirty="0"/>
          </a:p>
        </p:txBody>
      </p:sp>
    </p:spTree>
    <p:extLst>
      <p:ext uri="{BB962C8B-B14F-4D97-AF65-F5344CB8AC3E}">
        <p14:creationId xmlns:p14="http://schemas.microsoft.com/office/powerpoint/2010/main" xmlns="" val="3440968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pEss blank.jpg"/>
          <p:cNvPicPr>
            <a:picLocks noChangeAspect="1"/>
          </p:cNvPicPr>
          <p:nvPr/>
        </p:nvPicPr>
        <p:blipFill>
          <a:blip r:embed="rId3"/>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smtClean="0"/>
              <a:t>© Paradigm Publishing, Inc.</a:t>
            </a:r>
            <a:endParaRPr lang="en-US"/>
          </a:p>
        </p:txBody>
      </p:sp>
      <p:sp>
        <p:nvSpPr>
          <p:cNvPr id="4" name="Slide Number Placeholder 3"/>
          <p:cNvSpPr>
            <a:spLocks noGrp="1"/>
          </p:cNvSpPr>
          <p:nvPr>
            <p:ph type="sldNum" sz="quarter" idx="12"/>
          </p:nvPr>
        </p:nvSpPr>
        <p:spPr/>
        <p:txBody>
          <a:bodyPr/>
          <a:lstStyle/>
          <a:p>
            <a:fld id="{C1881F87-F1D1-4E82-B161-792A900F0BBC}" type="slidenum">
              <a:rPr lang="en-US" smtClean="0"/>
              <a:pPr/>
              <a:t>14</a:t>
            </a:fld>
            <a:endParaRPr lang="en-US"/>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027583" y="1904999"/>
            <a:ext cx="5141843" cy="34886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62118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2292258" y="361294"/>
            <a:ext cx="4394666" cy="646331"/>
          </a:xfrm>
          <a:prstGeom prst="rect">
            <a:avLst/>
          </a:prstGeom>
          <a:noFill/>
        </p:spPr>
        <p:txBody>
          <a:bodyPr wrap="none" rtlCol="0">
            <a:spAutoFit/>
          </a:bodyPr>
          <a:lstStyle/>
          <a:p>
            <a:pPr algn="ctr"/>
            <a:r>
              <a:rPr lang="en-US" sz="3600" b="1" dirty="0" smtClean="0"/>
              <a:t>Applications Software</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15</a:t>
            </a:fld>
            <a:endParaRPr lang="en-US"/>
          </a:p>
        </p:txBody>
      </p:sp>
      <p:sp>
        <p:nvSpPr>
          <p:cNvPr id="8" name="Content Placeholder 2"/>
          <p:cNvSpPr>
            <a:spLocks noGrp="1"/>
          </p:cNvSpPr>
          <p:nvPr>
            <p:ph idx="1"/>
          </p:nvPr>
        </p:nvSpPr>
        <p:spPr>
          <a:xfrm>
            <a:off x="457200" y="1882006"/>
            <a:ext cx="8229600" cy="4312317"/>
          </a:xfrm>
        </p:spPr>
        <p:txBody>
          <a:bodyPr>
            <a:normAutofit/>
          </a:bodyPr>
          <a:lstStyle/>
          <a:p>
            <a:pPr marL="0" indent="0">
              <a:buNone/>
            </a:pPr>
            <a:r>
              <a:rPr lang="en-US" sz="2400" b="1" dirty="0"/>
              <a:t>Application</a:t>
            </a:r>
            <a:r>
              <a:rPr lang="en-US" sz="2800" b="1" dirty="0"/>
              <a:t> Software</a:t>
            </a:r>
          </a:p>
          <a:p>
            <a:r>
              <a:rPr lang="en-US" sz="2400" dirty="0"/>
              <a:t>is the name for the group of programs you use to get your computer-based projects done.</a:t>
            </a:r>
          </a:p>
          <a:p>
            <a:r>
              <a:rPr lang="en-US" sz="2400" dirty="0"/>
              <a:t>i</a:t>
            </a:r>
            <a:r>
              <a:rPr lang="en-US" sz="2400" dirty="0" smtClean="0"/>
              <a:t>ncludes</a:t>
            </a:r>
            <a:r>
              <a:rPr lang="en-US" sz="2400" dirty="0"/>
              <a:t>:</a:t>
            </a:r>
          </a:p>
          <a:p>
            <a:pPr lvl="1"/>
            <a:r>
              <a:rPr lang="en-US" sz="2000" dirty="0"/>
              <a:t>Spreadsheets</a:t>
            </a:r>
          </a:p>
          <a:p>
            <a:pPr lvl="1"/>
            <a:r>
              <a:rPr lang="en-US" sz="2000" dirty="0"/>
              <a:t>Word </a:t>
            </a:r>
            <a:r>
              <a:rPr lang="en-US" sz="2000" dirty="0" smtClean="0"/>
              <a:t>processors</a:t>
            </a:r>
            <a:endParaRPr lang="en-US" sz="2000" dirty="0"/>
          </a:p>
          <a:p>
            <a:pPr lvl="1"/>
            <a:r>
              <a:rPr lang="en-US" sz="2000" dirty="0"/>
              <a:t>Presentation </a:t>
            </a:r>
            <a:r>
              <a:rPr lang="en-US" sz="2000" dirty="0" smtClean="0"/>
              <a:t>software</a:t>
            </a:r>
            <a:endParaRPr lang="en-US" sz="2000" dirty="0"/>
          </a:p>
          <a:p>
            <a:pPr lvl="1"/>
            <a:r>
              <a:rPr lang="en-US" sz="2000" dirty="0"/>
              <a:t>Database software</a:t>
            </a:r>
          </a:p>
          <a:p>
            <a:pPr lvl="1"/>
            <a:r>
              <a:rPr lang="en-US" sz="2000" dirty="0" smtClean="0"/>
              <a:t>And much more</a:t>
            </a:r>
            <a:r>
              <a:rPr lang="en-US" sz="2000" dirty="0"/>
              <a:t>, such as games, tax preparation, Web design, desktop publishing and audio and video </a:t>
            </a:r>
            <a:r>
              <a:rPr lang="en-US" sz="2000" dirty="0" smtClean="0"/>
              <a:t>programs</a:t>
            </a:r>
            <a:endParaRPr lang="en-US" sz="2000" dirty="0"/>
          </a:p>
          <a:p>
            <a:pPr marL="0" indent="688975">
              <a:buNone/>
            </a:pPr>
            <a:endParaRPr lang="en-US" sz="2200" dirty="0"/>
          </a:p>
          <a:p>
            <a:pPr marL="0" indent="0">
              <a:buNone/>
            </a:pPr>
            <a:endParaRPr lang="en-US" sz="2400" dirty="0" smtClean="0"/>
          </a:p>
          <a:p>
            <a:pPr marL="0" indent="0">
              <a:buNone/>
            </a:pPr>
            <a:endParaRPr lang="en-US" sz="2400" dirty="0" smtClean="0"/>
          </a:p>
          <a:p>
            <a:endParaRPr lang="en-US" sz="2000" dirty="0"/>
          </a:p>
        </p:txBody>
      </p:sp>
    </p:spTree>
    <p:extLst>
      <p:ext uri="{BB962C8B-B14F-4D97-AF65-F5344CB8AC3E}">
        <p14:creationId xmlns:p14="http://schemas.microsoft.com/office/powerpoint/2010/main" xmlns="" val="756996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pEss blank.jpg"/>
          <p:cNvPicPr>
            <a:picLocks noChangeAspect="1"/>
          </p:cNvPicPr>
          <p:nvPr/>
        </p:nvPicPr>
        <p:blipFill>
          <a:blip r:embed="rId3"/>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smtClean="0"/>
              <a:t>© Paradigm Publishing, Inc.</a:t>
            </a:r>
            <a:endParaRPr lang="en-US"/>
          </a:p>
        </p:txBody>
      </p:sp>
      <p:sp>
        <p:nvSpPr>
          <p:cNvPr id="4" name="Slide Number Placeholder 3"/>
          <p:cNvSpPr>
            <a:spLocks noGrp="1"/>
          </p:cNvSpPr>
          <p:nvPr>
            <p:ph type="sldNum" sz="quarter" idx="12"/>
          </p:nvPr>
        </p:nvSpPr>
        <p:spPr/>
        <p:txBody>
          <a:bodyPr/>
          <a:lstStyle/>
          <a:p>
            <a:fld id="{C1881F87-F1D1-4E82-B161-792A900F0BBC}" type="slidenum">
              <a:rPr lang="en-US" smtClean="0"/>
              <a:pPr/>
              <a:t>16</a:t>
            </a:fld>
            <a:endParaRPr lang="en-US"/>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271713" y="1802296"/>
            <a:ext cx="4600575" cy="34720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45933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pEss Opener.jpg"/>
          <p:cNvPicPr>
            <a:picLocks noChangeAspect="1"/>
          </p:cNvPicPr>
          <p:nvPr/>
        </p:nvPicPr>
        <p:blipFill>
          <a:blip r:embed="rId3"/>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smtClean="0"/>
              <a:t>© Paradigm Publishing, Inc.</a:t>
            </a:r>
            <a:endParaRPr lang="en-US"/>
          </a:p>
        </p:txBody>
      </p:sp>
      <p:sp>
        <p:nvSpPr>
          <p:cNvPr id="4" name="Slide Number Placeholder 3"/>
          <p:cNvSpPr>
            <a:spLocks noGrp="1"/>
          </p:cNvSpPr>
          <p:nvPr>
            <p:ph type="sldNum" sz="quarter" idx="12"/>
          </p:nvPr>
        </p:nvSpPr>
        <p:spPr/>
        <p:txBody>
          <a:bodyPr/>
          <a:lstStyle/>
          <a:p>
            <a:fld id="{C1881F87-F1D1-4E82-B161-792A900F0BBC}" type="slidenum">
              <a:rPr lang="en-US" smtClean="0"/>
              <a:pPr/>
              <a:t>2</a:t>
            </a:fld>
            <a:endParaRPr lang="en-US"/>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376486" y="2545453"/>
            <a:ext cx="4391025" cy="2562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2926640" y="361294"/>
            <a:ext cx="3125856" cy="646331"/>
          </a:xfrm>
          <a:prstGeom prst="rect">
            <a:avLst/>
          </a:prstGeom>
          <a:noFill/>
        </p:spPr>
        <p:txBody>
          <a:bodyPr wrap="none" rtlCol="0">
            <a:spAutoFit/>
          </a:bodyPr>
          <a:lstStyle/>
          <a:p>
            <a:pPr algn="ctr"/>
            <a:r>
              <a:rPr lang="en-US" sz="3600" b="1" dirty="0"/>
              <a:t>Skills You Learn</a:t>
            </a:r>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3</a:t>
            </a:fld>
            <a:endParaRPr lang="en-US"/>
          </a:p>
        </p:txBody>
      </p:sp>
      <p:sp>
        <p:nvSpPr>
          <p:cNvPr id="8" name="Content Placeholder 2"/>
          <p:cNvSpPr>
            <a:spLocks noGrp="1"/>
          </p:cNvSpPr>
          <p:nvPr>
            <p:ph idx="1"/>
          </p:nvPr>
        </p:nvSpPr>
        <p:spPr>
          <a:xfrm>
            <a:off x="457200" y="1882006"/>
            <a:ext cx="8229600" cy="4312317"/>
          </a:xfrm>
        </p:spPr>
        <p:txBody>
          <a:bodyPr>
            <a:normAutofit/>
          </a:bodyPr>
          <a:lstStyle/>
          <a:p>
            <a:r>
              <a:rPr lang="en-US" sz="4400" dirty="0" smtClean="0"/>
              <a:t>What is a Computer System and How Does it Work?</a:t>
            </a:r>
          </a:p>
          <a:p>
            <a:r>
              <a:rPr lang="en-US" sz="4400" dirty="0" smtClean="0"/>
              <a:t>How do Operating Systems Software and Applications Software Differ?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1652800" y="361294"/>
            <a:ext cx="5673541" cy="646331"/>
          </a:xfrm>
          <a:prstGeom prst="rect">
            <a:avLst/>
          </a:prstGeom>
          <a:noFill/>
        </p:spPr>
        <p:txBody>
          <a:bodyPr wrap="none" rtlCol="0">
            <a:spAutoFit/>
          </a:bodyPr>
          <a:lstStyle/>
          <a:p>
            <a:pPr algn="ctr"/>
            <a:r>
              <a:rPr lang="en-US" sz="3600" b="1" dirty="0" smtClean="0"/>
              <a:t>What is a Computer System?</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4</a:t>
            </a:fld>
            <a:endParaRPr lang="en-US"/>
          </a:p>
        </p:txBody>
      </p:sp>
      <p:sp>
        <p:nvSpPr>
          <p:cNvPr id="8" name="Content Placeholder 2"/>
          <p:cNvSpPr>
            <a:spLocks noGrp="1"/>
          </p:cNvSpPr>
          <p:nvPr>
            <p:ph idx="1"/>
          </p:nvPr>
        </p:nvSpPr>
        <p:spPr>
          <a:xfrm>
            <a:off x="457200" y="1882006"/>
            <a:ext cx="8229600" cy="4312317"/>
          </a:xfrm>
        </p:spPr>
        <p:txBody>
          <a:bodyPr>
            <a:normAutofit fontScale="92500"/>
          </a:bodyPr>
          <a:lstStyle/>
          <a:p>
            <a:pPr marL="0" indent="0">
              <a:buNone/>
            </a:pPr>
            <a:r>
              <a:rPr lang="en-US" sz="2400" dirty="0" smtClean="0"/>
              <a:t>A personal computer system</a:t>
            </a:r>
          </a:p>
          <a:p>
            <a:r>
              <a:rPr lang="en-US" sz="2400" dirty="0"/>
              <a:t>i</a:t>
            </a:r>
            <a:r>
              <a:rPr lang="en-US" sz="2400" dirty="0" smtClean="0"/>
              <a:t>s made up of a central processing unit (CPU) and any attached equipment or hardware.</a:t>
            </a:r>
          </a:p>
          <a:p>
            <a:r>
              <a:rPr lang="en-US" sz="2400" dirty="0"/>
              <a:t>h</a:t>
            </a:r>
            <a:r>
              <a:rPr lang="en-US" sz="2400" dirty="0" smtClean="0"/>
              <a:t>as hardware and software that work together to turn data into information in a process called the </a:t>
            </a:r>
            <a:r>
              <a:rPr lang="en-US" sz="2400" i="1" dirty="0" smtClean="0"/>
              <a:t>information processing cycle</a:t>
            </a:r>
            <a:r>
              <a:rPr lang="en-US" sz="2400" dirty="0" smtClean="0"/>
              <a:t>.</a:t>
            </a:r>
          </a:p>
          <a:p>
            <a:r>
              <a:rPr lang="en-US" sz="2400" dirty="0"/>
              <a:t>u</a:t>
            </a:r>
            <a:r>
              <a:rPr lang="en-US" sz="2400" dirty="0" smtClean="0"/>
              <a:t>ses a basic information processing cycle that follows these steps:</a:t>
            </a:r>
          </a:p>
          <a:p>
            <a:pPr lvl="1"/>
            <a:r>
              <a:rPr lang="en-US" sz="1900" dirty="0"/>
              <a:t>The user enters data using an input device such as a keyboard or touch screen. </a:t>
            </a:r>
            <a:endParaRPr lang="en-US" sz="1900" dirty="0" smtClean="0"/>
          </a:p>
          <a:p>
            <a:pPr lvl="1"/>
            <a:r>
              <a:rPr lang="en-US" sz="1900" dirty="0"/>
              <a:t>The CPU processes the data into information and stores it in the internal memory</a:t>
            </a:r>
            <a:r>
              <a:rPr lang="en-US" sz="1900" dirty="0" smtClean="0"/>
              <a:t>.</a:t>
            </a:r>
          </a:p>
          <a:p>
            <a:pPr lvl="1"/>
            <a:r>
              <a:rPr lang="en-US" sz="1900" dirty="0"/>
              <a:t>Information is sent to the computer’s screen or another output device such as a printer. </a:t>
            </a:r>
            <a:endParaRPr lang="en-US" sz="1900" dirty="0" smtClean="0"/>
          </a:p>
          <a:p>
            <a:pPr lvl="1"/>
            <a:r>
              <a:rPr lang="en-US" sz="1900" dirty="0"/>
              <a:t>Information is stored on a flash drive or other storage medium for future use</a:t>
            </a:r>
            <a:r>
              <a:rPr lang="en-US" sz="1900" dirty="0" smtClean="0"/>
              <a:t>.</a:t>
            </a:r>
          </a:p>
          <a:p>
            <a:endParaRPr lang="en-US" sz="2000" dirty="0"/>
          </a:p>
        </p:txBody>
      </p:sp>
    </p:spTree>
    <p:extLst>
      <p:ext uri="{BB962C8B-B14F-4D97-AF65-F5344CB8AC3E}">
        <p14:creationId xmlns:p14="http://schemas.microsoft.com/office/powerpoint/2010/main" xmlns="" val="3251981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1709840" y="361294"/>
            <a:ext cx="5559471" cy="646331"/>
          </a:xfrm>
          <a:prstGeom prst="rect">
            <a:avLst/>
          </a:prstGeom>
          <a:noFill/>
        </p:spPr>
        <p:txBody>
          <a:bodyPr wrap="none" rtlCol="0">
            <a:spAutoFit/>
          </a:bodyPr>
          <a:lstStyle/>
          <a:p>
            <a:pPr algn="ctr"/>
            <a:r>
              <a:rPr lang="en-US" sz="3600" b="1" dirty="0" smtClean="0"/>
              <a:t>Computer System Hardware</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5</a:t>
            </a:fld>
            <a:endParaRPr lang="en-US"/>
          </a:p>
        </p:txBody>
      </p:sp>
      <p:sp>
        <p:nvSpPr>
          <p:cNvPr id="8" name="Content Placeholder 2"/>
          <p:cNvSpPr>
            <a:spLocks noGrp="1"/>
          </p:cNvSpPr>
          <p:nvPr>
            <p:ph idx="1"/>
          </p:nvPr>
        </p:nvSpPr>
        <p:spPr>
          <a:xfrm>
            <a:off x="457200" y="1882006"/>
            <a:ext cx="8229600" cy="4312317"/>
          </a:xfrm>
        </p:spPr>
        <p:txBody>
          <a:bodyPr>
            <a:normAutofit fontScale="92500" lnSpcReduction="20000"/>
          </a:bodyPr>
          <a:lstStyle/>
          <a:p>
            <a:pPr marL="0" indent="0">
              <a:buNone/>
            </a:pPr>
            <a:r>
              <a:rPr lang="en-US" sz="2400" b="1" dirty="0" smtClean="0"/>
              <a:t>Input Devices</a:t>
            </a:r>
          </a:p>
          <a:p>
            <a:pPr marL="225425" indent="0">
              <a:buNone/>
            </a:pPr>
            <a:r>
              <a:rPr lang="en-US" sz="2400" dirty="0"/>
              <a:t>These hardware items, such as </a:t>
            </a:r>
            <a:r>
              <a:rPr lang="en-US" sz="2400" dirty="0" smtClean="0"/>
              <a:t>a mouse </a:t>
            </a:r>
            <a:r>
              <a:rPr lang="en-US" sz="2400" dirty="0"/>
              <a:t>or keyboard, allow you to </a:t>
            </a:r>
            <a:r>
              <a:rPr lang="en-US" sz="2400" dirty="0" smtClean="0"/>
              <a:t> enter commands and </a:t>
            </a:r>
            <a:r>
              <a:rPr lang="en-US" sz="2400" dirty="0"/>
              <a:t>data into your </a:t>
            </a:r>
            <a:r>
              <a:rPr lang="en-US" sz="2400" dirty="0" smtClean="0"/>
              <a:t>computer</a:t>
            </a:r>
            <a:r>
              <a:rPr lang="en-US" sz="2400" dirty="0"/>
              <a:t>.</a:t>
            </a:r>
            <a:endParaRPr lang="en-US" sz="2400" dirty="0" smtClean="0"/>
          </a:p>
          <a:p>
            <a:pPr marL="0" indent="0">
              <a:buNone/>
            </a:pPr>
            <a:r>
              <a:rPr lang="en-US" sz="2400" b="1" dirty="0" smtClean="0"/>
              <a:t>Processing Component</a:t>
            </a:r>
          </a:p>
          <a:p>
            <a:pPr marL="225425" indent="0">
              <a:buNone/>
            </a:pPr>
            <a:r>
              <a:rPr lang="en-US" sz="2400" dirty="0" smtClean="0"/>
              <a:t>The CPU performs the mathematical operations and coordinates the functions of the computer system. In </a:t>
            </a:r>
            <a:r>
              <a:rPr lang="en-US" sz="2400" dirty="0"/>
              <a:t>a </a:t>
            </a:r>
            <a:r>
              <a:rPr lang="en-US" sz="2400" dirty="0" smtClean="0"/>
              <a:t>personal computer</a:t>
            </a:r>
            <a:r>
              <a:rPr lang="en-US" sz="2400" dirty="0"/>
              <a:t>, the CPU is typically a </a:t>
            </a:r>
            <a:r>
              <a:rPr lang="en-US" sz="2400" dirty="0" smtClean="0"/>
              <a:t>microprocessor and is located </a:t>
            </a:r>
            <a:r>
              <a:rPr lang="en-US" sz="2400" dirty="0"/>
              <a:t>on the motherboard, the main </a:t>
            </a:r>
            <a:r>
              <a:rPr lang="en-US" sz="2400" dirty="0" smtClean="0"/>
              <a:t>circuit board </a:t>
            </a:r>
            <a:r>
              <a:rPr lang="en-US" sz="2400" dirty="0"/>
              <a:t>of the computer</a:t>
            </a:r>
            <a:r>
              <a:rPr lang="en-US" sz="2400" dirty="0" smtClean="0"/>
              <a:t>.</a:t>
            </a:r>
          </a:p>
          <a:p>
            <a:pPr marL="0" indent="0">
              <a:buNone/>
            </a:pPr>
            <a:r>
              <a:rPr lang="en-US" sz="2400" b="1" dirty="0" smtClean="0"/>
              <a:t>Output Devices</a:t>
            </a:r>
          </a:p>
          <a:p>
            <a:pPr marL="225425" indent="0">
              <a:buNone/>
            </a:pPr>
            <a:r>
              <a:rPr lang="en-US" sz="2400" dirty="0"/>
              <a:t>The job of output devices is </a:t>
            </a:r>
            <a:r>
              <a:rPr lang="en-US" sz="2400" dirty="0" smtClean="0"/>
              <a:t>to display </a:t>
            </a:r>
            <a:r>
              <a:rPr lang="en-US" sz="2400" dirty="0"/>
              <a:t>information from your </a:t>
            </a:r>
            <a:r>
              <a:rPr lang="en-US" sz="2400" dirty="0" smtClean="0"/>
              <a:t> computer </a:t>
            </a:r>
            <a:r>
              <a:rPr lang="en-US" sz="2400" dirty="0"/>
              <a:t>in a </a:t>
            </a:r>
            <a:r>
              <a:rPr lang="en-US" sz="2400" dirty="0" smtClean="0"/>
              <a:t>variety of forms.</a:t>
            </a:r>
          </a:p>
          <a:p>
            <a:pPr marL="0" indent="0">
              <a:buNone/>
            </a:pPr>
            <a:r>
              <a:rPr lang="en-US" sz="2400" b="1" dirty="0" smtClean="0"/>
              <a:t>Storage Devices</a:t>
            </a:r>
          </a:p>
          <a:p>
            <a:pPr marL="225425" indent="0">
              <a:buNone/>
            </a:pPr>
            <a:r>
              <a:rPr lang="en-US" sz="2400" dirty="0"/>
              <a:t>You use storage devices </a:t>
            </a:r>
            <a:r>
              <a:rPr lang="en-US" sz="2400" dirty="0" smtClean="0"/>
              <a:t>for saving </a:t>
            </a:r>
            <a:r>
              <a:rPr lang="en-US" sz="2400" dirty="0"/>
              <a:t>data that you want to use again.</a:t>
            </a: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smtClean="0"/>
          </a:p>
          <a:p>
            <a:endParaRPr lang="en-US" sz="2000" dirty="0"/>
          </a:p>
        </p:txBody>
      </p:sp>
    </p:spTree>
    <p:extLst>
      <p:ext uri="{BB962C8B-B14F-4D97-AF65-F5344CB8AC3E}">
        <p14:creationId xmlns:p14="http://schemas.microsoft.com/office/powerpoint/2010/main" xmlns="" val="3227811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pEss blank.jpg"/>
          <p:cNvPicPr>
            <a:picLocks noChangeAspect="1"/>
          </p:cNvPicPr>
          <p:nvPr/>
        </p:nvPicPr>
        <p:blipFill>
          <a:blip r:embed="rId3"/>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smtClean="0"/>
              <a:t>© Paradigm Publishing, Inc.</a:t>
            </a:r>
            <a:endParaRPr lang="en-US"/>
          </a:p>
        </p:txBody>
      </p:sp>
      <p:sp>
        <p:nvSpPr>
          <p:cNvPr id="4" name="Slide Number Placeholder 3"/>
          <p:cNvSpPr>
            <a:spLocks noGrp="1"/>
          </p:cNvSpPr>
          <p:nvPr>
            <p:ph type="sldNum" sz="quarter" idx="12"/>
          </p:nvPr>
        </p:nvSpPr>
        <p:spPr/>
        <p:txBody>
          <a:bodyPr/>
          <a:lstStyle/>
          <a:p>
            <a:fld id="{C1881F87-F1D1-4E82-B161-792A900F0BBC}" type="slidenum">
              <a:rPr lang="en-US" smtClean="0"/>
              <a:pPr/>
              <a:t>6</a:t>
            </a:fld>
            <a:endParaRPr lang="en-US"/>
          </a:p>
        </p:txBody>
      </p:sp>
      <p:pic>
        <p:nvPicPr>
          <p:cNvPr id="5" name="Picture 4"/>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001078" y="1845365"/>
            <a:ext cx="5261113" cy="3167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2560044" y="361294"/>
            <a:ext cx="3859070" cy="646331"/>
          </a:xfrm>
          <a:prstGeom prst="rect">
            <a:avLst/>
          </a:prstGeom>
          <a:noFill/>
        </p:spPr>
        <p:txBody>
          <a:bodyPr wrap="none" rtlCol="0">
            <a:spAutoFit/>
          </a:bodyPr>
          <a:lstStyle/>
          <a:p>
            <a:pPr algn="ctr"/>
            <a:r>
              <a:rPr lang="en-US" sz="3600" b="1" dirty="0" smtClean="0"/>
              <a:t>How Does It Work?</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7</a:t>
            </a:fld>
            <a:endParaRPr lang="en-US"/>
          </a:p>
        </p:txBody>
      </p:sp>
      <p:sp>
        <p:nvSpPr>
          <p:cNvPr id="8" name="Content Placeholder 2"/>
          <p:cNvSpPr>
            <a:spLocks noGrp="1"/>
          </p:cNvSpPr>
          <p:nvPr>
            <p:ph idx="1"/>
          </p:nvPr>
        </p:nvSpPr>
        <p:spPr>
          <a:xfrm>
            <a:off x="457200" y="1882006"/>
            <a:ext cx="8229600" cy="4312317"/>
          </a:xfrm>
        </p:spPr>
        <p:txBody>
          <a:bodyPr>
            <a:normAutofit/>
          </a:bodyPr>
          <a:lstStyle/>
          <a:p>
            <a:pPr marL="0" indent="0">
              <a:buNone/>
            </a:pPr>
            <a:r>
              <a:rPr lang="en-US" b="1" dirty="0" smtClean="0"/>
              <a:t>The Motherboard</a:t>
            </a:r>
          </a:p>
          <a:p>
            <a:pPr marL="225425" indent="0">
              <a:buNone/>
            </a:pPr>
            <a:r>
              <a:rPr lang="en-US" dirty="0"/>
              <a:t>The motherboard is a thin sheet </a:t>
            </a:r>
            <a:r>
              <a:rPr lang="en-US" dirty="0" smtClean="0"/>
              <a:t>of fiberglass </a:t>
            </a:r>
            <a:r>
              <a:rPr lang="en-US" dirty="0"/>
              <a:t>or other material with electrical </a:t>
            </a:r>
            <a:r>
              <a:rPr lang="en-US" dirty="0" smtClean="0"/>
              <a:t>pathways that </a:t>
            </a:r>
            <a:r>
              <a:rPr lang="en-US" dirty="0"/>
              <a:t>connect these key components of the </a:t>
            </a:r>
            <a:r>
              <a:rPr lang="en-US" dirty="0" smtClean="0"/>
              <a:t>information processing </a:t>
            </a:r>
            <a:r>
              <a:rPr lang="en-US" dirty="0"/>
              <a:t>cycle</a:t>
            </a:r>
            <a:r>
              <a:rPr lang="en-US" dirty="0" smtClean="0"/>
              <a:t>:</a:t>
            </a:r>
          </a:p>
          <a:p>
            <a:pPr marL="0" indent="688975">
              <a:buNone/>
            </a:pPr>
            <a:r>
              <a:rPr lang="en-US" sz="2600" dirty="0" smtClean="0"/>
              <a:t>Microprocessor/CPU</a:t>
            </a:r>
          </a:p>
          <a:p>
            <a:pPr marL="0" indent="688975">
              <a:buNone/>
            </a:pPr>
            <a:r>
              <a:rPr lang="en-US" sz="2600" dirty="0" smtClean="0"/>
              <a:t>Memory chips</a:t>
            </a:r>
          </a:p>
          <a:p>
            <a:pPr marL="0" indent="688975">
              <a:buNone/>
            </a:pPr>
            <a:r>
              <a:rPr lang="en-US" sz="2600" dirty="0" smtClean="0"/>
              <a:t>Expansion slots for holding expansion cards</a:t>
            </a:r>
          </a:p>
          <a:p>
            <a:pPr marL="0" indent="688975">
              <a:buNone/>
            </a:pPr>
            <a:endParaRPr lang="en-US" sz="2400" dirty="0" smtClean="0"/>
          </a:p>
          <a:p>
            <a:pPr marL="0" indent="0">
              <a:buNone/>
            </a:pPr>
            <a:endParaRPr lang="en-US" sz="2400" dirty="0" smtClean="0"/>
          </a:p>
          <a:p>
            <a:pPr marL="0" indent="0">
              <a:buNone/>
            </a:pPr>
            <a:endParaRPr lang="en-US" sz="2400" dirty="0" smtClean="0"/>
          </a:p>
          <a:p>
            <a:endParaRPr lang="en-US" sz="2000" dirty="0"/>
          </a:p>
        </p:txBody>
      </p:sp>
    </p:spTree>
    <p:extLst>
      <p:ext uri="{BB962C8B-B14F-4D97-AF65-F5344CB8AC3E}">
        <p14:creationId xmlns:p14="http://schemas.microsoft.com/office/powerpoint/2010/main" xmlns="" val="2563459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mpEss blank.jpg"/>
          <p:cNvPicPr>
            <a:picLocks noChangeAspect="1"/>
          </p:cNvPicPr>
          <p:nvPr/>
        </p:nvPicPr>
        <p:blipFill>
          <a:blip r:embed="rId3"/>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r>
              <a:rPr lang="en-US" smtClean="0"/>
              <a:t>© Paradigm Publishing, Inc.</a:t>
            </a:r>
            <a:endParaRPr lang="en-US"/>
          </a:p>
        </p:txBody>
      </p:sp>
      <p:sp>
        <p:nvSpPr>
          <p:cNvPr id="4" name="Slide Number Placeholder 3"/>
          <p:cNvSpPr>
            <a:spLocks noGrp="1"/>
          </p:cNvSpPr>
          <p:nvPr>
            <p:ph type="sldNum" sz="quarter" idx="12"/>
          </p:nvPr>
        </p:nvSpPr>
        <p:spPr/>
        <p:txBody>
          <a:bodyPr/>
          <a:lstStyle/>
          <a:p>
            <a:fld id="{C1881F87-F1D1-4E82-B161-792A900F0BBC}" type="slidenum">
              <a:rPr lang="en-US" smtClean="0"/>
              <a:pPr/>
              <a:t>8</a:t>
            </a:fld>
            <a:endParaRPr lang="en-US"/>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28731" y="2319130"/>
            <a:ext cx="3571460" cy="26106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01027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Ess title.jpg"/>
          <p:cNvPicPr>
            <a:picLocks noChangeAspect="1"/>
          </p:cNvPicPr>
          <p:nvPr/>
        </p:nvPicPr>
        <p:blipFill>
          <a:blip r:embed="rId3"/>
          <a:stretch>
            <a:fillRect/>
          </a:stretch>
        </p:blipFill>
        <p:spPr>
          <a:xfrm>
            <a:off x="0" y="0"/>
            <a:ext cx="9144000" cy="6858000"/>
          </a:xfrm>
          <a:prstGeom prst="rect">
            <a:avLst/>
          </a:prstGeom>
        </p:spPr>
      </p:pic>
      <p:sp>
        <p:nvSpPr>
          <p:cNvPr id="7" name="TextBox 6"/>
          <p:cNvSpPr txBox="1"/>
          <p:nvPr/>
        </p:nvSpPr>
        <p:spPr>
          <a:xfrm>
            <a:off x="1317466" y="361294"/>
            <a:ext cx="6344237" cy="646331"/>
          </a:xfrm>
          <a:prstGeom prst="rect">
            <a:avLst/>
          </a:prstGeom>
          <a:noFill/>
        </p:spPr>
        <p:txBody>
          <a:bodyPr wrap="none" rtlCol="0">
            <a:spAutoFit/>
          </a:bodyPr>
          <a:lstStyle/>
          <a:p>
            <a:pPr algn="ctr"/>
            <a:r>
              <a:rPr lang="en-US" sz="3600" b="1" dirty="0" smtClean="0"/>
              <a:t>How Does It Work?  (Continued)</a:t>
            </a:r>
            <a:endParaRPr lang="en-US" sz="3600" b="1" dirty="0"/>
          </a:p>
        </p:txBody>
      </p:sp>
      <p:sp>
        <p:nvSpPr>
          <p:cNvPr id="2" name="Date Placeholder 1"/>
          <p:cNvSpPr>
            <a:spLocks noGrp="1"/>
          </p:cNvSpPr>
          <p:nvPr>
            <p:ph type="dt" sz="half" idx="10"/>
          </p:nvPr>
        </p:nvSpPr>
        <p:spPr/>
        <p:txBody>
          <a:bodyPr/>
          <a:lstStyle/>
          <a:p>
            <a:r>
              <a:rPr lang="en-US" smtClean="0"/>
              <a:t>© Paradigm Publishing, Inc.</a:t>
            </a:r>
            <a:endParaRPr lang="en-US"/>
          </a:p>
        </p:txBody>
      </p:sp>
      <p:sp>
        <p:nvSpPr>
          <p:cNvPr id="3" name="Slide Number Placeholder 2"/>
          <p:cNvSpPr>
            <a:spLocks noGrp="1"/>
          </p:cNvSpPr>
          <p:nvPr>
            <p:ph type="sldNum" sz="quarter" idx="12"/>
          </p:nvPr>
        </p:nvSpPr>
        <p:spPr/>
        <p:txBody>
          <a:bodyPr/>
          <a:lstStyle/>
          <a:p>
            <a:fld id="{C1881F87-F1D1-4E82-B161-792A900F0BBC}" type="slidenum">
              <a:rPr lang="en-US" smtClean="0"/>
              <a:pPr/>
              <a:t>9</a:t>
            </a:fld>
            <a:endParaRPr lang="en-US" dirty="0"/>
          </a:p>
        </p:txBody>
      </p:sp>
      <p:sp>
        <p:nvSpPr>
          <p:cNvPr id="8" name="Content Placeholder 2"/>
          <p:cNvSpPr>
            <a:spLocks noGrp="1"/>
          </p:cNvSpPr>
          <p:nvPr>
            <p:ph idx="1"/>
          </p:nvPr>
        </p:nvSpPr>
        <p:spPr>
          <a:xfrm>
            <a:off x="457200" y="1882006"/>
            <a:ext cx="8229600" cy="4312317"/>
          </a:xfrm>
        </p:spPr>
        <p:txBody>
          <a:bodyPr>
            <a:normAutofit lnSpcReduction="10000"/>
          </a:bodyPr>
          <a:lstStyle/>
          <a:p>
            <a:pPr marL="0" indent="0">
              <a:buNone/>
            </a:pPr>
            <a:r>
              <a:rPr lang="en-US" sz="2000" b="1" dirty="0" smtClean="0"/>
              <a:t>The Microprocessor</a:t>
            </a:r>
          </a:p>
          <a:p>
            <a:pPr marL="225425" indent="0">
              <a:buNone/>
            </a:pPr>
            <a:r>
              <a:rPr lang="en-US" sz="2000" dirty="0"/>
              <a:t>The CPU of your computer is a </a:t>
            </a:r>
            <a:r>
              <a:rPr lang="en-US" sz="2000" dirty="0" smtClean="0"/>
              <a:t>microprocessor (also called a </a:t>
            </a:r>
            <a:r>
              <a:rPr lang="en-US" sz="2000" i="1" dirty="0"/>
              <a:t>processor</a:t>
            </a:r>
            <a:r>
              <a:rPr lang="en-US" sz="2000" dirty="0"/>
              <a:t>) located on the m</a:t>
            </a:r>
            <a:r>
              <a:rPr lang="en-US" sz="2000" dirty="0" smtClean="0"/>
              <a:t>otherboard. It </a:t>
            </a:r>
            <a:r>
              <a:rPr lang="en-US" sz="2000" dirty="0"/>
              <a:t>is a thin wafer or chip </a:t>
            </a:r>
            <a:r>
              <a:rPr lang="en-US" sz="2000" dirty="0" smtClean="0"/>
              <a:t>containing </a:t>
            </a:r>
            <a:r>
              <a:rPr lang="en-US" sz="2000" dirty="0"/>
              <a:t>an integrated </a:t>
            </a:r>
            <a:r>
              <a:rPr lang="en-US" sz="2000" dirty="0" smtClean="0"/>
              <a:t>circuit that </a:t>
            </a:r>
            <a:r>
              <a:rPr lang="en-US" sz="2000" dirty="0"/>
              <a:t>processes your requests. </a:t>
            </a:r>
            <a:endParaRPr lang="en-US" sz="2000" dirty="0" smtClean="0"/>
          </a:p>
          <a:p>
            <a:pPr marL="0" indent="0">
              <a:buNone/>
            </a:pPr>
            <a:r>
              <a:rPr lang="en-US" sz="2000" b="1" dirty="0" smtClean="0"/>
              <a:t>Memory</a:t>
            </a:r>
          </a:p>
          <a:p>
            <a:pPr marL="225425" indent="0">
              <a:buNone/>
            </a:pPr>
            <a:r>
              <a:rPr lang="en-US" sz="2000" dirty="0"/>
              <a:t>Two kinds of memory are part of your </a:t>
            </a:r>
            <a:r>
              <a:rPr lang="en-US" sz="2000" dirty="0" smtClean="0"/>
              <a:t>computer, and </a:t>
            </a:r>
            <a:r>
              <a:rPr lang="en-US" sz="2000" dirty="0"/>
              <a:t>they are provided on tiny </a:t>
            </a:r>
            <a:r>
              <a:rPr lang="en-US" sz="2000" dirty="0" smtClean="0"/>
              <a:t>silicon </a:t>
            </a:r>
            <a:r>
              <a:rPr lang="en-US" sz="2000" dirty="0"/>
              <a:t>chips etched </a:t>
            </a:r>
            <a:r>
              <a:rPr lang="en-US" sz="2000" dirty="0" smtClean="0"/>
              <a:t>with electrical </a:t>
            </a:r>
            <a:r>
              <a:rPr lang="en-US" sz="2000" dirty="0"/>
              <a:t>circuits: (1) permanent memory, called </a:t>
            </a:r>
            <a:r>
              <a:rPr lang="en-US" sz="2000" dirty="0" smtClean="0"/>
              <a:t>read-only memory</a:t>
            </a:r>
            <a:r>
              <a:rPr lang="en-US" sz="2000" dirty="0"/>
              <a:t>, or ROM, which contains start-up </a:t>
            </a:r>
            <a:r>
              <a:rPr lang="en-US" sz="2000" dirty="0" smtClean="0"/>
              <a:t>instructions and </a:t>
            </a:r>
            <a:r>
              <a:rPr lang="en-US" sz="2000" dirty="0"/>
              <a:t>other permanent </a:t>
            </a:r>
            <a:r>
              <a:rPr lang="en-US" sz="2000" dirty="0" smtClean="0"/>
              <a:t>instructions, and (2</a:t>
            </a:r>
            <a:r>
              <a:rPr lang="en-US" sz="2000" dirty="0"/>
              <a:t>) temporary </a:t>
            </a:r>
            <a:r>
              <a:rPr lang="en-US" sz="2000" dirty="0" smtClean="0"/>
              <a:t>memory, called </a:t>
            </a:r>
            <a:r>
              <a:rPr lang="en-US" sz="2000" dirty="0"/>
              <a:t>random access memory, or RAM, which holds </a:t>
            </a:r>
            <a:r>
              <a:rPr lang="en-US" sz="2000" dirty="0" smtClean="0"/>
              <a:t>data while </a:t>
            </a:r>
            <a:r>
              <a:rPr lang="en-US" sz="2000" dirty="0"/>
              <a:t>your computer is on. </a:t>
            </a:r>
            <a:endParaRPr lang="en-US" sz="2000" dirty="0" smtClean="0"/>
          </a:p>
          <a:p>
            <a:pPr marL="0" indent="0">
              <a:buNone/>
            </a:pPr>
            <a:r>
              <a:rPr lang="en-US" sz="2000" b="1" dirty="0"/>
              <a:t>Expansion </a:t>
            </a:r>
            <a:r>
              <a:rPr lang="en-US" sz="2000" b="1" dirty="0" smtClean="0"/>
              <a:t>Slots</a:t>
            </a:r>
          </a:p>
          <a:p>
            <a:pPr marL="225425" indent="0">
              <a:buNone/>
            </a:pPr>
            <a:r>
              <a:rPr lang="en-US" sz="2000" dirty="0"/>
              <a:t>You can add expansion cards to </a:t>
            </a:r>
            <a:r>
              <a:rPr lang="en-US" sz="2000" dirty="0" smtClean="0"/>
              <a:t>your motherboard </a:t>
            </a:r>
            <a:r>
              <a:rPr lang="en-US" sz="2000" dirty="0"/>
              <a:t>to add capabilities such as increased </a:t>
            </a:r>
            <a:r>
              <a:rPr lang="en-US" sz="2000" dirty="0" smtClean="0"/>
              <a:t>processing power </a:t>
            </a:r>
            <a:r>
              <a:rPr lang="en-US" sz="2000" dirty="0"/>
              <a:t>and enhanced video and audio</a:t>
            </a:r>
            <a:r>
              <a:rPr lang="en-US" sz="2000" dirty="0" smtClean="0"/>
              <a:t>.</a:t>
            </a:r>
            <a:endParaRPr lang="en-US" sz="2000" b="1" dirty="0"/>
          </a:p>
        </p:txBody>
      </p:sp>
    </p:spTree>
    <p:extLst>
      <p:ext uri="{BB962C8B-B14F-4D97-AF65-F5344CB8AC3E}">
        <p14:creationId xmlns:p14="http://schemas.microsoft.com/office/powerpoint/2010/main" xmlns="" val="281801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1489</Words>
  <Application>Microsoft Office PowerPoint</Application>
  <PresentationFormat>On-screen Show (4:3)</PresentationFormat>
  <Paragraphs>146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EMC Paradigm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les a</dc:creator>
  <cp:lastModifiedBy>williamsll</cp:lastModifiedBy>
  <cp:revision>26</cp:revision>
  <dcterms:created xsi:type="dcterms:W3CDTF">2010-12-13T15:07:12Z</dcterms:created>
  <dcterms:modified xsi:type="dcterms:W3CDTF">2011-12-01T13:31:06Z</dcterms:modified>
</cp:coreProperties>
</file>