
<file path=[Content_Types].xml><?xml version="1.0" encoding="utf-8"?>
<Types xmlns="http://schemas.openxmlformats.org/package/2006/content-types">
  <Default Extension="bin" ContentType="application/vnd.ms-office.activeX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3" r:id="rId6"/>
    <p:sldId id="261" r:id="rId7"/>
    <p:sldId id="264" r:id="rId8"/>
    <p:sldId id="262" r:id="rId9"/>
    <p:sldId id="265" r:id="rId10"/>
    <p:sldId id="266" r:id="rId11"/>
    <p:sldId id="267" r:id="rId12"/>
    <p:sldId id="268" r:id="rId13"/>
    <p:sldId id="269" r:id="rId14"/>
    <p:sldId id="270" r:id="rId15"/>
    <p:sldId id="258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activeX1.xml><?xml version="1.0" encoding="utf-8"?>
<ax:ocx xmlns:ax="http://schemas.microsoft.com/office/2006/activeX" xmlns:r="http://schemas.openxmlformats.org/officeDocument/2006/relationships" ax:classid="{5512D11C-5CC6-11CF-8D67-00AA00BDCE1D}" ax:persistence="persistStream" r:id="rId1"/>
</file>

<file path=ppt/activeX/activeX2.xml><?xml version="1.0" encoding="utf-8"?>
<ax:ocx xmlns:ax="http://schemas.microsoft.com/office/2006/activeX" xmlns:r="http://schemas.openxmlformats.org/officeDocument/2006/relationships" ax:classid="{5512D11C-5CC6-11CF-8D67-00AA00BDCE1D}" ax:persistence="persistStream" r:id="rId1"/>
</file>

<file path=ppt/activeX/activeX3.xml><?xml version="1.0" encoding="utf-8"?>
<ax:ocx xmlns:ax="http://schemas.microsoft.com/office/2006/activeX" xmlns:r="http://schemas.openxmlformats.org/officeDocument/2006/relationships" ax:classid="{5512D11C-5CC6-11CF-8D67-00AA00BDCE1D}" ax:persistence="persistStream" r:id="rId1"/>
</file>

<file path=ppt/activeX/activeX4.xml><?xml version="1.0" encoding="utf-8"?>
<ax:ocx xmlns:ax="http://schemas.microsoft.com/office/2006/activeX" xmlns:r="http://schemas.openxmlformats.org/officeDocument/2006/relationships" ax:classid="{5512D11C-5CC6-11CF-8D67-00AA00BDCE1D}" ax:persistence="persistStream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3D3AD-5062-4C33-9B00-E4E9AEB7188D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8C846-0D5F-4EC9-A2F0-23787E974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329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3D3AD-5062-4C33-9B00-E4E9AEB7188D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8C846-0D5F-4EC9-A2F0-23787E974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399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3D3AD-5062-4C33-9B00-E4E9AEB7188D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8C846-0D5F-4EC9-A2F0-23787E974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546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3D3AD-5062-4C33-9B00-E4E9AEB7188D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8C846-0D5F-4EC9-A2F0-23787E974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583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3D3AD-5062-4C33-9B00-E4E9AEB7188D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8C846-0D5F-4EC9-A2F0-23787E974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051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3D3AD-5062-4C33-9B00-E4E9AEB7188D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8C846-0D5F-4EC9-A2F0-23787E974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172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3D3AD-5062-4C33-9B00-E4E9AEB7188D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8C846-0D5F-4EC9-A2F0-23787E974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128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3D3AD-5062-4C33-9B00-E4E9AEB7188D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8C846-0D5F-4EC9-A2F0-23787E974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267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3D3AD-5062-4C33-9B00-E4E9AEB7188D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8C846-0D5F-4EC9-A2F0-23787E974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127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3D3AD-5062-4C33-9B00-E4E9AEB7188D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8C846-0D5F-4EC9-A2F0-23787E974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011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3D3AD-5062-4C33-9B00-E4E9AEB7188D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8C846-0D5F-4EC9-A2F0-23787E974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156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3D3AD-5062-4C33-9B00-E4E9AEB7188D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8C846-0D5F-4EC9-A2F0-23787E974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930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://www.google.com/url?sa=i&amp;rct=j&amp;q=&amp;esrc=s&amp;frm=1&amp;source=images&amp;cd=&amp;cad=rja&amp;docid=VGmQs4N0CBtOtM&amp;tbnid=906fbKYKwvEN2M:&amp;ved=0CAUQjRw&amp;url=http://www.optimalhealthconsultant.com/ask-the-fcc-to-strengthen-cell-phone-radiation-standards/&amp;ei=8npJUofTJITLrQGv14HIBw&amp;bvm=bv.53217764,d.aWc&amp;psig=AFQjCNE3Qy9ZLtEWEVf9nq5Rs51dwBI3XA&amp;ust=1380633709840534" TargetMode="External"/><Relationship Id="rId7" Type="http://schemas.openxmlformats.org/officeDocument/2006/relationships/hyperlink" Target="http://www.google.com/url?sa=i&amp;source=images&amp;cd=&amp;cad=rja&amp;docid=cvXDltx-mDH0LM&amp;tbnid=K7GF7mBBPcny1M:&amp;ved=0CAgQjRwwAA&amp;url=http://ownyourpower.biz/2011/12/07/socialmediatips/&amp;ei=RnxJUpWcFoqprQHWmIGgCw&amp;psig=AFQjCNGtdZPPBtaoHLVD-Mt-NuCXxFMSQg&amp;ust=1380634054408826" TargetMode="External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www.google.com/url?sa=i&amp;rct=j&amp;q=&amp;esrc=s&amp;frm=1&amp;source=images&amp;cd=&amp;cad=rja&amp;docid=Nrlh9Wwhr9KVvM&amp;tbnid=C2oiZHcPG1dEVM:&amp;ved=0CAUQjRw&amp;url=http://www.internetimm.com/blog/business-telephone-organism/&amp;ei=hnhJUtzGE4__qQHR-4Aw&amp;bvm=bv.53217764,d.aWM&amp;psig=AFQjCNHVJ1LKcH8rQ2jgpmHgSpBHZ_5-uA&amp;ust=1380633090612368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://www.google.com/url?sa=i&amp;rct=j&amp;q=&amp;esrc=s&amp;frm=1&amp;source=images&amp;cd=&amp;cad=rja&amp;docid=xYSbmrpDs3ZWKM&amp;tbnid=J24Oz5YWy8B1dM:&amp;ved=0CAUQjRw&amp;url=http://1eca.com/telephone-etiquette-matters/&amp;ei=23ZJUvXLAdLSqAHKgoGADQ&amp;bvm=bv.53217764,d.aWM&amp;psig=AFQjCNFjXx-rDt8UK71cfJzOtVKqWs60Pg&amp;ust=1380632662321312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www.google.com/url?sa=i&amp;rct=j&amp;q=&amp;esrc=s&amp;frm=1&amp;source=images&amp;cd=&amp;cad=rja&amp;docid=hxAaad8q476g7M&amp;tbnid=hzEQgNM3e_I-dM:&amp;ved=0CAUQjRw&amp;url=http://www.ehow.com/list_6516380_business-phone-etiquette-tips.html&amp;ei=_ndJUoOnOMrfrQHx_IHoDA&amp;bvm=bv.53217764,d.aWM&amp;psig=AFQjCNGshwylew7V-gdny-TmF-7q2XLi2w&amp;ust=1380632717014394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hyperlink" Target="http://www.ehow.com/way_527109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0.wmf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0.wmf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image" Target="../media/image14.gif"/><Relationship Id="rId4" Type="http://schemas.openxmlformats.org/officeDocument/2006/relationships/hyperlink" Target="http://www.google.com/url?sa=i&amp;rct=j&amp;q=&amp;esrc=s&amp;frm=1&amp;source=images&amp;cd=&amp;cad=rja&amp;docid=bP5dclAZtQTVkM&amp;tbnid=QlFpYJuxzBp9mM:&amp;ved=0CAUQjRw&amp;url=http://www.chicagonow.com/cancer-is-not-a-gift/2013/05/cancer-etiquette/&amp;ei=CH1JUo6EM8TErQGT3oDQCA&amp;bvm=bv.53217764,d.aWc&amp;psig=AFQjCNGv4F-RHiqvwKeWy4hQ0ipdWxwlJw&amp;ust=1380634165849422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://www.google.com/url?sa=i&amp;rct=j&amp;q=&amp;esrc=s&amp;frm=1&amp;source=images&amp;cd=&amp;cad=rja&amp;docid=CONFsPDPGNakSM&amp;tbnid=YR_n4TdeDwG_oM:&amp;ved=0CAUQjRw&amp;url=http://blog.hiredmyway.com/6-steps-to-writing-professional-emails/&amp;ei=5XhJUoDdO5HzrAG3j4DQAg&amp;bvm=bv.53217764,d.aWM&amp;psig=AFQjCNHwHunwCLOGfP7owRS4AaDiye2EkQ&amp;ust=138063318417083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Business Etiquette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553200" cy="2590800"/>
          </a:xfrm>
        </p:spPr>
        <p:txBody>
          <a:bodyPr>
            <a:normAutofit fontScale="55000" lnSpcReduction="20000"/>
          </a:bodyPr>
          <a:lstStyle/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5100" dirty="0" smtClean="0">
                <a:solidFill>
                  <a:schemeClr val="tx1"/>
                </a:solidFill>
              </a:rPr>
              <a:t>Greeting and meeting people</a:t>
            </a:r>
          </a:p>
          <a:p>
            <a:r>
              <a:rPr lang="en-US" sz="5100" dirty="0" smtClean="0">
                <a:solidFill>
                  <a:schemeClr val="tx1"/>
                </a:solidFill>
              </a:rPr>
              <a:t>Professional Social Situations</a:t>
            </a:r>
          </a:p>
          <a:p>
            <a:r>
              <a:rPr lang="en-US" sz="5100" dirty="0" smtClean="0">
                <a:solidFill>
                  <a:schemeClr val="tx1"/>
                </a:solidFill>
              </a:rPr>
              <a:t>Telephone and E-mail tips</a:t>
            </a:r>
          </a:p>
          <a:p>
            <a:r>
              <a:rPr lang="en-US" sz="5100" dirty="0" smtClean="0">
                <a:solidFill>
                  <a:schemeClr val="tx1"/>
                </a:solidFill>
              </a:rPr>
              <a:t>Cell phone and Internet </a:t>
            </a:r>
          </a:p>
          <a:p>
            <a:r>
              <a:rPr lang="en-US" sz="5100" dirty="0" smtClean="0">
                <a:solidFill>
                  <a:schemeClr val="tx1"/>
                </a:solidFill>
              </a:rPr>
              <a:t>Business Attire</a:t>
            </a:r>
            <a:endParaRPr lang="en-US" sz="5100" dirty="0">
              <a:solidFill>
                <a:schemeClr val="tx1"/>
              </a:solidFill>
            </a:endParaRPr>
          </a:p>
        </p:txBody>
      </p:sp>
      <p:pic>
        <p:nvPicPr>
          <p:cNvPr id="12291" name="Picture 3" descr="C:\Users\StovallS\AppData\Local\Microsoft\Windows\Temporary Internet Files\Content.IE5\G4STZQJ5\MC90041366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7557"/>
            <a:ext cx="2514599" cy="2667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3" name="Picture 5" descr="http://www.optimalhealthconsultant.com/wp-content/uploads/2013/08/cell-phon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5443" y="4780506"/>
            <a:ext cx="1890848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4" name="Picture 6" descr="C:\Users\StovallS\AppData\Local\Microsoft\Windows\Temporary Internet Files\Content.IE5\G4STZQJ5\MP900431737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091" y="304800"/>
            <a:ext cx="16002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5" name="Picture 7" descr="C:\Program Files\Microsoft Office\MEDIA\CAGCAT10\j0300520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947356"/>
            <a:ext cx="1738490" cy="1495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7" name="Picture 9" descr="http://t1.gstatic.com/images?q=tbn:ANd9GcTxdr7gs-K_kUlYhjhMxs5v6LORBlyS_c6Ql6O3Qlild98IOM4k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89611"/>
            <a:ext cx="3200400" cy="2326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01274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Telephone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sure you speak clearly &amp; are smiling as you answer the phone; identify yourself</a:t>
            </a:r>
          </a:p>
          <a:p>
            <a:r>
              <a:rPr lang="en-US" dirty="0" smtClean="0"/>
              <a:t>Before placing a caller on hold, ask their permission first and thank them</a:t>
            </a:r>
          </a:p>
          <a:p>
            <a:r>
              <a:rPr lang="en-US" dirty="0" smtClean="0"/>
              <a:t>Do not forget to return the call as you promised</a:t>
            </a:r>
          </a:p>
          <a:p>
            <a:r>
              <a:rPr lang="en-US" dirty="0" smtClean="0"/>
              <a:t>Do not permit the phone to ring into the office more than three times</a:t>
            </a:r>
            <a:endParaRPr lang="en-US" dirty="0"/>
          </a:p>
        </p:txBody>
      </p:sp>
      <p:pic>
        <p:nvPicPr>
          <p:cNvPr id="11266" name="Picture 2" descr="C:\Users\StovallS\AppData\Local\Microsoft\Windows\Temporary Internet Files\Content.IE5\3J4Z4NMO\MC90038415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28600"/>
            <a:ext cx="1825142" cy="1568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60218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Telephone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</a:t>
            </a:r>
            <a:r>
              <a:rPr lang="en-US" dirty="0" smtClean="0"/>
              <a:t>lways use a pleasant, congenial and friendly tone.</a:t>
            </a:r>
          </a:p>
          <a:p>
            <a:r>
              <a:rPr lang="en-US" dirty="0" smtClean="0"/>
              <a:t>Never interrupt the person while he/she is talking to you</a:t>
            </a:r>
          </a:p>
          <a:p>
            <a:r>
              <a:rPr lang="en-US" dirty="0" smtClean="0"/>
              <a:t>Never engage in an argument with a caller</a:t>
            </a:r>
          </a:p>
          <a:p>
            <a:r>
              <a:rPr lang="en-US" dirty="0" smtClean="0"/>
              <a:t>Do not handle an unhappy caller’s concern openly at the check-in/checkout desk</a:t>
            </a:r>
          </a:p>
          <a:p>
            <a:r>
              <a:rPr lang="en-US" dirty="0" smtClean="0"/>
              <a:t>Do not make it a habit of receiving personal calls at work</a:t>
            </a:r>
          </a:p>
          <a:p>
            <a:endParaRPr lang="en-US" dirty="0"/>
          </a:p>
        </p:txBody>
      </p:sp>
      <p:sp>
        <p:nvSpPr>
          <p:cNvPr id="4" name="AutoShape 7" descr="data:image/jpeg;base64,/9j/4AAQSkZJRgABAQAAAQABAAD/2wCEAAkGBhQSEBUUExQUFBQVGBUUFRQWFRgYFRQUFBQXFRQUFBUXHCYeGBkkGRQVHy8gIycpLCwsFR4xNTAqNSYrLCkBCQoKDgwOGg8PGikkHBwsLCwpLCwsLCkpKSksLCktLCkpKSwpKSwpLCwpKSksKSkpLCwpKSwsKSkpLCwsKSkpKf/AABEIALoBDgMBIgACEQEDEQH/xAAcAAACAwEBAQEAAAAAAAAAAAAFBgMEBwIBAAj/xABMEAABAwIDBAUHCAcHAwQDAAABAAIDBBEFEiEGMUFREyJhcZEHMoGhscHRFCNCUnKSk9IWM0NTgqKyFTRiY3Ph8FSDwiSjw+IXJUT/xAAZAQACAwEAAAAAAAAAAAAAAAAAAQIDBAX/xAAjEQACAgICAwEAAwEAAAAAAAAAAQIRAyESMRNBUQQiYXEj/9oADAMBAAIRAxEAPwDbJQhFe48z4lGJUFxAoAWsSndr1nfePxStiFZJ+8k++74pixR51SnXgklOwBNZiMt/1sv4j/igcmKzB5+em/Ff+ZE6qPVCpIASSiwo8djM376b8V/5lz/a8/76b8V/5l8YwF1naOSdjo8GIVB/bTfiv/MpY6ye/wCum/Fk/MuBUDhqvRITwKQEja2YknppvxX/AJl18sm/fTfiv/MqnSHMQFxJUOB4IAuOq5v3034sn5lwKuf9/N+K/wDMqhxADfZSw1Qdu19B+CQ6Jvlc/wC/m/Ff+ZSirmsPnpuP7V/5lC6TsPgvflFraJio6kqprfrpvxX/AJloGztZIaSAmSQno23Je4k6cTdZ0+pBB7loGzn90g/02+xAH21lXJ8lNpJAczNQ9wO88QUD2TqpjPFeWUjpmXBkedA154ncjW0/92P2m+9CNl3Dp4v9S/hG8qcSEgdV1M3SP+el8537R/M9q4FTNb9bL+I/4qWWQZ3d59qmhIslY6PRWSWHzkv4j/ipBVPP7WX8R/5lJDTAhfS0WhsmmFHTZX/vJfxX/mXzs5H6yb8WT8yHYjHO15DHECw4Ku2qqR9IH0KWiOwjSMku756fs+dk+KnDpRvkmPaJX/FC6CrqRm1b4K7HXVGl8nglSY7aCdE4uveab0yv+Klnwt582ecf91/xQ75TMQTlZfuXVBi0uWYm3zYBtwN1Bx+E1L6NOzmcXBlkJ03vcfejLnP+u/7x+KWdmMXdIScgAAGvaUwGs7FZDoqn2fOc/wCu/wC8fiuC9/13/ePxXjqzsXBrhyVpA0iVB8R3IxKgmJnQrIXipikg1SlX1IudEzYq7elGufqUABqqoJNrINVSkOIBRSc9ZCqvzimMqucea9jbqvrLqNAiZhsdFPFIbqk+psbAEldR1XGwHp96Q0iaeTK65QarxQvOmgX2I4iXnLuAO/ibKt8muLg7uCBpHUUmoGhvzHajtMCOrEQ13E8TzA5BBKNnWFxxv4K3TVZD+dyeHNRJocI4bxh3Wc4DVrdQ7xNrKpHSiYEx2Dv3ZOt+NkR2epJJM2UEgdXw0JKr4ngElPJ0oYTHoXWFiO0FR5pOi3xtq2B3R2uO9aLs7/dIP9NnsSlW04kYZGm5A1/xC2h7/wDne27P/wB1h/02exWmdxp0Q7VC9N/G33oLs5K1k0eYhoDnEk7h804D1lHNph/6f+JvvSzC33+xSRBoiczU959qvMh+bHeo2wq4zzQO1AE7IOqCDZdOjdbmrEY6qmDEADq6W0hBBFg1exxsdyU2LfrXdzfYq7QDbRWUQslbRi5A4r35CQoaOQ667tytidw3gFCHo8jgPJUXDq1h5NaPUj1HXN+lp3qF0Eb4Ksi2oFyO5VylRKMSrsdJ1H+hHnSpc2WNg4c9UcL1di3FFeTUmdly5JXGZeZlbRXZrcqCYmNCjcqDYkdFhNIm4rHvSpW0+pThikg1SnW1IuUDF+pprG6GS01zdFqqqubWQeoqiDayAOBTBddDYaBQCqJVWpxBzRy7b+5AyliVUc2XQDjbifeuBXaWH/BbQKjVSEuuVOyPK2/E8UATYNSdNOyMm2ZwBPIE2Kecb2eYGBjWtDwCbDhYXDSbandvKT8ABFQxzdchD/SDoCtZrMQhdG2fS4u0s3k5m2tbfcHis+STtG3BFcXZmOFYK98mWxHDXhf/AGV9+AtfVsp4DneT1jwbxJJ5BE3vmle4U8bm5tC8i2Ubur2p92B2UZTNJcLyPHWcdT4pc6GsWg1sxgrKdjWA3tvNtDzJNkwy4cx7C1zQWuHZrfis92gramhkfIw5o22JaR1tTvFvOb26WTHsljz5tS3LG9jXhvFjz5zR2EWPffmkqrYStvRk+1tIcPrSz9lIDYcBuuB4hN2z0wdTREbsoHhp7ko+W3FWvxBsTdehbdx/xSAHL6GgH0o9sOD8ijvxLyO4vNlohdGbK02EsebeD+Ie9AooQje0DrQj7Q9hQGFxKmUstNjU7IBZUmyHmrsZOUa70CLLISQvXxOAKkjJAUrpOqdCmABxqcidw7GexQR1St49UNE7rkDqs39ypMew8R4q1MrolopRqrRm3Ki1rbkArxlXkma10T5WuabZDuNwNeXNO0thxb0FWSXah8ZtS1diRct3Kz0TwDYHTgd/pVKIuNJVEj6TfclOqCF2X9lW6OJJO4WRshBtl/1br80TlrmN+lfu1VmOlFEMluTJbLklWMBY2okeDmaxkb5HO0uA0aabt6+moSGRv4SNzAcQO3xCkpJkWmjVpUExPcUblQTExoViNInYqd6Uqwi5TdisW9KlZDqUAAJ/OQqrb1kYqY9bobLDc3ugZSEaGYrYA33mwHYOJRz5P2qnHsXXVT/mqaZwP0iwsZv+s+w9aAFkuuPUr2D0ks72xxsLySBoCQ3MbAuIGg7Stc2W8hjGsc6v67iOpHG9wa0AXOZwAJd2DTTinDZrYKnoHvbCHfOgFxc7N5hOUDkOsUAY/hOAvgdIx467Xlp5dXdb2+lEITL0/R9GcmZtnZTuLOsc27eAnnaPCgK15tbM1jvTbKT/AChVYYbOWKU6kzpY8dxTQSwemaABYIsyTIQfo80IpXWcEaxCgkfC0RuDXhzXDMAWm30XA8NVTFWzS2ktl2olgnDQ8BxsbeneO0diE7W4kyhpOkYDZ0rI3FoGYBwcSRwv1VXxSeSSPKbw1EPWYWWIeCLZmB1+Gtigm2eIGWiZTVHWle6OZxbo2zbgnQ7nG+i0x26ZlyR4x5IyaqgkqqiWd97Oc55c43NuAvxNgPBavgjAKeID92z+kJPmpg2M2FgGnT0Jwwg/MRf6bP6QtJguznaH9SPtj2FBKYa+hHMcF4x9oewoRFCpEGcNar8Y6oUTYFOyHRMC40blIToe5Q66WXk8+VhLjYWQIB7UtjMri8aBrD6kvsw9kkjAwHrDQAm9+SIY/U9PIS0lrbBpuN9gtE8mOxAja2pmb17fNAixa0/SI5nh2d6U8iQ4wbKeyvkmBAfVOeCdeja7W3APd7h4p7odiKOPVsLb8zcnxJRa1lKwqlSb7LGq6EnbOWjgOQsf0xbmHRkAAG4Ge+nDkkB1YSx8dm5Xm7tLlSeVDHCJ3yMIzOkdG2+o6OFrW3A7XErOqjF5X75HW5A5R4CyvKx0kqmRjrPawciQPUqEu08IIDc0hJAGVthc6DV1kmFENnqfPUs5A5z/AAi49dk9ho2TBYSygncPOnkjpmdxN3+onwRDG3jpAwbmNa0eF/eF3R01vkMP1WPqn979GX8UPrrmRzj9Ik+J0V0EUyNQlQbEXIzKgeJDesxcKuKSjVJuK1bRdNeLN3pIxePegAHW1wJsLo7sNsf8tOeUuZCHZRbR0hGrrE7mjn4bkAw/CTPUsjbvcdTyb9J3oC1+CJsDGNjFmxODQOwAD4+KKHYbwPBaaCMmCFjSNL5bv7y43cfFHWPGax3gePag7h0b2uHmvsrzJfnR2iyALzogdP8AnI+pK2ymJ/KaSJ5N5InPp5eeeI5LnvaGu/iTW3XvCQtm4vk2MV1LuZOG1cQ4XPn2+9b+BAFva+G0rHfWZb7pP5ktSOThttD81E7k4t8Rf/xSHUT33Lm59TZ2Py7xpk8NXra/cnjB5BND/iG/wSXhFBDIXCR5a/I97BewIYAXHtIBGnI9hSzF5TJaSR0bYg+x4uyjdpc203qyGOSpv2RyZISTS9DXt1tM2mjykGSoF+ja0ElreL5bbmj+Y27Sszw/ad07iZDd548x2d3JO+yXlIYKiTNGxrpDnlnLvOygNFg1oOUDTuF1f8qGBQSU8VVS08bn9M0yzwtAyxljrmTLbMC4t1I056rTDXfZjzW+naXzoR6mqvG7T6J9iccJPzMX2Gf0hI1R5jvsn2J3w02hj+wz+kK0zI+xmSzB9r3FDIpwrmNP6jfte5Dabj3JoTLjakKzHMLd6GNVHG8f6IBrPO5nggQdxLFTCwEC90P+WiYAvIaBwvx5qlB09XE1xIsNCN1yOJUowJ4BJB07Qq52+i2DSdsctmtk4AWyyubIdHNYNWjlm5nsT7HiTAN/qWEYhTCGNxzOa+1wL7+W5S4dUExNcaiRpINwHmwPDeqPHLuy15Im6/2q3Tfr2IZi+3VPTOEb3O6R7HPY0NJBtcakaDVZNBjTmsDjVOFjvc64G9Voqs1dfGTIJGtYG5hwu7UeFypxg72Qk1QJ24qiZmM/dsbf7cl5Hf1DwSyVexmt6WeST6z3EdxOnqsqBK1Gc8Ka/J9hplmP+IsiH8btfUAlNat5I6INLZXebG2Wod/CMrfcmA/MeHVNVINzMtMzujb1rfxFQPYFxhd20jC7zpS6Z3e8k+whcvkudFYVmgyITiDQeCLSITXrOWipilE031I9aTMXwp2ti0+pPGIlKuJlSoRDslgphDpnWzv0bxs0H3kDwCbPOc5vCRvSM7xvHfqhrGZWNbyAHq19asQPLQObTmae/eO74pMkhlwWTpqfKfOYbd1lJSu6+v0fih2E1gbMSNA+1+/t7fgiQsXusR1iLWN7a6qIw45uoKzTyhYoKPGKCpOjcuSQ/wCU6RzHE9wkv6FpcL7tF/8Amuixny6gmqhafN6A2HfI8O9g8FISNO2xp81G63AtPryn1OWT47Tno7A2u5oNuILgLLQtjcUNZgjHP1kERjf2uiOXN6cgKU8Yo7tZ2yxD+cLFmj/NM6P5ZfwcSHb/AA4xUMdQzR0E7DcfVka9jgew3A9KQtqMJcZukYLtcA49lwDa62Xyg0g/sWp03CN33ZWH4qls7RQyMBcAQWNtfkWhXzfGqKMdTUlIxiggcx4kIIsbZWDrG4IygWO8E/Fa5h0boMNqJbkNdDkY3Nezn/N2N+13bu7FFV7JxSyFjW9VxJNhu3AEd1kIx/E5KWM0ctmxvc0sygNjDGGzSLuLsznBz3lx0tpcHSuL5vfosl/yg0vYqVbLRv8Asn2J0oP1TPsN/pCVMQI6F/2T6wmmkPUZ9lvsC0MxohxnzW9/uQ6IIjibtB3lVWBNCa2ctYkbGKkuJP1nnwunivmyRPdyafE6BJc8d8rUWKhz2bGSnbfiSfd7kWlmux3cfYoaSlAia3kAPUva2kc6EtY7I4jQ/wDOxSvQq2KW19VYt5FgHrVGkrOoL2tbTmiO1VEPmrm5DNTzN96oU2FtczX0dyd7Fx0e08bnx2aC4i7yBr1W+ce4K/hLWxRVU7bDqlrftOAjFvS9x9Cq0GF5b2cQdRcEjQ8FLjrRBQMjb+0kJ72xi/8AVJ6kWOhTcVySvCV8gR61tzYbzoO8ra9n6XosNmy+dKYaRnptn9RWRYDT56iMcAcx7m9b3BblSU2mHw8hJWSDv0jJ8VJdifRcxEgODBuY1rR4fCygiF1BV1TXPc6+8k/BV/loHFG0R0alIhGIIvIhGIKosFjEUBhgzTC+4Xd4bvXZHcSQGKsbHL1zlzAtBO6+h1KmIs1Z1HePah/6bMzFvyd1gSL5xc2Nr2tpu5q5XG49/BKdcy0p7dfTxVM5NLRoxxUnTHjDNqaYnrNlYfs3/pJTZR4pSyADpG/xBzT4uAWX4O8XCe8MAsLLN55XRqf5YVextZCMoyOuO+4PpX552/2vbX1edjXNZG3oW5j1nZXOJeRwuXbtdy3an0sRoeY0X5kqn/PzaBvzsnVG5vXdoL8BuWqEuRknDibf5GXXw8jh0ksZ7yA8f1lc1tNeSBn+cz+U3PsQvyKVn/p6mO+rZIpB/E1zf/jCaK+D/wDYxfVOaUelpB8HKvMtr/S3BKuX+HflHiP9j1IH1WE9oErCR4JN2ScRRRXOpabfZzEN9Vk97e64VVf6LvaFlexdZ8yRyN/d8Es7/iP8iuTNN2eIfyuLBYXtLtO+qrpzLdsbnljWH6DY7saD9V28ntcVtOzEvXJHJYztBhTzjFZHkc/NNIWta0m4ec4sO5wSwvRL9OpFLpyA6J5uXA9G4/SvrlJ57+P1RxT/AAkhrRyAHqWZ1sToi6KQHqm1nXD2HhodQmjCcTfA4U850I+ak4OHBvfwtw004q/syLQYxZ2jfT7lSjcrGJSDq68/cqrHdqaE+wbtNUkRNbfznDwGpQPCGdJVMFza+vcNVb2mlu8cmtPiUOwOoMcsTt13WOnAoEaYX6710Ze1VZpNV416kIVtrKk9XX6LvU5U6ard0bdeCm2nbcNN9zX+1D6b9WO5T1ZB3QYo5XEDXUuAUO3VR89HF+6jaD9p/wA47+oD0K9szT9JIwcL6+nQ+q6WccrumqZZPrPcR3X6o8LKJMpL1eBeoQho2Cw8yTm285Yx3yO+A9a12tqgyetmHmwRx0sfYWixH3iEmeSOhAcyR3ms6Sod3Rts31gIjjtSY8OYHG76maSZxHEBxPhqxTj2Rl0U3Yu7hYKtJWk73IOKoc198tV9lHE/SciEYgi8iEYgsRqFbEkhbUHUDs96fcS4rPdo3XefBSYhVdjM0J+bkc3svdv3TopcGx6SaVzZXZja7dANx13Dt9SG4hvVPC6jJUMPAnKe52nvVclaLMbqSNJw2azgn3Bqi4CzaN1rJz2fq7tC58lTOxHaoeoH6L847RU3R1tQ3lNKP/ccR7V+iKJ9wsK8oVPkxOpHNzX/AH2Nd7SteF7MGZB7yLYiG174Xbp4nAfbjIeP5c616SjvI1x86MOb6H5T7W+tfmnC8ZdS1EU7POie14HMDzm+kXHpW91nlGomwCcytDHtDm6tLjceaGg3LuFrb1e1ZmTaI/KniwiwqYX1kyQtHMueCf5WuWR7E1trt5hGYMRk2jxBsDWuipIWySH61y0tY953Zi4tAHAZu1K+AROiqCx2jmZmOHJzTlI8Qs+baNX5XUjX9lKv5y3MKParApHVAlijLszRmLRqHN01PdZC9m6i0gN1oFBXWdruO/u5qnFKjT+mFu0ZvPs3MQS6ncSbkksBJPtKrVeyks0OSWCS1h9E5mm28HgVt4X1lsObyPznFT1FJI2KqjeWOOWKUtNnE7m7vP7N/K+gR+LB3vaHNhLmkXDgy4I7CAtkxLDIqiJ0UzGyRvFnNcND8DyI1CQq2WbBDnLjPRuda73WfGTc5ZDxdpZsg842DhqHAEmKz8Bf/wBO78M/BQuwB37h34Z+C2fBscgq4xJTyMkbzadQeThvB71fyo2HJfDCf7Jd+6d9w/Bff2fb9k77pW7ZQvOjHII2Fr4YPJhjTviv/CVwcMjG6IfdW99EOQ8F90LeQ8ApWxWvhgWURnqsDbtcDYW84Ftx22JS7NshEfNe9veA4e4rQ9sZBLVyG2gdkFtLBoDdLdoKW6lgYC4uytG8u1AHo1TTBirJsbJ9CSN3fdh9Yt61Sn2aqW/snOHNlnjxYSnXo3cge4+4/FfZ7b7t7xb17lIjQwbM0xhw6dwtmcIqZl9xJ1ePSFxt9WxU7I2uibKYmMjY0ki5dvtbd1QD6EVooR0VBBvMjpKt3cywjPsCS/K/iD5qpsIY2MQC4c3V0vSMb13H0WA70mwBjdqINM1D915Kk/SaiOjqaQdl/wD7JRayYfTHpB+BRXD8Ikcc0hZusLE338Rl09qExH6rkQfESjEiDYiojFuoizvDfHuS3tfs86QmSIXcfOZxJH1e3sTX0RzF3LQf8/5vVecg7735jfpzHHvQwRguKMIcQQQQbEEWI7wgkxsVtuO7PxVA67Q48HA5Xj08e43SDink4lBJhcHD6rxkd97zT4hA6CeHVIkia76wB9NtfWmjZ+bckbAqSaBhjmjcwtPVzDQg69Vw0Ot93NNeDz2IWHJGmdXDO0majhbrtWNeV2zcUd/iiiPqLf8AxWr4LiLcupSX5R9gJa+oFRA5htG2MxudlPVc4gg2t9Ljbcp4ZJdlOeDfRj9RKDpexPE7h2m11PgGz9RXSiKnjzHS5tZkbbWzSO+iNL9p3XTDJ5O6mkni6aDpoblziy7mAEWIe5gDgRoRfTTvWq7LbVUEUTYIujp7b4zZt3cSXHzieZN1olNIyxxthzYTZCPDKbomWdI6zppbWMj7cBwaNwHed5KyvbOj6LGKjSweRKP+41rj/NmWxxYg0i4II5g3HikDyo4QXllUwXyN6OW28Nvdj+4EkHvColK0aMUeMihs+4vlY0EAuNgXGwv2lPr6aRltL3HA3O76u/1LHqautaxT1h+PPbHdzyWNbmc0gP0Gps13H0hUwS9mvK5PcTS6CoJiYTvyj2KcT+rf2LPosef0Imhjks+9hmDc3ImNzyRfg4OPcieHSPZqybL0res2TrOY9wNrOb1TbTetTlXswrFy2N3TqOoqWBpz5cttcxGW3bfSyyzbyrr6Yx55XZZGOa7ondUuadS0WBBykHj2XskCor5H2LnudpkDnEm44NO//nPhNWyqaUZNdmn7S7PUkUjamiq2YfUO80xnNBKL3IkiboG3O8WGu4qLDfKfNSyOGIvhlicWBk9N1mNJuHAgAEWIBIdY6i1wswBPbm3AA2PoPEajRcOpy5pzN6RosDl0eO9oN+HDwU6K9H6UwvH4almeCRkrebHA27xvHpV3pl+X8MoGtcH08ksZBuXRPs9o49UkNduOlwmj9N6yJoMeINnZwEsBa89hIza+lRaZJUzeflFt/tXnyoWJGtuWqxeg8plYR1o4QeZGt+fcr8O1dTNbNURQHm2NxPqA09KTbQ1FMW8b2mn+Uvc+lyNc45Wtjc0ceJ3niVziEkb4miR2QPynLvNrhwvYHQ2HinR+zTSM8tdISdb3YBbsBBKQsZ2Ep2uPQVobc+Y6NzmjsDuShHI/hbLGvTQUieHC7SHDsN/Yp6aMkgDeSAO8mwSnR7Iyh1zUwt7WiS/uRgYlLQlsmYVORweARa+XWxtr7VbZRSNHgjBxCYi2Wmiipm94Gd1vTYKHaeGmPRmanbK/rFptY9UtJa531bE7wUg4X5RHSh7WQu6aWoFQ83NrF4Ijta/BoWobQ7DCupWMkc6OZoLgWnqB7mgFjx9Ju4cN11IizLMUxOjjeSyJhda2SHzBYnUvNwDuvlvu4IW3FKuoNqdjmga5YWkWHa7ed/NSRbKSO0zRtIJBDnG4INj1Wg+tMmyeGVNJIXwyxkuaWEHpSNXNP1P8PrRy+EuP03CRB69tzbmjEiG1EdykQBEzMunJCK3cT6Eaqe3X1HxQ2siadAXC3ZfX1IGLsrHnzet2aE+BVcVWU9ZrmnsLmn16I42gudHMPfdp9YRGKj06zHHuc0j1lSoViljJbPTOaHkub12hzQSS0agPFt4J4JQhqLDetgbg8R/ZP+60e9ZZtRhwpqt8di1h68d7ea7hppobj0KjLH2acE/RboccLeKZ8N2hBGpWbu5hT09eRxWRxN8Z+ma5T4uN91HWR00/66GKTtcxpP3rXSDS4m7miUNcTxVfJou8cWGmbK0jXZoHzU5/ypnZfSx+YFEpqdronRumLszS0uLRfUWuQ2w9iXmSFdGQ80+TIPFFAyPyZNB0rG25dEfzqzVbPNZGGfKC4XGYNZbMOVy42CmdL2qoaix3qamyLxqqsYqJosBYm24DcAi8MJ0swDtIJ8Ag2B4iL20udx5JllhDhY9b/fsViVlcpUCfKI5pw2V7m5zH0ZabatJka03I81tideGix0vaRmaQb3Bbx1zdVwtbUWOYaG/FbPtXs9V1GHmClfGx7i0PMmjTELkt0BsTZl9OfNIVF5E8QsA6elZzyukdx4ARt9q1Q6OfkasWDF1TlaS3flO4XsOo7eLXv6L9ilDL+c4DXz8wDwOQI36cwjO1Pkhr6eMPgkbVAD5xrWlj2nm1pLs7e437EgPw2qOhH8xU9FQydJC0deVuY2Lixp61gQd9r7xr2dqiZiNGw3EckvMFwa09hABS7/YtRyaFLFhE+gNt4N78OVtxCLGFnwRhxLY3NadW2udDqL5ePoXbcTkjIMT3kjgWOI7Rci/rRVlMLbl06kHJQsmc022zN1THJGeLm9ZiYsKFNV36F8byBmdchpaL2uc1uKVZaMKqMLZc9VpvvuBqmiLQ/MwmBrrGopx2B2c+DAURjpqUDUyyfYiyjxefcszZhzBuY0d2nsTFgdVTts2enzD67JJA4d7c9j6LIk36HFRfY60VRFC4OipesNznuFx22a1X5tq6ngyIdmp9aqYfgdDMLxAns6aYOHe0vur36JQfUd+LL+dVeR/C/wAa/orw7WRk2mYYXH6Q6zCe7eEWifnbmY4Padzmm4/2Q5+yVOdCwnvll/OrOG4DBT36JmXNv6zjfxJVbplm0NUiEYgUXkQbEjotRhAk2J5D1hmHr/3UPStkGZjM/Ox1B5EcFTxOccb25pYqMWMEgfG8XHK+o+q4FMBpkr3M/YuUB2ocNMoHoN0nVflQlvrDCfb7FWd5W3t82mjvzJPsY1qYGlUmMzP8yJzu8WCuVOFy1Lcs1PTubyk61u7Q2WOzeWCvd5nRR90Y9rySo5vKhiT22+UBna1jQfEg29CANTq/JxSBpdM2CEcXMc9gH84ak2vwzCDK2npZKiedxIBZIOjbYXLnvcw6AD6N1nlfVSTuzTzyyn/G9zk9eSfA23kqLaD5phtx0c8j+UeKqyVGLZdi5SklZO7yezDzKmw4Asv676qxhuzboCTVVDujt+sjY3qdr2uvdvaN3sejBoqFbRtI1J8FzeTTOtSaroG4Ph0FQ17mVcjQyRsRzwtFy8dQjdobHwR//wDHTv8AqT+CPzrMNp556SMCHrRdMx7g4b2ta+0XHq9YkcRw4W23ZTGm1dHFM03zNF+eYaEHtW+EYSV0c7LPJB9gB3k4J/8A6XfhD8yjm8l4cP7y4f8AbH5k8r1T8UfhV58n0RIPJflIIqn6f5TfzJrocI6NoBdmtvNrX9ZsiK+UlBIi8sn2zwMsvrLpfKRWeWQPFdiqaofnexwcd5Y9zM3a4NNie3ejq+SewToU3eTOl4dKO+WQ/wDkFVqvJtTtFwJXDj89LcfzJ3Xyg4JliyNGefoRSnhN+PL+ZenYSm/zvx5Pim6vw76TBpxHLtCotKyy5RdNmyLjJWkLv6B03Of8d/xX36BU3Of8ZyYyFw5Q5S+k1GPwX/0DpvrT/jH4Lz9Aaf69R+L/ALJguvQUc39Bwj8BOHbHxRPD2vmJGtnSXHhlTGXaKuxS5lbFlUo/CMuXgXRaubJEqDsiCYqdEbkQPFVsOeJmLnekfFzvTti/FI2McUAK9Y7VDJJFdrd5QuVSA6M65NUqzionb0AWjOXGw1J0A4kncF+jdlcEFLSRQ8WtGfte7rPPiSvz/sa0HEKUEXHTR6H7QX6YWT9D6Rs/Mu2fBq+NOCugu2rPRqsXtodnRNEW9t/TZB/JfiT6KrdRS36OYl0J4CQec0d419BTvIk7aVoE9O4CxE8NiN4+cbuKlCbhNf2KUFODs1dfXUMZUq6FnKOrr5clcOciwolX11Vc88yo3SHmfFR5E1Avr5DjIeZ8VwXnmVHmPxhRfXQkuK+DkvIPxf2Fc/aFTrKdpBItm9qgaVI89VRlO10TjCnaZTyrwtUpXKymwhLF8Gror0JDs+a1SLlq6Kmitni+XK6CYH/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1660525"/>
            <a:ext cx="5019675" cy="346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9" descr="data:image/jpeg;base64,/9j/4AAQSkZJRgABAQAAAQABAAD/2wCEAAkGBhQSEBUUExQUFBQVGBUUFRQWFRgYFRQUFBQXFRQUFBUXHCYeGBkkGRQVHy8gIycpLCwsFR4xNTAqNSYrLCkBCQoKDgwOGg8PGikkHBwsLCwpLCwsLCkpKSksLCktLCkpKSwpKSwpLCwpKSksKSkpLCwpKSwsKSkpLCwsKSkpKf/AABEIALoBDgMBIgACEQEDEQH/xAAcAAACAwEBAQEAAAAAAAAAAAAFBgMEBwIBAAj/xABMEAABAwIDBAUHCAcHAwQDAAABAAIDBBEFEiEGMUFREyJhcZEHMoGhscHRFCNCUnKSk9IWM0NTgqKyFTRiY3Ph8FSDwiSjw+IXJUT/xAAZAQACAwEAAAAAAAAAAAAAAAAAAQIDBAX/xAAjEQACAgICAwEAAwEAAAAAAAAAAQIRAyESMRNBUQQiYXEj/9oADAMBAAIRAxEAPwDbJQhFe48z4lGJUFxAoAWsSndr1nfePxStiFZJ+8k++74pixR51SnXgklOwBNZiMt/1sv4j/igcmKzB5+em/Ff+ZE6qPVCpIASSiwo8djM376b8V/5lz/a8/76b8V/5l8YwF1naOSdjo8GIVB/bTfiv/MpY6ye/wCum/Fk/MuBUDhqvRITwKQEja2YknppvxX/AJl18sm/fTfiv/MqnSHMQFxJUOB4IAuOq5v3034sn5lwKuf9/N+K/wDMqhxADfZSw1Qdu19B+CQ6Jvlc/wC/m/Ff+ZSirmsPnpuP7V/5lC6TsPgvflFraJio6kqprfrpvxX/AJloGztZIaSAmSQno23Je4k6cTdZ0+pBB7loGzn90g/02+xAH21lXJ8lNpJAczNQ9wO88QUD2TqpjPFeWUjpmXBkedA154ncjW0/92P2m+9CNl3Dp4v9S/hG8qcSEgdV1M3SP+el8537R/M9q4FTNb9bL+I/4qWWQZ3d59qmhIslY6PRWSWHzkv4j/ipBVPP7WX8R/5lJDTAhfS0WhsmmFHTZX/vJfxX/mXzs5H6yb8WT8yHYjHO15DHECw4Ku2qqR9IH0KWiOwjSMku756fs+dk+KnDpRvkmPaJX/FC6CrqRm1b4K7HXVGl8nglSY7aCdE4uveab0yv+Klnwt582ecf91/xQ75TMQTlZfuXVBi0uWYm3zYBtwN1Bx+E1L6NOzmcXBlkJ03vcfejLnP+u/7x+KWdmMXdIScgAAGvaUwGs7FZDoqn2fOc/wCu/wC8fiuC9/13/ePxXjqzsXBrhyVpA0iVB8R3IxKgmJnQrIXipikg1SlX1IudEzYq7elGufqUABqqoJNrINVSkOIBRSc9ZCqvzimMqucea9jbqvrLqNAiZhsdFPFIbqk+psbAEldR1XGwHp96Q0iaeTK65QarxQvOmgX2I4iXnLuAO/ibKt8muLg7uCBpHUUmoGhvzHajtMCOrEQ13E8TzA5BBKNnWFxxv4K3TVZD+dyeHNRJocI4bxh3Wc4DVrdQ7xNrKpHSiYEx2Dv3ZOt+NkR2epJJM2UEgdXw0JKr4ngElPJ0oYTHoXWFiO0FR5pOi3xtq2B3R2uO9aLs7/dIP9NnsSlW04kYZGm5A1/xC2h7/wDne27P/wB1h/02exWmdxp0Q7VC9N/G33oLs5K1k0eYhoDnEk7h804D1lHNph/6f+JvvSzC33+xSRBoiczU959qvMh+bHeo2wq4zzQO1AE7IOqCDZdOjdbmrEY6qmDEADq6W0hBBFg1exxsdyU2LfrXdzfYq7QDbRWUQslbRi5A4r35CQoaOQ667tytidw3gFCHo8jgPJUXDq1h5NaPUj1HXN+lp3qF0Eb4Ksi2oFyO5VylRKMSrsdJ1H+hHnSpc2WNg4c9UcL1di3FFeTUmdly5JXGZeZlbRXZrcqCYmNCjcqDYkdFhNIm4rHvSpW0+pThikg1SnW1IuUDF+pprG6GS01zdFqqqubWQeoqiDayAOBTBddDYaBQCqJVWpxBzRy7b+5AyliVUc2XQDjbifeuBXaWH/BbQKjVSEuuVOyPK2/E8UATYNSdNOyMm2ZwBPIE2Kecb2eYGBjWtDwCbDhYXDSbandvKT8ABFQxzdchD/SDoCtZrMQhdG2fS4u0s3k5m2tbfcHis+STtG3BFcXZmOFYK98mWxHDXhf/AGV9+AtfVsp4DneT1jwbxJJ5BE3vmle4U8bm5tC8i2Ubur2p92B2UZTNJcLyPHWcdT4pc6GsWg1sxgrKdjWA3tvNtDzJNkwy4cx7C1zQWuHZrfis92gramhkfIw5o22JaR1tTvFvOb26WTHsljz5tS3LG9jXhvFjz5zR2EWPffmkqrYStvRk+1tIcPrSz9lIDYcBuuB4hN2z0wdTREbsoHhp7ko+W3FWvxBsTdehbdx/xSAHL6GgH0o9sOD8ijvxLyO4vNlohdGbK02EsebeD+Ie9AooQje0DrQj7Q9hQGFxKmUstNjU7IBZUmyHmrsZOUa70CLLISQvXxOAKkjJAUrpOqdCmABxqcidw7GexQR1St49UNE7rkDqs39ypMew8R4q1MrolopRqrRm3Ki1rbkArxlXkma10T5WuabZDuNwNeXNO0thxb0FWSXah8ZtS1diRct3Kz0TwDYHTgd/pVKIuNJVEj6TfclOqCF2X9lW6OJJO4WRshBtl/1br80TlrmN+lfu1VmOlFEMluTJbLklWMBY2okeDmaxkb5HO0uA0aabt6+moSGRv4SNzAcQO3xCkpJkWmjVpUExPcUblQTExoViNInYqd6Uqwi5TdisW9KlZDqUAAJ/OQqrb1kYqY9bobLDc3ugZSEaGYrYA33mwHYOJRz5P2qnHsXXVT/mqaZwP0iwsZv+s+w9aAFkuuPUr2D0ks72xxsLySBoCQ3MbAuIGg7Stc2W8hjGsc6v67iOpHG9wa0AXOZwAJd2DTTinDZrYKnoHvbCHfOgFxc7N5hOUDkOsUAY/hOAvgdIx467Xlp5dXdb2+lEITL0/R9GcmZtnZTuLOsc27eAnnaPCgK15tbM1jvTbKT/AChVYYbOWKU6kzpY8dxTQSwemaABYIsyTIQfo80IpXWcEaxCgkfC0RuDXhzXDMAWm30XA8NVTFWzS2ktl2olgnDQ8BxsbeneO0diE7W4kyhpOkYDZ0rI3FoGYBwcSRwv1VXxSeSSPKbw1EPWYWWIeCLZmB1+Gtigm2eIGWiZTVHWle6OZxbo2zbgnQ7nG+i0x26ZlyR4x5IyaqgkqqiWd97Oc55c43NuAvxNgPBavgjAKeID92z+kJPmpg2M2FgGnT0Jwwg/MRf6bP6QtJguznaH9SPtj2FBKYa+hHMcF4x9oewoRFCpEGcNar8Y6oUTYFOyHRMC40blIToe5Q66WXk8+VhLjYWQIB7UtjMri8aBrD6kvsw9kkjAwHrDQAm9+SIY/U9PIS0lrbBpuN9gtE8mOxAja2pmb17fNAixa0/SI5nh2d6U8iQ4wbKeyvkmBAfVOeCdeja7W3APd7h4p7odiKOPVsLb8zcnxJRa1lKwqlSb7LGq6EnbOWjgOQsf0xbmHRkAAG4Ge+nDkkB1YSx8dm5Xm7tLlSeVDHCJ3yMIzOkdG2+o6OFrW3A7XErOqjF5X75HW5A5R4CyvKx0kqmRjrPawciQPUqEu08IIDc0hJAGVthc6DV1kmFENnqfPUs5A5z/AAi49dk9ho2TBYSygncPOnkjpmdxN3+onwRDG3jpAwbmNa0eF/eF3R01vkMP1WPqn979GX8UPrrmRzj9Ik+J0V0EUyNQlQbEXIzKgeJDesxcKuKSjVJuK1bRdNeLN3pIxePegAHW1wJsLo7sNsf8tOeUuZCHZRbR0hGrrE7mjn4bkAw/CTPUsjbvcdTyb9J3oC1+CJsDGNjFmxODQOwAD4+KKHYbwPBaaCMmCFjSNL5bv7y43cfFHWPGax3gePag7h0b2uHmvsrzJfnR2iyALzogdP8AnI+pK2ymJ/KaSJ5N5InPp5eeeI5LnvaGu/iTW3XvCQtm4vk2MV1LuZOG1cQ4XPn2+9b+BAFva+G0rHfWZb7pP5ktSOThttD81E7k4t8Rf/xSHUT33Lm59TZ2Py7xpk8NXra/cnjB5BND/iG/wSXhFBDIXCR5a/I97BewIYAXHtIBGnI9hSzF5TJaSR0bYg+x4uyjdpc203qyGOSpv2RyZISTS9DXt1tM2mjykGSoF+ja0ElreL5bbmj+Y27Sszw/ad07iZDd548x2d3JO+yXlIYKiTNGxrpDnlnLvOygNFg1oOUDTuF1f8qGBQSU8VVS08bn9M0yzwtAyxljrmTLbMC4t1I056rTDXfZjzW+naXzoR6mqvG7T6J9iccJPzMX2Gf0hI1R5jvsn2J3w02hj+wz+kK0zI+xmSzB9r3FDIpwrmNP6jfte5Dabj3JoTLjakKzHMLd6GNVHG8f6IBrPO5nggQdxLFTCwEC90P+WiYAvIaBwvx5qlB09XE1xIsNCN1yOJUowJ4BJB07Qq52+i2DSdsctmtk4AWyyubIdHNYNWjlm5nsT7HiTAN/qWEYhTCGNxzOa+1wL7+W5S4dUExNcaiRpINwHmwPDeqPHLuy15Im6/2q3Tfr2IZi+3VPTOEb3O6R7HPY0NJBtcakaDVZNBjTmsDjVOFjvc64G9Voqs1dfGTIJGtYG5hwu7UeFypxg72Qk1QJ24qiZmM/dsbf7cl5Hf1DwSyVexmt6WeST6z3EdxOnqsqBK1Gc8Ka/J9hplmP+IsiH8btfUAlNat5I6INLZXebG2Wod/CMrfcmA/MeHVNVINzMtMzujb1rfxFQPYFxhd20jC7zpS6Z3e8k+whcvkudFYVmgyITiDQeCLSITXrOWipilE031I9aTMXwp2ti0+pPGIlKuJlSoRDslgphDpnWzv0bxs0H3kDwCbPOc5vCRvSM7xvHfqhrGZWNbyAHq19asQPLQObTmae/eO74pMkhlwWTpqfKfOYbd1lJSu6+v0fih2E1gbMSNA+1+/t7fgiQsXusR1iLWN7a6qIw45uoKzTyhYoKPGKCpOjcuSQ/wCU6RzHE9wkv6FpcL7tF/8Amuixny6gmqhafN6A2HfI8O9g8FISNO2xp81G63AtPryn1OWT47Tno7A2u5oNuILgLLQtjcUNZgjHP1kERjf2uiOXN6cgKU8Yo7tZ2yxD+cLFmj/NM6P5ZfwcSHb/AA4xUMdQzR0E7DcfVka9jgew3A9KQtqMJcZukYLtcA49lwDa62Xyg0g/sWp03CN33ZWH4qls7RQyMBcAQWNtfkWhXzfGqKMdTUlIxiggcx4kIIsbZWDrG4IygWO8E/Fa5h0boMNqJbkNdDkY3Nezn/N2N+13bu7FFV7JxSyFjW9VxJNhu3AEd1kIx/E5KWM0ctmxvc0sygNjDGGzSLuLsznBz3lx0tpcHSuL5vfosl/yg0vYqVbLRv8Asn2J0oP1TPsN/pCVMQI6F/2T6wmmkPUZ9lvsC0MxohxnzW9/uQ6IIjibtB3lVWBNCa2ctYkbGKkuJP1nnwunivmyRPdyafE6BJc8d8rUWKhz2bGSnbfiSfd7kWlmux3cfYoaSlAia3kAPUva2kc6EtY7I4jQ/wDOxSvQq2KW19VYt5FgHrVGkrOoL2tbTmiO1VEPmrm5DNTzN96oU2FtczX0dyd7Fx0e08bnx2aC4i7yBr1W+ce4K/hLWxRVU7bDqlrftOAjFvS9x9Cq0GF5b2cQdRcEjQ8FLjrRBQMjb+0kJ72xi/8AVJ6kWOhTcVySvCV8gR61tzYbzoO8ra9n6XosNmy+dKYaRnptn9RWRYDT56iMcAcx7m9b3BblSU2mHw8hJWSDv0jJ8VJdifRcxEgODBuY1rR4fCygiF1BV1TXPc6+8k/BV/loHFG0R0alIhGIIvIhGIKosFjEUBhgzTC+4Xd4bvXZHcSQGKsbHL1zlzAtBO6+h1KmIs1Z1HePah/6bMzFvyd1gSL5xc2Nr2tpu5q5XG49/BKdcy0p7dfTxVM5NLRoxxUnTHjDNqaYnrNlYfs3/pJTZR4pSyADpG/xBzT4uAWX4O8XCe8MAsLLN55XRqf5YVextZCMoyOuO+4PpX552/2vbX1edjXNZG3oW5j1nZXOJeRwuXbtdy3an0sRoeY0X5kqn/PzaBvzsnVG5vXdoL8BuWqEuRknDibf5GXXw8jh0ksZ7yA8f1lc1tNeSBn+cz+U3PsQvyKVn/p6mO+rZIpB/E1zf/jCaK+D/wDYxfVOaUelpB8HKvMtr/S3BKuX+HflHiP9j1IH1WE9oErCR4JN2ScRRRXOpabfZzEN9Vk97e64VVf6LvaFlexdZ8yRyN/d8Es7/iP8iuTNN2eIfyuLBYXtLtO+qrpzLdsbnljWH6DY7saD9V28ntcVtOzEvXJHJYztBhTzjFZHkc/NNIWta0m4ec4sO5wSwvRL9OpFLpyA6J5uXA9G4/SvrlJ57+P1RxT/AAkhrRyAHqWZ1sToi6KQHqm1nXD2HhodQmjCcTfA4U850I+ak4OHBvfwtw004q/syLQYxZ2jfT7lSjcrGJSDq68/cqrHdqaE+wbtNUkRNbfznDwGpQPCGdJVMFza+vcNVb2mlu8cmtPiUOwOoMcsTt13WOnAoEaYX6710Ze1VZpNV416kIVtrKk9XX6LvU5U6ard0bdeCm2nbcNN9zX+1D6b9WO5T1ZB3QYo5XEDXUuAUO3VR89HF+6jaD9p/wA47+oD0K9szT9JIwcL6+nQ+q6WccrumqZZPrPcR3X6o8LKJMpL1eBeoQho2Cw8yTm285Yx3yO+A9a12tqgyetmHmwRx0sfYWixH3iEmeSOhAcyR3ms6Sod3Rts31gIjjtSY8OYHG76maSZxHEBxPhqxTj2Rl0U3Yu7hYKtJWk73IOKoc198tV9lHE/SciEYgi8iEYgsRqFbEkhbUHUDs96fcS4rPdo3XefBSYhVdjM0J+bkc3svdv3TopcGx6SaVzZXZja7dANx13Dt9SG4hvVPC6jJUMPAnKe52nvVclaLMbqSNJw2azgn3Bqi4CzaN1rJz2fq7tC58lTOxHaoeoH6L847RU3R1tQ3lNKP/ccR7V+iKJ9wsK8oVPkxOpHNzX/AH2Nd7SteF7MGZB7yLYiG174Xbp4nAfbjIeP5c616SjvI1x86MOb6H5T7W+tfmnC8ZdS1EU7POie14HMDzm+kXHpW91nlGomwCcytDHtDm6tLjceaGg3LuFrb1e1ZmTaI/KniwiwqYX1kyQtHMueCf5WuWR7E1trt5hGYMRk2jxBsDWuipIWySH61y0tY953Zi4tAHAZu1K+AROiqCx2jmZmOHJzTlI8Qs+baNX5XUjX9lKv5y3MKParApHVAlijLszRmLRqHN01PdZC9m6i0gN1oFBXWdruO/u5qnFKjT+mFu0ZvPs3MQS6ncSbkksBJPtKrVeyks0OSWCS1h9E5mm28HgVt4X1lsObyPznFT1FJI2KqjeWOOWKUtNnE7m7vP7N/K+gR+LB3vaHNhLmkXDgy4I7CAtkxLDIqiJ0UzGyRvFnNcND8DyI1CQq2WbBDnLjPRuda73WfGTc5ZDxdpZsg842DhqHAEmKz8Bf/wBO78M/BQuwB37h34Z+C2fBscgq4xJTyMkbzadQeThvB71fyo2HJfDCf7Jd+6d9w/Bff2fb9k77pW7ZQvOjHII2Fr4YPJhjTviv/CVwcMjG6IfdW99EOQ8F90LeQ8ApWxWvhgWURnqsDbtcDYW84Ftx22JS7NshEfNe9veA4e4rQ9sZBLVyG2gdkFtLBoDdLdoKW6lgYC4uytG8u1AHo1TTBirJsbJ9CSN3fdh9Yt61Sn2aqW/snOHNlnjxYSnXo3cge4+4/FfZ7b7t7xb17lIjQwbM0xhw6dwtmcIqZl9xJ1ePSFxt9WxU7I2uibKYmMjY0ki5dvtbd1QD6EVooR0VBBvMjpKt3cywjPsCS/K/iD5qpsIY2MQC4c3V0vSMb13H0WA70mwBjdqINM1D915Kk/SaiOjqaQdl/wD7JRayYfTHpB+BRXD8Ikcc0hZusLE338Rl09qExH6rkQfESjEiDYiojFuoizvDfHuS3tfs86QmSIXcfOZxJH1e3sTX0RzF3LQf8/5vVecg7735jfpzHHvQwRguKMIcQQQQbEEWI7wgkxsVtuO7PxVA67Q48HA5Xj08e43SDink4lBJhcHD6rxkd97zT4hA6CeHVIkia76wB9NtfWmjZ+bckbAqSaBhjmjcwtPVzDQg69Vw0Ot93NNeDz2IWHJGmdXDO0majhbrtWNeV2zcUd/iiiPqLf8AxWr4LiLcupSX5R9gJa+oFRA5htG2MxudlPVc4gg2t9Ljbcp4ZJdlOeDfRj9RKDpexPE7h2m11PgGz9RXSiKnjzHS5tZkbbWzSO+iNL9p3XTDJ5O6mkni6aDpoblziy7mAEWIe5gDgRoRfTTvWq7LbVUEUTYIujp7b4zZt3cSXHzieZN1olNIyxxthzYTZCPDKbomWdI6zppbWMj7cBwaNwHed5KyvbOj6LGKjSweRKP+41rj/NmWxxYg0i4II5g3HikDyo4QXllUwXyN6OW28Nvdj+4EkHvColK0aMUeMihs+4vlY0EAuNgXGwv2lPr6aRltL3HA3O76u/1LHqautaxT1h+PPbHdzyWNbmc0gP0Gps13H0hUwS9mvK5PcTS6CoJiYTvyj2KcT+rf2LPosef0Imhjks+9hmDc3ImNzyRfg4OPcieHSPZqybL0res2TrOY9wNrOb1TbTetTlXswrFy2N3TqOoqWBpz5cttcxGW3bfSyyzbyrr6Yx55XZZGOa7ondUuadS0WBBykHj2XskCor5H2LnudpkDnEm44NO//nPhNWyqaUZNdmn7S7PUkUjamiq2YfUO80xnNBKL3IkiboG3O8WGu4qLDfKfNSyOGIvhlicWBk9N1mNJuHAgAEWIBIdY6i1wswBPbm3AA2PoPEajRcOpy5pzN6RosDl0eO9oN+HDwU6K9H6UwvH4almeCRkrebHA27xvHpV3pl+X8MoGtcH08ksZBuXRPs9o49UkNduOlwmj9N6yJoMeINnZwEsBa89hIza+lRaZJUzeflFt/tXnyoWJGtuWqxeg8plYR1o4QeZGt+fcr8O1dTNbNURQHm2NxPqA09KTbQ1FMW8b2mn+Uvc+lyNc45Wtjc0ceJ3niVziEkb4miR2QPynLvNrhwvYHQ2HinR+zTSM8tdISdb3YBbsBBKQsZ2Ep2uPQVobc+Y6NzmjsDuShHI/hbLGvTQUieHC7SHDsN/Yp6aMkgDeSAO8mwSnR7Iyh1zUwt7WiS/uRgYlLQlsmYVORweARa+XWxtr7VbZRSNHgjBxCYi2Wmiipm94Gd1vTYKHaeGmPRmanbK/rFptY9UtJa531bE7wUg4X5RHSh7WQu6aWoFQ83NrF4Ijta/BoWobQ7DCupWMkc6OZoLgWnqB7mgFjx9Ju4cN11IizLMUxOjjeSyJhda2SHzBYnUvNwDuvlvu4IW3FKuoNqdjmga5YWkWHa7ed/NSRbKSO0zRtIJBDnG4INj1Wg+tMmyeGVNJIXwyxkuaWEHpSNXNP1P8PrRy+EuP03CRB69tzbmjEiG1EdykQBEzMunJCK3cT6Eaqe3X1HxQ2siadAXC3ZfX1IGLsrHnzet2aE+BVcVWU9ZrmnsLmn16I42gudHMPfdp9YRGKj06zHHuc0j1lSoViljJbPTOaHkub12hzQSS0agPFt4J4JQhqLDetgbg8R/ZP+60e9ZZtRhwpqt8di1h68d7ea7hppobj0KjLH2acE/RboccLeKZ8N2hBGpWbu5hT09eRxWRxN8Z+ma5T4uN91HWR00/66GKTtcxpP3rXSDS4m7miUNcTxVfJou8cWGmbK0jXZoHzU5/ypnZfSx+YFEpqdronRumLszS0uLRfUWuQ2w9iXmSFdGQ80+TIPFFAyPyZNB0rG25dEfzqzVbPNZGGfKC4XGYNZbMOVy42CmdL2qoaix3qamyLxqqsYqJosBYm24DcAi8MJ0swDtIJ8Ag2B4iL20udx5JllhDhY9b/fsViVlcpUCfKI5pw2V7m5zH0ZabatJka03I81tideGix0vaRmaQb3Bbx1zdVwtbUWOYaG/FbPtXs9V1GHmClfGx7i0PMmjTELkt0BsTZl9OfNIVF5E8QsA6elZzyukdx4ARt9q1Q6OfkasWDF1TlaS3flO4XsOo7eLXv6L9ilDL+c4DXz8wDwOQI36cwjO1Pkhr6eMPgkbVAD5xrWlj2nm1pLs7e437EgPw2qOhH8xU9FQydJC0deVuY2Lixp61gQd9r7xr2dqiZiNGw3EckvMFwa09hABS7/YtRyaFLFhE+gNt4N78OVtxCLGFnwRhxLY3NadW2udDqL5ePoXbcTkjIMT3kjgWOI7Rci/rRVlMLbl06kHJQsmc022zN1THJGeLm9ZiYsKFNV36F8byBmdchpaL2uc1uKVZaMKqMLZc9VpvvuBqmiLQ/MwmBrrGopx2B2c+DAURjpqUDUyyfYiyjxefcszZhzBuY0d2nsTFgdVTts2enzD67JJA4d7c9j6LIk36HFRfY60VRFC4OipesNznuFx22a1X5tq6ngyIdmp9aqYfgdDMLxAns6aYOHe0vur36JQfUd+LL+dVeR/C/wAa/orw7WRk2mYYXH6Q6zCe7eEWifnbmY4Padzmm4/2Q5+yVOdCwnvll/OrOG4DBT36JmXNv6zjfxJVbplm0NUiEYgUXkQbEjotRhAk2J5D1hmHr/3UPStkGZjM/Ox1B5EcFTxOccb25pYqMWMEgfG8XHK+o+q4FMBpkr3M/YuUB2ocNMoHoN0nVflQlvrDCfb7FWd5W3t82mjvzJPsY1qYGlUmMzP8yJzu8WCuVOFy1Lcs1PTubyk61u7Q2WOzeWCvd5nRR90Y9rySo5vKhiT22+UBna1jQfEg29CANTq/JxSBpdM2CEcXMc9gH84ak2vwzCDK2npZKiedxIBZIOjbYXLnvcw6AD6N1nlfVSTuzTzyyn/G9zk9eSfA23kqLaD5phtx0c8j+UeKqyVGLZdi5SklZO7yezDzKmw4Asv676qxhuzboCTVVDujt+sjY3qdr2uvdvaN3sejBoqFbRtI1J8FzeTTOtSaroG4Ph0FQ17mVcjQyRsRzwtFy8dQjdobHwR//wDHTv8AqT+CPzrMNp556SMCHrRdMx7g4b2ta+0XHq9YkcRw4W23ZTGm1dHFM03zNF+eYaEHtW+EYSV0c7LPJB9gB3k4J/8A6XfhD8yjm8l4cP7y4f8AbH5k8r1T8UfhV58n0RIPJflIIqn6f5TfzJrocI6NoBdmtvNrX9ZsiK+UlBIi8sn2zwMsvrLpfKRWeWQPFdiqaofnexwcd5Y9zM3a4NNie3ejq+SewToU3eTOl4dKO+WQ/wDkFVqvJtTtFwJXDj89LcfzJ3Xyg4JliyNGefoRSnhN+PL+ZenYSm/zvx5Pim6vw76TBpxHLtCotKyy5RdNmyLjJWkLv6B03Of8d/xX36BU3Of8ZyYyFw5Q5S+k1GPwX/0DpvrT/jH4Lz9Aaf69R+L/ALJguvQUc39Bwj8BOHbHxRPD2vmJGtnSXHhlTGXaKuxS5lbFlUo/CMuXgXRaubJEqDsiCYqdEbkQPFVsOeJmLnekfFzvTti/FI2McUAK9Y7VDJJFdrd5QuVSA6M65NUqzionb0AWjOXGw1J0A4kncF+jdlcEFLSRQ8WtGfte7rPPiSvz/sa0HEKUEXHTR6H7QX6YWT9D6Rs/Mu2fBq+NOCugu2rPRqsXtodnRNEW9t/TZB/JfiT6KrdRS36OYl0J4CQec0d419BTvIk7aVoE9O4CxE8NiN4+cbuKlCbhNf2KUFODs1dfXUMZUq6FnKOrr5clcOciwolX11Vc88yo3SHmfFR5E1Avr5DjIeZ8VwXnmVHmPxhRfXQkuK+DkvIPxf2Fc/aFTrKdpBItm9qgaVI89VRlO10TjCnaZTyrwtUpXKymwhLF8Gror0JDs+a1SLlq6Kmitni+XK6CYH/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07975" y="-1508125"/>
            <a:ext cx="5019675" cy="346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11" descr="data:image/jpeg;base64,/9j/4AAQSkZJRgABAQAAAQABAAD/2wCEAAkGBhQSEBUUExQUFBQVGBUUFRQWFRgYFRQUFBQXFRQUFBUXHCYeGBkkGRQVHy8gIycpLCwsFR4xNTAqNSYrLCkBCQoKDgwOGg8PGikkHBwsLCwpLCwsLCkpKSksLCktLCkpKSwpKSwpLCwpKSksKSkpLCwpKSwsKSkpLCwsKSkpKf/AABEIALoBDgMBIgACEQEDEQH/xAAcAAACAwEBAQEAAAAAAAAAAAAFBgMEBwIBAAj/xABMEAABAwIDBAUHCAcHAwQDAAABAAIDBBEFEiEGMUFREyJhcZEHMoGhscHRFCNCUnKSk9IWM0NTgqKyFTRiY3Ph8FSDwiSjw+IXJUT/xAAZAQACAwEAAAAAAAAAAAAAAAAAAQIDBAX/xAAjEQACAgICAwEAAwEAAAAAAAAAAQIRAyESMRNBUQQiYXEj/9oADAMBAAIRAxEAPwDbJQhFe48z4lGJUFxAoAWsSndr1nfePxStiFZJ+8k++74pixR51SnXgklOwBNZiMt/1sv4j/igcmKzB5+em/Ff+ZE6qPVCpIASSiwo8djM376b8V/5lz/a8/76b8V/5l8YwF1naOSdjo8GIVB/bTfiv/MpY6ye/wCum/Fk/MuBUDhqvRITwKQEja2YknppvxX/AJl18sm/fTfiv/MqnSHMQFxJUOB4IAuOq5v3034sn5lwKuf9/N+K/wDMqhxADfZSw1Qdu19B+CQ6Jvlc/wC/m/Ff+ZSirmsPnpuP7V/5lC6TsPgvflFraJio6kqprfrpvxX/AJloGztZIaSAmSQno23Je4k6cTdZ0+pBB7loGzn90g/02+xAH21lXJ8lNpJAczNQ9wO88QUD2TqpjPFeWUjpmXBkedA154ncjW0/92P2m+9CNl3Dp4v9S/hG8qcSEgdV1M3SP+el8537R/M9q4FTNb9bL+I/4qWWQZ3d59qmhIslY6PRWSWHzkv4j/ipBVPP7WX8R/5lJDTAhfS0WhsmmFHTZX/vJfxX/mXzs5H6yb8WT8yHYjHO15DHECw4Ku2qqR9IH0KWiOwjSMku756fs+dk+KnDpRvkmPaJX/FC6CrqRm1b4K7HXVGl8nglSY7aCdE4uveab0yv+Klnwt582ecf91/xQ75TMQTlZfuXVBi0uWYm3zYBtwN1Bx+E1L6NOzmcXBlkJ03vcfejLnP+u/7x+KWdmMXdIScgAAGvaUwGs7FZDoqn2fOc/wCu/wC8fiuC9/13/ePxXjqzsXBrhyVpA0iVB8R3IxKgmJnQrIXipikg1SlX1IudEzYq7elGufqUABqqoJNrINVSkOIBRSc9ZCqvzimMqucea9jbqvrLqNAiZhsdFPFIbqk+psbAEldR1XGwHp96Q0iaeTK65QarxQvOmgX2I4iXnLuAO/ibKt8muLg7uCBpHUUmoGhvzHajtMCOrEQ13E8TzA5BBKNnWFxxv4K3TVZD+dyeHNRJocI4bxh3Wc4DVrdQ7xNrKpHSiYEx2Dv3ZOt+NkR2epJJM2UEgdXw0JKr4ngElPJ0oYTHoXWFiO0FR5pOi3xtq2B3R2uO9aLs7/dIP9NnsSlW04kYZGm5A1/xC2h7/wDne27P/wB1h/02exWmdxp0Q7VC9N/G33oLs5K1k0eYhoDnEk7h804D1lHNph/6f+JvvSzC33+xSRBoiczU959qvMh+bHeo2wq4zzQO1AE7IOqCDZdOjdbmrEY6qmDEADq6W0hBBFg1exxsdyU2LfrXdzfYq7QDbRWUQslbRi5A4r35CQoaOQ667tytidw3gFCHo8jgPJUXDq1h5NaPUj1HXN+lp3qF0Eb4Ksi2oFyO5VylRKMSrsdJ1H+hHnSpc2WNg4c9UcL1di3FFeTUmdly5JXGZeZlbRXZrcqCYmNCjcqDYkdFhNIm4rHvSpW0+pThikg1SnW1IuUDF+pprG6GS01zdFqqqubWQeoqiDayAOBTBddDYaBQCqJVWpxBzRy7b+5AyliVUc2XQDjbifeuBXaWH/BbQKjVSEuuVOyPK2/E8UATYNSdNOyMm2ZwBPIE2Kecb2eYGBjWtDwCbDhYXDSbandvKT8ABFQxzdchD/SDoCtZrMQhdG2fS4u0s3k5m2tbfcHis+STtG3BFcXZmOFYK98mWxHDXhf/AGV9+AtfVsp4DneT1jwbxJJ5BE3vmle4U8bm5tC8i2Ubur2p92B2UZTNJcLyPHWcdT4pc6GsWg1sxgrKdjWA3tvNtDzJNkwy4cx7C1zQWuHZrfis92gramhkfIw5o22JaR1tTvFvOb26WTHsljz5tS3LG9jXhvFjz5zR2EWPffmkqrYStvRk+1tIcPrSz9lIDYcBuuB4hN2z0wdTREbsoHhp7ko+W3FWvxBsTdehbdx/xSAHL6GgH0o9sOD8ijvxLyO4vNlohdGbK02EsebeD+Ie9AooQje0DrQj7Q9hQGFxKmUstNjU7IBZUmyHmrsZOUa70CLLISQvXxOAKkjJAUrpOqdCmABxqcidw7GexQR1St49UNE7rkDqs39ypMew8R4q1MrolopRqrRm3Ki1rbkArxlXkma10T5WuabZDuNwNeXNO0thxb0FWSXah8ZtS1diRct3Kz0TwDYHTgd/pVKIuNJVEj6TfclOqCF2X9lW6OJJO4WRshBtl/1br80TlrmN+lfu1VmOlFEMluTJbLklWMBY2okeDmaxkb5HO0uA0aabt6+moSGRv4SNzAcQO3xCkpJkWmjVpUExPcUblQTExoViNInYqd6Uqwi5TdisW9KlZDqUAAJ/OQqrb1kYqY9bobLDc3ugZSEaGYrYA33mwHYOJRz5P2qnHsXXVT/mqaZwP0iwsZv+s+w9aAFkuuPUr2D0ks72xxsLySBoCQ3MbAuIGg7Stc2W8hjGsc6v67iOpHG9wa0AXOZwAJd2DTTinDZrYKnoHvbCHfOgFxc7N5hOUDkOsUAY/hOAvgdIx467Xlp5dXdb2+lEITL0/R9GcmZtnZTuLOsc27eAnnaPCgK15tbM1jvTbKT/AChVYYbOWKU6kzpY8dxTQSwemaABYIsyTIQfo80IpXWcEaxCgkfC0RuDXhzXDMAWm30XA8NVTFWzS2ktl2olgnDQ8BxsbeneO0diE7W4kyhpOkYDZ0rI3FoGYBwcSRwv1VXxSeSSPKbw1EPWYWWIeCLZmB1+Gtigm2eIGWiZTVHWle6OZxbo2zbgnQ7nG+i0x26ZlyR4x5IyaqgkqqiWd97Oc55c43NuAvxNgPBavgjAKeID92z+kJPmpg2M2FgGnT0Jwwg/MRf6bP6QtJguznaH9SPtj2FBKYa+hHMcF4x9oewoRFCpEGcNar8Y6oUTYFOyHRMC40blIToe5Q66WXk8+VhLjYWQIB7UtjMri8aBrD6kvsw9kkjAwHrDQAm9+SIY/U9PIS0lrbBpuN9gtE8mOxAja2pmb17fNAixa0/SI5nh2d6U8iQ4wbKeyvkmBAfVOeCdeja7W3APd7h4p7odiKOPVsLb8zcnxJRa1lKwqlSb7LGq6EnbOWjgOQsf0xbmHRkAAG4Ge+nDkkB1YSx8dm5Xm7tLlSeVDHCJ3yMIzOkdG2+o6OFrW3A7XErOqjF5X75HW5A5R4CyvKx0kqmRjrPawciQPUqEu08IIDc0hJAGVthc6DV1kmFENnqfPUs5A5z/AAi49dk9ho2TBYSygncPOnkjpmdxN3+onwRDG3jpAwbmNa0eF/eF3R01vkMP1WPqn979GX8UPrrmRzj9Ik+J0V0EUyNQlQbEXIzKgeJDesxcKuKSjVJuK1bRdNeLN3pIxePegAHW1wJsLo7sNsf8tOeUuZCHZRbR0hGrrE7mjn4bkAw/CTPUsjbvcdTyb9J3oC1+CJsDGNjFmxODQOwAD4+KKHYbwPBaaCMmCFjSNL5bv7y43cfFHWPGax3gePag7h0b2uHmvsrzJfnR2iyALzogdP8AnI+pK2ymJ/KaSJ5N5InPp5eeeI5LnvaGu/iTW3XvCQtm4vk2MV1LuZOG1cQ4XPn2+9b+BAFva+G0rHfWZb7pP5ktSOThttD81E7k4t8Rf/xSHUT33Lm59TZ2Py7xpk8NXra/cnjB5BND/iG/wSXhFBDIXCR5a/I97BewIYAXHtIBGnI9hSzF5TJaSR0bYg+x4uyjdpc203qyGOSpv2RyZISTS9DXt1tM2mjykGSoF+ja0ElreL5bbmj+Y27Sszw/ad07iZDd548x2d3JO+yXlIYKiTNGxrpDnlnLvOygNFg1oOUDTuF1f8qGBQSU8VVS08bn9M0yzwtAyxljrmTLbMC4t1I056rTDXfZjzW+naXzoR6mqvG7T6J9iccJPzMX2Gf0hI1R5jvsn2J3w02hj+wz+kK0zI+xmSzB9r3FDIpwrmNP6jfte5Dabj3JoTLjakKzHMLd6GNVHG8f6IBrPO5nggQdxLFTCwEC90P+WiYAvIaBwvx5qlB09XE1xIsNCN1yOJUowJ4BJB07Qq52+i2DSdsctmtk4AWyyubIdHNYNWjlm5nsT7HiTAN/qWEYhTCGNxzOa+1wL7+W5S4dUExNcaiRpINwHmwPDeqPHLuy15Im6/2q3Tfr2IZi+3VPTOEb3O6R7HPY0NJBtcakaDVZNBjTmsDjVOFjvc64G9Voqs1dfGTIJGtYG5hwu7UeFypxg72Qk1QJ24qiZmM/dsbf7cl5Hf1DwSyVexmt6WeST6z3EdxOnqsqBK1Gc8Ka/J9hplmP+IsiH8btfUAlNat5I6INLZXebG2Wod/CMrfcmA/MeHVNVINzMtMzujb1rfxFQPYFxhd20jC7zpS6Z3e8k+whcvkudFYVmgyITiDQeCLSITXrOWipilE031I9aTMXwp2ti0+pPGIlKuJlSoRDslgphDpnWzv0bxs0H3kDwCbPOc5vCRvSM7xvHfqhrGZWNbyAHq19asQPLQObTmae/eO74pMkhlwWTpqfKfOYbd1lJSu6+v0fih2E1gbMSNA+1+/t7fgiQsXusR1iLWN7a6qIw45uoKzTyhYoKPGKCpOjcuSQ/wCU6RzHE9wkv6FpcL7tF/8Amuixny6gmqhafN6A2HfI8O9g8FISNO2xp81G63AtPryn1OWT47Tno7A2u5oNuILgLLQtjcUNZgjHP1kERjf2uiOXN6cgKU8Yo7tZ2yxD+cLFmj/NM6P5ZfwcSHb/AA4xUMdQzR0E7DcfVka9jgew3A9KQtqMJcZukYLtcA49lwDa62Xyg0g/sWp03CN33ZWH4qls7RQyMBcAQWNtfkWhXzfGqKMdTUlIxiggcx4kIIsbZWDrG4IygWO8E/Fa5h0boMNqJbkNdDkY3Nezn/N2N+13bu7FFV7JxSyFjW9VxJNhu3AEd1kIx/E5KWM0ctmxvc0sygNjDGGzSLuLsznBz3lx0tpcHSuL5vfosl/yg0vYqVbLRv8Asn2J0oP1TPsN/pCVMQI6F/2T6wmmkPUZ9lvsC0MxohxnzW9/uQ6IIjibtB3lVWBNCa2ctYkbGKkuJP1nnwunivmyRPdyafE6BJc8d8rUWKhz2bGSnbfiSfd7kWlmux3cfYoaSlAia3kAPUva2kc6EtY7I4jQ/wDOxSvQq2KW19VYt5FgHrVGkrOoL2tbTmiO1VEPmrm5DNTzN96oU2FtczX0dyd7Fx0e08bnx2aC4i7yBr1W+ce4K/hLWxRVU7bDqlrftOAjFvS9x9Cq0GF5b2cQdRcEjQ8FLjrRBQMjb+0kJ72xi/8AVJ6kWOhTcVySvCV8gR61tzYbzoO8ra9n6XosNmy+dKYaRnptn9RWRYDT56iMcAcx7m9b3BblSU2mHw8hJWSDv0jJ8VJdifRcxEgODBuY1rR4fCygiF1BV1TXPc6+8k/BV/loHFG0R0alIhGIIvIhGIKosFjEUBhgzTC+4Xd4bvXZHcSQGKsbHL1zlzAtBO6+h1KmIs1Z1HePah/6bMzFvyd1gSL5xc2Nr2tpu5q5XG49/BKdcy0p7dfTxVM5NLRoxxUnTHjDNqaYnrNlYfs3/pJTZR4pSyADpG/xBzT4uAWX4O8XCe8MAsLLN55XRqf5YVextZCMoyOuO+4PpX552/2vbX1edjXNZG3oW5j1nZXOJeRwuXbtdy3an0sRoeY0X5kqn/PzaBvzsnVG5vXdoL8BuWqEuRknDibf5GXXw8jh0ksZ7yA8f1lc1tNeSBn+cz+U3PsQvyKVn/p6mO+rZIpB/E1zf/jCaK+D/wDYxfVOaUelpB8HKvMtr/S3BKuX+HflHiP9j1IH1WE9oErCR4JN2ScRRRXOpabfZzEN9Vk97e64VVf6LvaFlexdZ8yRyN/d8Es7/iP8iuTNN2eIfyuLBYXtLtO+qrpzLdsbnljWH6DY7saD9V28ntcVtOzEvXJHJYztBhTzjFZHkc/NNIWta0m4ec4sO5wSwvRL9OpFLpyA6J5uXA9G4/SvrlJ57+P1RxT/AAkhrRyAHqWZ1sToi6KQHqm1nXD2HhodQmjCcTfA4U850I+ak4OHBvfwtw004q/syLQYxZ2jfT7lSjcrGJSDq68/cqrHdqaE+wbtNUkRNbfznDwGpQPCGdJVMFza+vcNVb2mlu8cmtPiUOwOoMcsTt13WOnAoEaYX6710Ze1VZpNV416kIVtrKk9XX6LvU5U6ard0bdeCm2nbcNN9zX+1D6b9WO5T1ZB3QYo5XEDXUuAUO3VR89HF+6jaD9p/wA47+oD0K9szT9JIwcL6+nQ+q6WccrumqZZPrPcR3X6o8LKJMpL1eBeoQho2Cw8yTm285Yx3yO+A9a12tqgyetmHmwRx0sfYWixH3iEmeSOhAcyR3ms6Sod3Rts31gIjjtSY8OYHG76maSZxHEBxPhqxTj2Rl0U3Yu7hYKtJWk73IOKoc198tV9lHE/SciEYgi8iEYgsRqFbEkhbUHUDs96fcS4rPdo3XefBSYhVdjM0J+bkc3svdv3TopcGx6SaVzZXZja7dANx13Dt9SG4hvVPC6jJUMPAnKe52nvVclaLMbqSNJw2azgn3Bqi4CzaN1rJz2fq7tC58lTOxHaoeoH6L847RU3R1tQ3lNKP/ccR7V+iKJ9wsK8oVPkxOpHNzX/AH2Nd7SteF7MGZB7yLYiG174Xbp4nAfbjIeP5c616SjvI1x86MOb6H5T7W+tfmnC8ZdS1EU7POie14HMDzm+kXHpW91nlGomwCcytDHtDm6tLjceaGg3LuFrb1e1ZmTaI/KniwiwqYX1kyQtHMueCf5WuWR7E1trt5hGYMRk2jxBsDWuipIWySH61y0tY953Zi4tAHAZu1K+AROiqCx2jmZmOHJzTlI8Qs+baNX5XUjX9lKv5y3MKParApHVAlijLszRmLRqHN01PdZC9m6i0gN1oFBXWdruO/u5qnFKjT+mFu0ZvPs3MQS6ncSbkksBJPtKrVeyks0OSWCS1h9E5mm28HgVt4X1lsObyPznFT1FJI2KqjeWOOWKUtNnE7m7vP7N/K+gR+LB3vaHNhLmkXDgy4I7CAtkxLDIqiJ0UzGyRvFnNcND8DyI1CQq2WbBDnLjPRuda73WfGTc5ZDxdpZsg842DhqHAEmKz8Bf/wBO78M/BQuwB37h34Z+C2fBscgq4xJTyMkbzadQeThvB71fyo2HJfDCf7Jd+6d9w/Bff2fb9k77pW7ZQvOjHII2Fr4YPJhjTviv/CVwcMjG6IfdW99EOQ8F90LeQ8ApWxWvhgWURnqsDbtcDYW84Ftx22JS7NshEfNe9veA4e4rQ9sZBLVyG2gdkFtLBoDdLdoKW6lgYC4uytG8u1AHo1TTBirJsbJ9CSN3fdh9Yt61Sn2aqW/snOHNlnjxYSnXo3cge4+4/FfZ7b7t7xb17lIjQwbM0xhw6dwtmcIqZl9xJ1ePSFxt9WxU7I2uibKYmMjY0ki5dvtbd1QD6EVooR0VBBvMjpKt3cywjPsCS/K/iD5qpsIY2MQC4c3V0vSMb13H0WA70mwBjdqINM1D915Kk/SaiOjqaQdl/wD7JRayYfTHpB+BRXD8Ikcc0hZusLE338Rl09qExH6rkQfESjEiDYiojFuoizvDfHuS3tfs86QmSIXcfOZxJH1e3sTX0RzF3LQf8/5vVecg7735jfpzHHvQwRguKMIcQQQQbEEWI7wgkxsVtuO7PxVA67Q48HA5Xj08e43SDink4lBJhcHD6rxkd97zT4hA6CeHVIkia76wB9NtfWmjZ+bckbAqSaBhjmjcwtPVzDQg69Vw0Ot93NNeDz2IWHJGmdXDO0majhbrtWNeV2zcUd/iiiPqLf8AxWr4LiLcupSX5R9gJa+oFRA5htG2MxudlPVc4gg2t9Ljbcp4ZJdlOeDfRj9RKDpexPE7h2m11PgGz9RXSiKnjzHS5tZkbbWzSO+iNL9p3XTDJ5O6mkni6aDpoblziy7mAEWIe5gDgRoRfTTvWq7LbVUEUTYIujp7b4zZt3cSXHzieZN1olNIyxxthzYTZCPDKbomWdI6zppbWMj7cBwaNwHed5KyvbOj6LGKjSweRKP+41rj/NmWxxYg0i4II5g3HikDyo4QXllUwXyN6OW28Nvdj+4EkHvColK0aMUeMihs+4vlY0EAuNgXGwv2lPr6aRltL3HA3O76u/1LHqautaxT1h+PPbHdzyWNbmc0gP0Gps13H0hUwS9mvK5PcTS6CoJiYTvyj2KcT+rf2LPosef0Imhjks+9hmDc3ImNzyRfg4OPcieHSPZqybL0res2TrOY9wNrOb1TbTetTlXswrFy2N3TqOoqWBpz5cttcxGW3bfSyyzbyrr6Yx55XZZGOa7ondUuadS0WBBykHj2XskCor5H2LnudpkDnEm44NO//nPhNWyqaUZNdmn7S7PUkUjamiq2YfUO80xnNBKL3IkiboG3O8WGu4qLDfKfNSyOGIvhlicWBk9N1mNJuHAgAEWIBIdY6i1wswBPbm3AA2PoPEajRcOpy5pzN6RosDl0eO9oN+HDwU6K9H6UwvH4almeCRkrebHA27xvHpV3pl+X8MoGtcH08ksZBuXRPs9o49UkNduOlwmj9N6yJoMeINnZwEsBa89hIza+lRaZJUzeflFt/tXnyoWJGtuWqxeg8plYR1o4QeZGt+fcr8O1dTNbNURQHm2NxPqA09KTbQ1FMW8b2mn+Uvc+lyNc45Wtjc0ceJ3niVziEkb4miR2QPynLvNrhwvYHQ2HinR+zTSM8tdISdb3YBbsBBKQsZ2Ep2uPQVobc+Y6NzmjsDuShHI/hbLGvTQUieHC7SHDsN/Yp6aMkgDeSAO8mwSnR7Iyh1zUwt7WiS/uRgYlLQlsmYVORweARa+XWxtr7VbZRSNHgjBxCYi2Wmiipm94Gd1vTYKHaeGmPRmanbK/rFptY9UtJa531bE7wUg4X5RHSh7WQu6aWoFQ83NrF4Ijta/BoWobQ7DCupWMkc6OZoLgWnqB7mgFjx9Ju4cN11IizLMUxOjjeSyJhda2SHzBYnUvNwDuvlvu4IW3FKuoNqdjmga5YWkWHa7ed/NSRbKSO0zRtIJBDnG4INj1Wg+tMmyeGVNJIXwyxkuaWEHpSNXNP1P8PrRy+EuP03CRB69tzbmjEiG1EdykQBEzMunJCK3cT6Eaqe3X1HxQ2siadAXC3ZfX1IGLsrHnzet2aE+BVcVWU9ZrmnsLmn16I42gudHMPfdp9YRGKj06zHHuc0j1lSoViljJbPTOaHkub12hzQSS0agPFt4J4JQhqLDetgbg8R/ZP+60e9ZZtRhwpqt8di1h68d7ea7hppobj0KjLH2acE/RboccLeKZ8N2hBGpWbu5hT09eRxWRxN8Z+ma5T4uN91HWR00/66GKTtcxpP3rXSDS4m7miUNcTxVfJou8cWGmbK0jXZoHzU5/ypnZfSx+YFEpqdronRumLszS0uLRfUWuQ2w9iXmSFdGQ80+TIPFFAyPyZNB0rG25dEfzqzVbPNZGGfKC4XGYNZbMOVy42CmdL2qoaix3qamyLxqqsYqJosBYm24DcAi8MJ0swDtIJ8Ag2B4iL20udx5JllhDhY9b/fsViVlcpUCfKI5pw2V7m5zH0ZabatJka03I81tideGix0vaRmaQb3Bbx1zdVwtbUWOYaG/FbPtXs9V1GHmClfGx7i0PMmjTELkt0BsTZl9OfNIVF5E8QsA6elZzyukdx4ARt9q1Q6OfkasWDF1TlaS3flO4XsOo7eLXv6L9ilDL+c4DXz8wDwOQI36cwjO1Pkhr6eMPgkbVAD5xrWlj2nm1pLs7e437EgPw2qOhH8xU9FQydJC0deVuY2Lixp61gQd9r7xr2dqiZiNGw3EckvMFwa09hABS7/YtRyaFLFhE+gNt4N78OVtxCLGFnwRhxLY3NadW2udDqL5ePoXbcTkjIMT3kjgWOI7Rci/rRVlMLbl06kHJQsmc022zN1THJGeLm9ZiYsKFNV36F8byBmdchpaL2uc1uKVZaMKqMLZc9VpvvuBqmiLQ/MwmBrrGopx2B2c+DAURjpqUDUyyfYiyjxefcszZhzBuY0d2nsTFgdVTts2enzD67JJA4d7c9j6LIk36HFRfY60VRFC4OipesNznuFx22a1X5tq6ngyIdmp9aqYfgdDMLxAns6aYOHe0vur36JQfUd+LL+dVeR/C/wAa/orw7WRk2mYYXH6Q6zCe7eEWifnbmY4Padzmm4/2Q5+yVOdCwnvll/OrOG4DBT36JmXNv6zjfxJVbplm0NUiEYgUXkQbEjotRhAk2J5D1hmHr/3UPStkGZjM/Ox1B5EcFTxOccb25pYqMWMEgfG8XHK+o+q4FMBpkr3M/YuUB2ocNMoHoN0nVflQlvrDCfb7FWd5W3t82mjvzJPsY1qYGlUmMzP8yJzu8WCuVOFy1Lcs1PTubyk61u7Q2WOzeWCvd5nRR90Y9rySo5vKhiT22+UBna1jQfEg29CANTq/JxSBpdM2CEcXMc9gH84ak2vwzCDK2npZKiedxIBZIOjbYXLnvcw6AD6N1nlfVSTuzTzyyn/G9zk9eSfA23kqLaD5phtx0c8j+UeKqyVGLZdi5SklZO7yezDzKmw4Asv676qxhuzboCTVVDujt+sjY3qdr2uvdvaN3sejBoqFbRtI1J8FzeTTOtSaroG4Ph0FQ17mVcjQyRsRzwtFy8dQjdobHwR//wDHTv8AqT+CPzrMNp556SMCHrRdMx7g4b2ta+0XHq9YkcRw4W23ZTGm1dHFM03zNF+eYaEHtW+EYSV0c7LPJB9gB3k4J/8A6XfhD8yjm8l4cP7y4f8AbH5k8r1T8UfhV58n0RIPJflIIqn6f5TfzJrocI6NoBdmtvNrX9ZsiK+UlBIi8sn2zwMsvrLpfKRWeWQPFdiqaofnexwcd5Y9zM3a4NNie3ejq+SewToU3eTOl4dKO+WQ/wDkFVqvJtTtFwJXDj89LcfzJ3Xyg4JliyNGefoRSnhN+PL+ZenYSm/zvx5Pim6vw76TBpxHLtCotKyy5RdNmyLjJWkLv6B03Of8d/xX36BU3Of8ZyYyFw5Q5S+k1GPwX/0DpvrT/jH4Lz9Aaf69R+L/ALJguvQUc39Bwj8BOHbHxRPD2vmJGtnSXHhlTGXaKuxS5lbFlUo/CMuXgXRaubJEqDsiCYqdEbkQPFVsOeJmLnekfFzvTti/FI2McUAK9Y7VDJJFdrd5QuVSA6M65NUqzionb0AWjOXGw1J0A4kncF+jdlcEFLSRQ8WtGfte7rPPiSvz/sa0HEKUEXHTR6H7QX6YWT9D6Rs/Mu2fBq+NOCugu2rPRqsXtodnRNEW9t/TZB/JfiT6KrdRS36OYl0J4CQec0d419BTvIk7aVoE9O4CxE8NiN4+cbuKlCbhNf2KUFODs1dfXUMZUq6FnKOrr5clcOciwolX11Vc88yo3SHmfFR5E1Avr5DjIeZ8VwXnmVHmPxhRfXQkuK+DkvIPxf2Fc/aFTrKdpBItm9qgaVI89VRlO10TjCnaZTyrwtUpXKymwhLF8Gror0JDs+a1SLlq6Kmitni+XK6CYH/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460375" y="-1355725"/>
            <a:ext cx="5019675" cy="346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33" name="Picture 13" descr="http://www.internetimm.com/blog/wp-content/uploads/2012/08/voice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3025"/>
            <a:ext cx="2316773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0214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Telephone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answer the phone if you are eating or chewing gum</a:t>
            </a:r>
          </a:p>
          <a:p>
            <a:r>
              <a:rPr lang="en-US" dirty="0" smtClean="0"/>
              <a:t>Do not give the impression that you are rushed.</a:t>
            </a:r>
          </a:p>
          <a:p>
            <a:r>
              <a:rPr lang="en-US" dirty="0" smtClean="0"/>
              <a:t>Learn how to handle several callers simultaneously with ease and grace</a:t>
            </a:r>
          </a:p>
          <a:p>
            <a:r>
              <a:rPr lang="en-US" dirty="0" smtClean="0"/>
              <a:t>Return calls promptly that have been oft on vice mail and </a:t>
            </a:r>
            <a:r>
              <a:rPr lang="en-US" dirty="0" err="1" smtClean="0"/>
              <a:t>ansafones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8194" name="Picture 2" descr="http://1eca.com/wp-content/uploads/telephone-etiquette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0"/>
            <a:ext cx="2197873" cy="1614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05206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Telephone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Always get the best number and the best time to return a call</a:t>
            </a:r>
          </a:p>
          <a:p>
            <a:r>
              <a:rPr lang="en-US" dirty="0" smtClean="0"/>
              <a:t>Do not ever leave a message with someone else  or voice mail regarding details of a delinquent account.  (call accounting department instead)</a:t>
            </a:r>
          </a:p>
          <a:p>
            <a:r>
              <a:rPr lang="en-US" dirty="0" smtClean="0"/>
              <a:t>Always make collection calls in private away from customers in your office</a:t>
            </a:r>
          </a:p>
          <a:p>
            <a:r>
              <a:rPr lang="en-US" dirty="0" smtClean="0"/>
              <a:t>Provide a telephone for patients/customs/clients to use with some privacy</a:t>
            </a:r>
            <a:endParaRPr lang="en-US" dirty="0"/>
          </a:p>
        </p:txBody>
      </p:sp>
      <p:pic>
        <p:nvPicPr>
          <p:cNvPr id="7172" name="Picture 4" descr="http://img.ehowcdn.com/article-new-thumbnail/ehow/images/a06/6r/ks/business-phone-etiquette-tips-1.1-800x800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044" y="124177"/>
            <a:ext cx="2362200" cy="1580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73125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Telephone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call a patient, customer or client’s home before 8:00 AM o after 9:00 AM, unless given permission</a:t>
            </a:r>
          </a:p>
          <a:p>
            <a:r>
              <a:rPr lang="en-US" dirty="0" smtClean="0"/>
              <a:t>When hanging up phone, make sure the caller or person called hangs up first. </a:t>
            </a:r>
          </a:p>
          <a:p>
            <a:r>
              <a:rPr lang="en-US" dirty="0" smtClean="0"/>
              <a:t>Hang the phone down gently</a:t>
            </a:r>
          </a:p>
          <a:p>
            <a:r>
              <a:rPr lang="en-US" dirty="0" smtClean="0"/>
              <a:t>Use a headset at the office</a:t>
            </a:r>
            <a:endParaRPr lang="en-US" dirty="0"/>
          </a:p>
        </p:txBody>
      </p:sp>
      <p:pic>
        <p:nvPicPr>
          <p:cNvPr id="6146" name="Picture 2" descr="C:\Users\StovallS\AppData\Local\Microsoft\Windows\Temporary Internet Files\Content.IE5\3KDJDLT0\MP90044233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2800" y="4343400"/>
            <a:ext cx="3098800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26680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Attire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a good first impression</a:t>
            </a:r>
          </a:p>
          <a:p>
            <a:r>
              <a:rPr lang="en-US" dirty="0" smtClean="0"/>
              <a:t>55% of another person’s perception of you is based on how you look</a:t>
            </a:r>
          </a:p>
          <a:p>
            <a:r>
              <a:rPr lang="en-US" dirty="0" smtClean="0"/>
              <a:t>Dress for the job you want, not the job you have</a:t>
            </a:r>
          </a:p>
          <a:p>
            <a:r>
              <a:rPr lang="en-US" dirty="0" smtClean="0"/>
              <a:t>75% of recruiters believe that how a person dresses for work affects one's job, salary and possible promotions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9683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Attire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first impression is always a lasting impression</a:t>
            </a:r>
          </a:p>
          <a:p>
            <a:r>
              <a:rPr lang="en-US" dirty="0" smtClean="0"/>
              <a:t>Shop smart</a:t>
            </a:r>
          </a:p>
          <a:p>
            <a:endParaRPr lang="en-US" dirty="0"/>
          </a:p>
        </p:txBody>
      </p:sp>
      <p:pic>
        <p:nvPicPr>
          <p:cNvPr id="15365" name="Picture 5" descr="http://bozemanmagazine.com/wp-content/uploads/2011/05/Business-Atti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667000"/>
            <a:ext cx="4709583" cy="3552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46895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Women’s  Attire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up the specific for women:</a:t>
            </a:r>
          </a:p>
          <a:p>
            <a:r>
              <a:rPr lang="en-US" dirty="0" smtClean="0"/>
              <a:t> skirts, jewelry, suits, shirts, basic essentials, grooming, shoes, socks/ hosiery, accessories</a:t>
            </a:r>
          </a:p>
          <a:p>
            <a:r>
              <a:rPr lang="en-US" dirty="0" smtClean="0"/>
              <a:t>What is business ready?</a:t>
            </a:r>
          </a:p>
          <a:p>
            <a:r>
              <a:rPr lang="en-US" dirty="0" smtClean="0"/>
              <a:t>What is business casual?</a:t>
            </a:r>
          </a:p>
          <a:p>
            <a:r>
              <a:rPr lang="en-US" dirty="0" smtClean="0"/>
              <a:t>Find do and don’t examples for women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5805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Men’s Attire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up the specifics for men:</a:t>
            </a:r>
          </a:p>
          <a:p>
            <a:r>
              <a:rPr lang="en-US" dirty="0" smtClean="0"/>
              <a:t>Suits, shirts, jewelry, ties, patterns, colors, shoes, socks, grooming, accessories,</a:t>
            </a:r>
          </a:p>
          <a:p>
            <a:r>
              <a:rPr lang="en-US" dirty="0" smtClean="0"/>
              <a:t>What is business professional?</a:t>
            </a:r>
          </a:p>
          <a:p>
            <a:r>
              <a:rPr lang="en-US" dirty="0" smtClean="0"/>
              <a:t>What is business casual?</a:t>
            </a:r>
          </a:p>
          <a:p>
            <a:r>
              <a:rPr lang="en-US" dirty="0" smtClean="0"/>
              <a:t>Find do and don’t examples for men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7894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look up information on business attire for men and women.  You will work in a group of 3 or 4 for two to three days to look up the information and then present it in some form:</a:t>
            </a:r>
          </a:p>
          <a:p>
            <a:r>
              <a:rPr lang="en-US" dirty="0" err="1" smtClean="0"/>
              <a:t>Prezi</a:t>
            </a:r>
            <a:r>
              <a:rPr lang="en-US" dirty="0" smtClean="0"/>
              <a:t>, by dressing up, PowerPoint, brochure, poster, etc.</a:t>
            </a:r>
          </a:p>
          <a:p>
            <a:r>
              <a:rPr lang="en-US" dirty="0" smtClean="0"/>
              <a:t>You will present this on Thursday of this week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455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Etiquette</a:t>
            </a:r>
            <a:br>
              <a:rPr lang="en-US" dirty="0" smtClean="0"/>
            </a:br>
            <a:r>
              <a:rPr lang="en-US" dirty="0" smtClean="0"/>
              <a:t>            </a:t>
            </a:r>
            <a:r>
              <a:rPr lang="en-US" sz="3600" dirty="0" smtClean="0"/>
              <a:t>in meeting and greeting people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Always be polite &amp; professional (mature)</a:t>
            </a:r>
          </a:p>
          <a:p>
            <a:r>
              <a:rPr lang="en-US" dirty="0" smtClean="0"/>
              <a:t>Say “thank you”, “excuse me”, and “nice to meet you”</a:t>
            </a:r>
          </a:p>
          <a:p>
            <a:r>
              <a:rPr lang="en-US" dirty="0" smtClean="0"/>
              <a:t>Do not check messages on your cell phone</a:t>
            </a:r>
          </a:p>
          <a:p>
            <a:r>
              <a:rPr lang="en-US" dirty="0" smtClean="0"/>
              <a:t>Make proper introductions for people in your group</a:t>
            </a:r>
          </a:p>
          <a:p>
            <a:r>
              <a:rPr lang="en-US" dirty="0" smtClean="0"/>
              <a:t>Refer to everyone by proper name or formal title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3316" name="Picture 4" descr="http://apertureaudience.com/wp-content/uploads/2013/08/business-people-meet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2070100" cy="1421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276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Etiquette in a </a:t>
            </a:r>
            <a:br>
              <a:rPr lang="en-US" dirty="0" smtClean="0"/>
            </a:br>
            <a:r>
              <a:rPr lang="en-US" dirty="0" smtClean="0"/>
              <a:t>Business 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Be on time for appointment/interview</a:t>
            </a:r>
          </a:p>
          <a:p>
            <a:r>
              <a:rPr lang="en-US" dirty="0" smtClean="0"/>
              <a:t>Make sure to shake hands with right hand (firm not painful)</a:t>
            </a:r>
          </a:p>
          <a:p>
            <a:r>
              <a:rPr lang="en-US" dirty="0" smtClean="0"/>
              <a:t>Shake hands no more than twice</a:t>
            </a:r>
          </a:p>
          <a:p>
            <a:r>
              <a:rPr lang="en-US" dirty="0" smtClean="0"/>
              <a:t>Stand to shake hands                                    </a:t>
            </a:r>
          </a:p>
          <a:p>
            <a:r>
              <a:rPr lang="en-US" dirty="0" smtClean="0"/>
              <a:t>Make &amp; Retain eye contact</a:t>
            </a:r>
          </a:p>
          <a:p>
            <a:r>
              <a:rPr lang="en-US" dirty="0" smtClean="0"/>
              <a:t>Repeat the person’s name at least once during conversation </a:t>
            </a:r>
          </a:p>
          <a:p>
            <a:r>
              <a:rPr lang="en-US" dirty="0" smtClean="0"/>
              <a:t>If guest is from another country, don’t try to use a native greeting in their language     </a:t>
            </a:r>
          </a:p>
          <a:p>
            <a:pPr marL="0" indent="0">
              <a:buNone/>
            </a:pPr>
            <a:r>
              <a:rPr lang="en-US" sz="2400" dirty="0" smtClean="0">
                <a:hlinkClick r:id="rId2"/>
              </a:rPr>
              <a:t>www.ehow.com/way_5271094</a:t>
            </a:r>
            <a:r>
              <a:rPr lang="en-US" dirty="0" smtClean="0"/>
              <a:t>                                </a:t>
            </a:r>
            <a:endParaRPr lang="en-US" dirty="0"/>
          </a:p>
        </p:txBody>
      </p:sp>
      <p:pic>
        <p:nvPicPr>
          <p:cNvPr id="14338" name="Picture 2" descr="C:\Users\StovallS\AppData\Local\Microsoft\Windows\Temporary Internet Files\Content.IE5\O4DD56MM\MC90043599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73378"/>
            <a:ext cx="1962150" cy="191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4110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 Social Situations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Always say your full name</a:t>
            </a:r>
          </a:p>
          <a:p>
            <a:r>
              <a:rPr lang="en-US" sz="2800" dirty="0" smtClean="0"/>
              <a:t>Always stand when you’re being introduced to someone</a:t>
            </a:r>
          </a:p>
          <a:p>
            <a:r>
              <a:rPr lang="en-US" sz="2800" dirty="0" smtClean="0"/>
              <a:t>Only say “thank you” once during a conversation</a:t>
            </a:r>
          </a:p>
          <a:p>
            <a:r>
              <a:rPr lang="en-US" sz="2800" dirty="0" smtClean="0"/>
              <a:t>Send separate thank you notes to everyone involved (within 24 hours)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1600" u="sng" dirty="0" smtClean="0"/>
          </a:p>
          <a:p>
            <a:pPr marL="0" indent="0">
              <a:buNone/>
            </a:pPr>
            <a:endParaRPr lang="en-US" sz="1600" u="sng" dirty="0"/>
          </a:p>
          <a:p>
            <a:pPr marL="0" indent="0">
              <a:buNone/>
            </a:pPr>
            <a:r>
              <a:rPr lang="en-US" sz="1600" u="sng" dirty="0" smtClean="0"/>
              <a:t>The Essentials of Business Etiquette </a:t>
            </a:r>
            <a:r>
              <a:rPr lang="en-US" sz="1600" dirty="0" smtClean="0"/>
              <a:t>by Barbara </a:t>
            </a:r>
            <a:r>
              <a:rPr lang="en-US" sz="1600" dirty="0" err="1" smtClean="0"/>
              <a:t>Pachter</a:t>
            </a:r>
            <a:endParaRPr lang="en-US" sz="160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33327" rIns="36501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kumimoji="0" lang="en-US" sz="17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                                                          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1" u="none" strike="noStrike" cap="none" normalizeH="0" baseline="0" smtClean="0">
                <a:ln>
                  <a:noFill/>
                </a:ln>
                <a:solidFill>
                  <a:srgbClr val="505050"/>
                </a:solidFill>
                <a:effectLst/>
                <a:latin typeface="Arial" pitchFamily="34" charset="0"/>
                <a:cs typeface="Arial" pitchFamily="34" charset="0"/>
              </a:rPr>
              <a:t>Shannon Cheng via Flickr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Always stand when you're being introduced to someone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964" y="4191000"/>
            <a:ext cx="3402237" cy="2543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ontrols>
      <mc:AlternateContent xmlns:mc="http://schemas.openxmlformats.org/markup-compatibility/2006">
        <mc:Choice xmlns:v="urn:schemas-microsoft-com:vml" Requires="v">
          <p:control spid="1028" name="DefaultOcx" r:id="rId2" imgW="914400" imgH="228600"/>
        </mc:Choice>
        <mc:Fallback>
          <p:control name="DefaultOcx" r:id="rId2" imgW="914400" imgH="228600">
            <p:pic>
              <p:nvPicPr>
                <p:cNvPr id="0" name="DefaultOcx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733188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 Social Situations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Never pull out someone chair for them</a:t>
            </a:r>
          </a:p>
          <a:p>
            <a:r>
              <a:rPr lang="en-US" dirty="0" smtClean="0"/>
              <a:t>Keep your fingers together when you point</a:t>
            </a:r>
          </a:p>
          <a:p>
            <a:r>
              <a:rPr lang="en-US" dirty="0" smtClean="0"/>
              <a:t>Don’t cross your legs</a:t>
            </a:r>
          </a:p>
          <a:p>
            <a:r>
              <a:rPr lang="en-US" dirty="0" smtClean="0"/>
              <a:t>Always  break bread with your hands</a:t>
            </a:r>
          </a:p>
          <a:p>
            <a:endParaRPr lang="en-US" dirty="0"/>
          </a:p>
        </p:txBody>
      </p:sp>
      <p:pic>
        <p:nvPicPr>
          <p:cNvPr id="2052" name="Picture 4" descr="http://img2.nairaland.com/attachments/883355_crossed-legs_jpg839d4b2694141ce87a840a3bbe71dac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962400"/>
            <a:ext cx="2857500" cy="278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ontrols>
      <mc:AlternateContent xmlns:mc="http://schemas.openxmlformats.org/markup-compatibility/2006">
        <mc:Choice xmlns:v="urn:schemas-microsoft-com:vml" Requires="v">
          <p:control spid="2051" name="DefaultOcx" r:id="rId2" imgW="914400" imgH="228600"/>
        </mc:Choice>
        <mc:Fallback>
          <p:control name="DefaultOcx" r:id="rId2" imgW="914400" imgH="228600">
            <p:pic>
              <p:nvPicPr>
                <p:cNvPr id="0" name="DefaultOcx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4875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 Social </a:t>
            </a:r>
            <a:r>
              <a:rPr lang="en-US" dirty="0"/>
              <a:t>S</a:t>
            </a:r>
            <a:r>
              <a:rPr lang="en-US" dirty="0" smtClean="0"/>
              <a:t>ituations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Do not push away or stack your dishes</a:t>
            </a:r>
          </a:p>
          <a:p>
            <a:r>
              <a:rPr lang="en-US" sz="2400" dirty="0" smtClean="0"/>
              <a:t>Never ask for a to-go box</a:t>
            </a:r>
          </a:p>
          <a:p>
            <a:r>
              <a:rPr lang="en-US" sz="2400" dirty="0" smtClean="0"/>
              <a:t>Keep the food options balanced with your guest</a:t>
            </a:r>
          </a:p>
          <a:p>
            <a:r>
              <a:rPr lang="en-US" sz="2400" dirty="0" smtClean="0"/>
              <a:t>If the host follows certain dietary restrictions, consider the restaurant they’re taking you before ordering</a:t>
            </a:r>
          </a:p>
        </p:txBody>
      </p:sp>
      <p:pic>
        <p:nvPicPr>
          <p:cNvPr id="3075" name="Picture 3" descr="Keep the food options balanced with your guest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957045"/>
            <a:ext cx="3869548" cy="28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Know where to properly place plates and silverware.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3937289"/>
            <a:ext cx="3810000" cy="2847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ontrols>
      <mc:AlternateContent xmlns:mc="http://schemas.openxmlformats.org/markup-compatibility/2006">
        <mc:Choice xmlns:v="urn:schemas-microsoft-com:vml" Requires="v">
          <p:control spid="3075" name="DefaultOcx" r:id="rId2" imgW="914400" imgH="228600"/>
        </mc:Choice>
        <mc:Fallback>
          <p:control name="DefaultOcx" r:id="rId2" imgW="914400" imgH="228600">
            <p:pic>
              <p:nvPicPr>
                <p:cNvPr id="0" name="DefaultOcx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910261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 Social Situations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 where to properly place plates and silverware</a:t>
            </a:r>
          </a:p>
          <a:p>
            <a:r>
              <a:rPr lang="en-US" dirty="0" smtClean="0"/>
              <a:t>The host should always pay</a:t>
            </a:r>
          </a:p>
          <a:p>
            <a:r>
              <a:rPr lang="en-US" dirty="0" smtClean="0"/>
              <a:t>Prepare a polite exit                                </a:t>
            </a:r>
          </a:p>
          <a:p>
            <a:endParaRPr lang="en-US" dirty="0"/>
          </a:p>
        </p:txBody>
      </p:sp>
      <p:pic>
        <p:nvPicPr>
          <p:cNvPr id="5" name="Picture 4" descr="http://www.chicagonow.com/cancer-is-not-a-gift/files/2013/05/dining.gif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016376"/>
            <a:ext cx="60198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ontrols>
      <mc:AlternateContent xmlns:mc="http://schemas.openxmlformats.org/markup-compatibility/2006">
        <mc:Choice xmlns:v="urn:schemas-microsoft-com:vml" Requires="v">
          <p:control spid="4099" name="DefaultOcx" r:id="rId2" imgW="914400" imgH="228600"/>
        </mc:Choice>
        <mc:Fallback>
          <p:control name="DefaultOcx" r:id="rId2" imgW="914400" imgH="228600">
            <p:pic>
              <p:nvPicPr>
                <p:cNvPr id="0" name="DefaultOcx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62292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mail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Be clear &amp; specific</a:t>
            </a:r>
          </a:p>
          <a:p>
            <a:r>
              <a:rPr lang="en-US" dirty="0" smtClean="0"/>
              <a:t>Be prompt &amp; respond to important email</a:t>
            </a:r>
          </a:p>
          <a:p>
            <a:r>
              <a:rPr lang="en-US" dirty="0" smtClean="0"/>
              <a:t>Use a clear subject line to name/clarify what your email is about</a:t>
            </a:r>
          </a:p>
          <a:p>
            <a:r>
              <a:rPr lang="en-US" dirty="0" smtClean="0"/>
              <a:t>Add important directions words to the subject line when an email needs special attention</a:t>
            </a:r>
          </a:p>
          <a:p>
            <a:r>
              <a:rPr lang="en-US" dirty="0" smtClean="0"/>
              <a:t>Be very careful and restrained about forwarding jokes and other non-work related material</a:t>
            </a:r>
          </a:p>
          <a:p>
            <a:r>
              <a:rPr lang="en-US" dirty="0" smtClean="0"/>
              <a:t>Include one topic per email</a:t>
            </a:r>
          </a:p>
          <a:p>
            <a:r>
              <a:rPr lang="en-US" dirty="0" smtClean="0"/>
              <a:t>Decide carefully who should be cc-</a:t>
            </a:r>
            <a:r>
              <a:rPr lang="en-US" dirty="0" err="1" smtClean="0"/>
              <a:t>ed</a:t>
            </a:r>
            <a:r>
              <a:rPr lang="en-US" dirty="0" smtClean="0"/>
              <a:t> on email</a:t>
            </a:r>
            <a:endParaRPr lang="en-US" dirty="0"/>
          </a:p>
        </p:txBody>
      </p:sp>
      <p:pic>
        <p:nvPicPr>
          <p:cNvPr id="9218" name="Picture 2" descr="http://blog.hiredmyway.com/wp-content/uploads/2011/10/email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2528" y="44626"/>
            <a:ext cx="2857500" cy="204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3718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Email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need to clarify or resolve a conflict or a misunderstanding</a:t>
            </a:r>
          </a:p>
          <a:p>
            <a:r>
              <a:rPr lang="en-US" dirty="0" smtClean="0"/>
              <a:t>Minimize your use of BLOCK or </a:t>
            </a:r>
            <a:r>
              <a:rPr lang="en-US" b="1" dirty="0" smtClean="0"/>
              <a:t>bold</a:t>
            </a:r>
            <a:r>
              <a:rPr lang="en-US" dirty="0" smtClean="0"/>
              <a:t> to highlight words</a:t>
            </a:r>
          </a:p>
          <a:p>
            <a:r>
              <a:rPr lang="en-US" dirty="0" smtClean="0"/>
              <a:t>Include an email “signature”</a:t>
            </a:r>
          </a:p>
          <a:p>
            <a:r>
              <a:rPr lang="en-US" dirty="0" smtClean="0"/>
              <a:t>Keep the email short as possible</a:t>
            </a:r>
          </a:p>
          <a:p>
            <a:r>
              <a:rPr lang="en-US" dirty="0" smtClean="0"/>
              <a:t>Make the point in the first vertical inch</a:t>
            </a:r>
          </a:p>
          <a:p>
            <a:endParaRPr lang="en-US" dirty="0"/>
          </a:p>
        </p:txBody>
      </p:sp>
      <p:pic>
        <p:nvPicPr>
          <p:cNvPr id="10242" name="Picture 2" descr="C:\Users\StovallS\AppData\Local\Microsoft\Windows\Temporary Internet Files\Content.IE5\SKPEVYUN\MC90044149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124200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5967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871</Words>
  <Application>Microsoft Office PowerPoint</Application>
  <PresentationFormat>On-screen Show (4:3)</PresentationFormat>
  <Paragraphs>111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Business Etiquette</vt:lpstr>
      <vt:lpstr>General Etiquette             in meeting and greeting people</vt:lpstr>
      <vt:lpstr>Etiquette in a  Business setting</vt:lpstr>
      <vt:lpstr>Professional Social Situations</vt:lpstr>
      <vt:lpstr>Professional Social Situations</vt:lpstr>
      <vt:lpstr>Professional Social Situations</vt:lpstr>
      <vt:lpstr>Professional Social Situations</vt:lpstr>
      <vt:lpstr>Email tips</vt:lpstr>
      <vt:lpstr>Email tips</vt:lpstr>
      <vt:lpstr>Telephone Tips</vt:lpstr>
      <vt:lpstr>Telephone tips</vt:lpstr>
      <vt:lpstr>Telephone Tips</vt:lpstr>
      <vt:lpstr>Telephone Tips</vt:lpstr>
      <vt:lpstr>Telephone Tips</vt:lpstr>
      <vt:lpstr>Business Attire</vt:lpstr>
      <vt:lpstr>Business Attire</vt:lpstr>
      <vt:lpstr>Women’s  Attire</vt:lpstr>
      <vt:lpstr>Men’s Attire</vt:lpstr>
      <vt:lpstr>Group Presentation</vt:lpstr>
    </vt:vector>
  </TitlesOfParts>
  <Company>FCSS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Proper Business Etiquette</dc:title>
  <dc:creator>Windows User</dc:creator>
  <cp:lastModifiedBy>Windows User</cp:lastModifiedBy>
  <cp:revision>17</cp:revision>
  <dcterms:created xsi:type="dcterms:W3CDTF">2013-09-27T21:29:09Z</dcterms:created>
  <dcterms:modified xsi:type="dcterms:W3CDTF">2013-09-30T16:54:18Z</dcterms:modified>
</cp:coreProperties>
</file>